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84" r:id="rId2"/>
    <p:sldId id="287" r:id="rId3"/>
    <p:sldId id="289" r:id="rId4"/>
    <p:sldId id="290" r:id="rId5"/>
    <p:sldId id="292" r:id="rId6"/>
    <p:sldId id="293" r:id="rId7"/>
    <p:sldId id="294" r:id="rId8"/>
    <p:sldId id="295" r:id="rId9"/>
    <p:sldId id="298" r:id="rId10"/>
    <p:sldId id="299" r:id="rId11"/>
    <p:sldId id="300" r:id="rId12"/>
    <p:sldId id="302" r:id="rId13"/>
    <p:sldId id="305" r:id="rId14"/>
    <p:sldId id="306" r:id="rId15"/>
    <p:sldId id="303" r:id="rId16"/>
    <p:sldId id="307" r:id="rId17"/>
    <p:sldId id="309" r:id="rId18"/>
    <p:sldId id="311" r:id="rId19"/>
    <p:sldId id="312" r:id="rId20"/>
    <p:sldId id="31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9E789EA-3132-4543-B315-0FE719234B62}" type="datetimeFigureOut">
              <a:rPr lang="ru-RU"/>
              <a:pPr>
                <a:defRPr/>
              </a:pPr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25F8BF3-A2E9-4874-B8C1-2C256EC6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35F924-76F9-4AE9-A7D4-CCB1C750F2ED}" type="slidenum">
              <a:rPr lang="ru-RU">
                <a:latin typeface="Arial" charset="0"/>
                <a:cs typeface="Arial" charset="0"/>
              </a:rPr>
              <a:pPr/>
              <a:t>1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9FB39D-84B8-4E86-842E-608C5A9FE9F6}" type="slidenum">
              <a:rPr lang="ru-RU">
                <a:latin typeface="Arial" charset="0"/>
                <a:cs typeface="Arial" charset="0"/>
              </a:rPr>
              <a:pPr/>
              <a:t>2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2B6FEB-FB42-41FF-953F-236687B39158}" type="slidenum">
              <a:rPr lang="ru-RU">
                <a:latin typeface="Arial" charset="0"/>
                <a:cs typeface="Arial" charset="0"/>
              </a:rPr>
              <a:pPr/>
              <a:t>3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069D8-B1A7-4489-9DA5-4505518B00D6}" type="slidenum">
              <a:rPr lang="ru-RU">
                <a:latin typeface="Arial" charset="0"/>
                <a:cs typeface="Arial" charset="0"/>
              </a:rPr>
              <a:pPr/>
              <a:t>4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0518D-4451-4161-B3BB-D2ECC4A8510E}" type="slidenum">
              <a:rPr lang="ru-RU">
                <a:latin typeface="Arial" charset="0"/>
                <a:cs typeface="Arial" charset="0"/>
              </a:rPr>
              <a:pPr/>
              <a:t>5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DD8858-4B45-48E9-B7D5-5270109C9F06}" type="slidenum">
              <a:rPr lang="ru-RU">
                <a:latin typeface="Arial" charset="0"/>
                <a:cs typeface="Arial" charset="0"/>
              </a:rPr>
              <a:pPr/>
              <a:t>12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C1A8-B263-44AA-9EC4-69D845CF3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D049-A3F6-4FD7-8AAA-A56DFFF61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4B56-795D-4AEA-A3B4-B5C09E0B9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6775-C044-4A4D-99C6-0525723B1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6487-2663-4197-BD5A-0F4E2718F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6F4C-F065-493B-820F-2B435D0C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3619-FB49-49C0-A14F-FA8DCA76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CEE7A-4075-46C9-8A10-E1A003CAE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6FDA-36E9-462B-A753-80B57E6D2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A932-00B5-4EF6-B139-CED64189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D8E8-B1C6-4CFE-B4E1-B07E7AF86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A57A3F-8EB7-496D-A4F8-CF3637D4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2428875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Виды взаимоотношений между организмами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75" y="4929188"/>
            <a:ext cx="3429000" cy="1285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dirty="0" smtClean="0"/>
              <a:t>Автор: Суслова Е.В.</a:t>
            </a:r>
          </a:p>
          <a:p>
            <a:pPr>
              <a:defRPr/>
            </a:pPr>
            <a:r>
              <a:rPr lang="ru-RU" dirty="0" smtClean="0"/>
              <a:t> учитель биологии и химии</a:t>
            </a:r>
          </a:p>
          <a:p>
            <a:pPr>
              <a:defRPr/>
            </a:pPr>
            <a:r>
              <a:rPr lang="ru-RU" dirty="0" smtClean="0"/>
              <a:t> МОУ «Средняя школа  №11»</a:t>
            </a:r>
          </a:p>
          <a:p>
            <a:pPr>
              <a:defRPr/>
            </a:pPr>
            <a:r>
              <a:rPr lang="ru-RU" dirty="0" smtClean="0"/>
              <a:t> г. Кимры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84538"/>
            <a:ext cx="4073525" cy="28717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Полезно-нейтральные (+0) -</a:t>
            </a:r>
            <a:r>
              <a:rPr lang="ru-RU" b="1" dirty="0" err="1" smtClean="0">
                <a:solidFill>
                  <a:schemeClr val="accent4"/>
                </a:solidFill>
              </a:rPr>
              <a:t>коменсализм</a:t>
            </a: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i="1" dirty="0" err="1" smtClean="0"/>
              <a:t>Квартиранство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0" name="Picture 2" descr="C:\Users\user\Desktop\картинки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" y="1779588"/>
            <a:ext cx="3822700" cy="2871787"/>
          </a:xfrm>
        </p:spPr>
      </p:pic>
      <p:pic>
        <p:nvPicPr>
          <p:cNvPr id="7" name="Picture 5" descr="img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79963" y="1779588"/>
            <a:ext cx="3930650" cy="276225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8" y="4138613"/>
            <a:ext cx="3436937" cy="2586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Полезно-вредные (+-)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хищничество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Picture 2" descr="C:\Users\user\Desktop\картинки\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926013" y="1352550"/>
            <a:ext cx="3675062" cy="2652713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1352550"/>
            <a:ext cx="3779837" cy="2725738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4138613"/>
            <a:ext cx="3760787" cy="2511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Полезно-вредные (+-)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Разновидность хищничества – </a:t>
            </a:r>
            <a:r>
              <a:rPr lang="ru-RU" u="sng" dirty="0" smtClean="0">
                <a:solidFill>
                  <a:schemeClr val="tx2"/>
                </a:solidFill>
              </a:rPr>
              <a:t>каннибализм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700" y="1852613"/>
            <a:ext cx="3151188" cy="4591050"/>
          </a:xfrm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02163" y="2352675"/>
            <a:ext cx="3975100" cy="34448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Полезно-вредные (+-)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642938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Животные - паразиты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1493838"/>
            <a:ext cx="4048125" cy="2724150"/>
          </a:xfrm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92688" y="1420813"/>
            <a:ext cx="3657600" cy="2730500"/>
          </a:xfr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2738" y="3992563"/>
            <a:ext cx="3651250" cy="2736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Полезно-вредные (+-)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Растения - паразиты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8" name="Picture 2" descr="C:\Users\user\Desktop\картинки\7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70513" y="2170113"/>
            <a:ext cx="2992437" cy="4267200"/>
          </a:xfr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2170113"/>
            <a:ext cx="3181350" cy="42433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Полезно-вредные (+-)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642938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Грибы - паразиты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4" name="Picture 2" descr="C:\Users\user\Desktop\картинки\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52988" y="1420813"/>
            <a:ext cx="3870325" cy="2906712"/>
          </a:xfrm>
        </p:spPr>
      </p:pic>
      <p:pic>
        <p:nvPicPr>
          <p:cNvPr id="3075" name="Picture 3" descr="C:\Users\user\Desktop\картинки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1352550"/>
            <a:ext cx="3784600" cy="29384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0013" y="3638550"/>
            <a:ext cx="3681412" cy="3011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Выводы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28625" y="1071563"/>
            <a:ext cx="8229600" cy="5126037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2200" dirty="0" smtClean="0"/>
              <a:t>В процессе эволюции между организмами возникли сложные взаимоотношения.</a:t>
            </a:r>
          </a:p>
          <a:p>
            <a:pPr>
              <a:buFont typeface="+mj-lt"/>
              <a:buAutoNum type="arabicPeriod"/>
              <a:defRPr/>
            </a:pPr>
            <a:r>
              <a:rPr lang="ru-RU" sz="2200" dirty="0" smtClean="0"/>
              <a:t>Биотические факторы влияют не только на отдельные особи, но и на популяцию в целом, регулируя численность видов.</a:t>
            </a:r>
          </a:p>
          <a:p>
            <a:pPr>
              <a:buFont typeface="+mj-lt"/>
              <a:buAutoNum type="arabicPeriod"/>
              <a:defRPr/>
            </a:pPr>
            <a:r>
              <a:rPr lang="ru-RU" sz="2200" dirty="0" smtClean="0"/>
              <a:t>Взаимоотношения между организмами различных систематических групп обеспечивают биологическое равновесие в экосистеме.</a:t>
            </a:r>
          </a:p>
          <a:p>
            <a:pPr>
              <a:buFont typeface="+mj-lt"/>
              <a:buAutoNum type="arabicPeriod"/>
              <a:defRPr/>
            </a:pPr>
            <a:r>
              <a:rPr lang="ru-RU" sz="2200" dirty="0" smtClean="0"/>
              <a:t>Хотя взаимодействия организмов очень разнообразны, они приводят лишь к трем главным результатам: </a:t>
            </a:r>
          </a:p>
          <a:p>
            <a:pPr>
              <a:defRPr/>
            </a:pPr>
            <a:r>
              <a:rPr lang="ru-RU" sz="2200" dirty="0" smtClean="0"/>
              <a:t>обеспечению пищей, </a:t>
            </a:r>
          </a:p>
          <a:p>
            <a:pPr>
              <a:defRPr/>
            </a:pPr>
            <a:r>
              <a:rPr lang="ru-RU" sz="2200" dirty="0" smtClean="0"/>
              <a:t>изменению среды обитания, </a:t>
            </a:r>
          </a:p>
          <a:p>
            <a:pPr>
              <a:defRPr/>
            </a:pPr>
            <a:r>
              <a:rPr lang="ru-RU" sz="2200" dirty="0" smtClean="0"/>
              <a:t>расселению видов в пространстве.</a:t>
            </a:r>
          </a:p>
          <a:p>
            <a:pPr>
              <a:defRPr/>
            </a:pP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857250"/>
          <a:ext cx="8001000" cy="5072063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BB76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Вид взаимоотношений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BB76D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A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BB76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Примеры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BB76D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4A5A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Нейтрализм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Аменсализм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Внутривидовая конкуренция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Межвидовая конкуренция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Протокооперация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Мутуализм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Нахлебничество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Квартиранство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Хищничество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Паразитизм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Биологическая задача 1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0988" cy="4525963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/>
              <a:t>Иногда можно услышать мнение: «Неужели современные техника и наука не может найти средств для уничтожения комаров? От них столько неприятностей людям и животным!» Представим себе, что такое средство найдено. Правильно, ли поступит человек, если воспользуется им? Почему?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Биологическая задача 2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13" cy="4525963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/>
              <a:t>Личинка майского жука питается перегноем, корнями трав и деревьев, а взрослый жук – листьями деревьев. Какое приспособительное значение для майских жуков имеют эти различия в питании?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Виды экологических взаимодействий: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Нейтральные (00)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Взаимно-вредные (--)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Вредно-нейтральные (-0)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Взаимно-полезные (++)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Полезно-нейтральные (+0)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Полезно-вредные (+-)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Спасибо за внимание!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413" y="1279525"/>
            <a:ext cx="3017837" cy="2328863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3925888"/>
            <a:ext cx="3249612" cy="2438400"/>
          </a:xfrm>
          <a:prstGeom prst="rect">
            <a:avLst/>
          </a:prstGeom>
          <a:noFill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0" y="3852863"/>
            <a:ext cx="3297238" cy="24685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920750" y="1352550"/>
            <a:ext cx="3175000" cy="22812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Нейтрализм (00)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143000"/>
            <a:ext cx="8186737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Белка и лось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2988" y="2640013"/>
            <a:ext cx="4175125" cy="3084512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713" y="2640013"/>
            <a:ext cx="4005262" cy="30114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Взаимно-вредные (--)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Внутривидовая конкуренция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38738" y="1279525"/>
            <a:ext cx="3694112" cy="2828925"/>
          </a:xfrm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07963" y="1279525"/>
            <a:ext cx="3730625" cy="2798763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0013" y="4206875"/>
            <a:ext cx="3687762" cy="2517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Взаимно-вредные (--)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8" y="642938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Межвидовая конкуренция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1279525"/>
            <a:ext cx="3522662" cy="2652713"/>
          </a:xfrm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992688" y="1352550"/>
            <a:ext cx="3675062" cy="2597150"/>
          </a:xfr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6688" y="3852863"/>
            <a:ext cx="3822700" cy="28717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Вредно-нейтральные (-0) – 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err="1" smtClean="0">
                <a:solidFill>
                  <a:schemeClr val="accent4"/>
                </a:solidFill>
              </a:rPr>
              <a:t>аменсализм</a:t>
            </a: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Деревья  и светолюбивые травы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Picture 5" descr="WO_SCN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8638" y="2493963"/>
            <a:ext cx="5565775" cy="41751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Взаимно-полезные (++) - симбиоз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63" y="1143000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Протокооперация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" name="Содержимое 8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1993900"/>
            <a:ext cx="3582987" cy="3084513"/>
          </a:xfrm>
        </p:spPr>
      </p:pic>
      <p:pic>
        <p:nvPicPr>
          <p:cNvPr id="5122" name="Picture 2" descr="C:\Users\user\Desktop\картинки\цветок и насекомо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6013" y="1920875"/>
            <a:ext cx="4010025" cy="30162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3992563"/>
            <a:ext cx="3870325" cy="2584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Взаимно-полезные (++)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5" y="928688"/>
            <a:ext cx="8258175" cy="6397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Мутуализм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926013" y="2493963"/>
            <a:ext cx="4102100" cy="3084512"/>
          </a:xfrm>
        </p:spPr>
      </p:pic>
      <p:pic>
        <p:nvPicPr>
          <p:cNvPr id="6149" name="Picture 5" descr="C:\Users\user\Desktop\картинки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350" y="2493963"/>
            <a:ext cx="4341813" cy="31575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</a:rPr>
              <a:t>Полезно-нейтральные (+0)</a:t>
            </a:r>
            <a:br>
              <a:rPr lang="ru-RU" b="1" dirty="0" smtClean="0">
                <a:solidFill>
                  <a:schemeClr val="accent4"/>
                </a:solidFill>
              </a:rPr>
            </a:b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000125"/>
            <a:ext cx="8258175" cy="639763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/>
              <a:t>Нахлебничество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79963" y="2419350"/>
            <a:ext cx="4321175" cy="3159125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7963" y="2493963"/>
            <a:ext cx="4211637" cy="31575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Круги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834</TotalTime>
  <Words>224</Words>
  <Application>Microsoft Office PowerPoint</Application>
  <PresentationFormat>Экран (4:3)</PresentationFormat>
  <Paragraphs>69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Wingdings</vt:lpstr>
      <vt:lpstr>Calibri</vt:lpstr>
      <vt:lpstr>Times New Roman</vt:lpstr>
      <vt:lpstr>Круги</vt:lpstr>
      <vt:lpstr>Круги</vt:lpstr>
      <vt:lpstr>Виды взаимоотношений между организмами</vt:lpstr>
      <vt:lpstr>Виды экологических взаимодействий:</vt:lpstr>
      <vt:lpstr>Нейтрализм (00)</vt:lpstr>
      <vt:lpstr>Взаимно-вредные (--) </vt:lpstr>
      <vt:lpstr>Взаимно-вредные (--) </vt:lpstr>
      <vt:lpstr>Вредно-нейтральные (-0) –  аменсализм </vt:lpstr>
      <vt:lpstr>Взаимно-полезные (++) - симбиоз </vt:lpstr>
      <vt:lpstr>Взаимно-полезные (++) </vt:lpstr>
      <vt:lpstr>Полезно-нейтральные (+0) </vt:lpstr>
      <vt:lpstr>Полезно-нейтральные (+0) -коменсализм </vt:lpstr>
      <vt:lpstr>Полезно-вредные (+-) </vt:lpstr>
      <vt:lpstr>Полезно-вредные (+-) </vt:lpstr>
      <vt:lpstr>Полезно-вредные (+-) </vt:lpstr>
      <vt:lpstr>Полезно-вредные (+-) </vt:lpstr>
      <vt:lpstr>Полезно-вредные (+-) </vt:lpstr>
      <vt:lpstr>Выводы</vt:lpstr>
      <vt:lpstr>Слайд 17</vt:lpstr>
      <vt:lpstr>Биологическая задача 1</vt:lpstr>
      <vt:lpstr>Биологическая задача 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Долгорукова</dc:creator>
  <cp:lastModifiedBy>Adel</cp:lastModifiedBy>
  <cp:revision>53</cp:revision>
  <dcterms:created xsi:type="dcterms:W3CDTF">2007-04-22T03:13:07Z</dcterms:created>
  <dcterms:modified xsi:type="dcterms:W3CDTF">2012-04-08T22:50:31Z</dcterms:modified>
</cp:coreProperties>
</file>