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</p:sldMasterIdLst>
  <p:sldIdLst>
    <p:sldId id="263" r:id="rId2"/>
    <p:sldId id="257" r:id="rId3"/>
    <p:sldId id="266" r:id="rId4"/>
    <p:sldId id="264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C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5" autoAdjust="0"/>
    <p:restoredTop sz="92442" autoAdjust="0"/>
  </p:normalViewPr>
  <p:slideViewPr>
    <p:cSldViewPr snapToObjects="1">
      <p:cViewPr>
        <p:scale>
          <a:sx n="45" d="100"/>
          <a:sy n="45" d="100"/>
        </p:scale>
        <p:origin x="-6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/>
              <a:pPr/>
              <a:t>‹#›</a:t>
            </a:fld>
            <a:endParaRPr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6E05183-C3F3-224C-BBC7-8C53C892705B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21492462-63D6-1D48-8A92-EF4E01AEF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1%84%D0%B8%D0%BE%D0%BF%D0%B8%D1%8F" TargetMode="External"/><Relationship Id="rId13" Type="http://schemas.openxmlformats.org/officeDocument/2006/relationships/hyperlink" Target="http://ru.wikipedia.org/wiki/%D0%90%D0%BA%D0%B0%D0%BC%D0%B1%D0%B0" TargetMode="External"/><Relationship Id="rId18" Type="http://schemas.openxmlformats.org/officeDocument/2006/relationships/hyperlink" Target="http://ru.wikipedia.org/wiki/%D0%9D%D1%8C%D1%8F%D0%BC%D0%B2%D0%B5%D0%B7%D0%B8" TargetMode="External"/><Relationship Id="rId26" Type="http://schemas.openxmlformats.org/officeDocument/2006/relationships/image" Target="../media/image10.jpeg"/><Relationship Id="rId3" Type="http://schemas.openxmlformats.org/officeDocument/2006/relationships/hyperlink" Target="http://ru.wikipedia.org/wiki/%D0%9C%D0%B0%D0%BB%D0%B0%D0%B2%D0%B8" TargetMode="External"/><Relationship Id="rId21" Type="http://schemas.openxmlformats.org/officeDocument/2006/relationships/hyperlink" Target="http://ru.wikipedia.org/wiki/%D0%A4%D0%B8%D0%BF%D0%B0" TargetMode="External"/><Relationship Id="rId7" Type="http://schemas.openxmlformats.org/officeDocument/2006/relationships/hyperlink" Target="http://ru.wikipedia.org/wiki/%D0%A1%D1%83%D0%B4%D0%B0%D0%BD" TargetMode="External"/><Relationship Id="rId12" Type="http://schemas.openxmlformats.org/officeDocument/2006/relationships/hyperlink" Target="http://ru.wikipedia.org/wiki/%D0%9A%D0%B8%D0%BA%D1%83%D0%B9%D1%8E_(%D0%BD%D0%B0%D1%80%D0%BE%D0%B4)" TargetMode="External"/><Relationship Id="rId17" Type="http://schemas.openxmlformats.org/officeDocument/2006/relationships/hyperlink" Target="http://ru.wikipedia.org/wiki/%D0%91%D0%B5%D0%BC%D0%B1%D0%B0_(%D0%BD%D0%B0%D1%80%D0%BE%D0%B4)" TargetMode="External"/><Relationship Id="rId25" Type="http://schemas.openxmlformats.org/officeDocument/2006/relationships/hyperlink" Target="http://ru.wikipedia.org/w/index.php?title=%D0%A1%D1%83%D0%B4%D0%B0%D0%BD%D1%86%D0%B5%D0%B2&amp;action=edit&amp;redlink=1" TargetMode="External"/><Relationship Id="rId2" Type="http://schemas.openxmlformats.org/officeDocument/2006/relationships/hyperlink" Target="http://ru.wikipedia.org/wiki/%D0%9C%D0%BE%D0%B7%D0%B0%D0%BC%D0%B1%D0%B8%D0%BA" TargetMode="External"/><Relationship Id="rId16" Type="http://schemas.openxmlformats.org/officeDocument/2006/relationships/hyperlink" Target="http://ru.wikipedia.org/wiki/%D0%94%D0%B6%D0%B0%D0%B3%D0%B3%D0%B0" TargetMode="External"/><Relationship Id="rId20" Type="http://schemas.openxmlformats.org/officeDocument/2006/relationships/hyperlink" Target="http://ru.wikipedia.org/wiki/%D0%A5%D0%B5%D1%85%D0%B5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ru.wikipedia.org/wiki/%D0%A2%D0%B0%D0%BD%D0%B7%D0%B0%D0%BD%D0%B8%D1%8F" TargetMode="External"/><Relationship Id="rId11" Type="http://schemas.openxmlformats.org/officeDocument/2006/relationships/hyperlink" Target="http://ru.wikipedia.org/wiki/%D0%AF%D0%B7%D1%8B%D0%BA%D0%B8_%D0%B1%D0%B0%D0%BD%D1%82%D1%83" TargetMode="External"/><Relationship Id="rId24" Type="http://schemas.openxmlformats.org/officeDocument/2006/relationships/hyperlink" Target="http://ru.wikipedia.org/w/index.php?title=%D0%9D%D0%B8%D0%BB%D0%BE%D1%82%D0%BE%D0%B2&amp;action=edit&amp;redlink=1" TargetMode="External"/><Relationship Id="rId5" Type="http://schemas.openxmlformats.org/officeDocument/2006/relationships/hyperlink" Target="http://ru.wikipedia.org/wiki/%D0%97%D0%B0%D0%BC%D0%B1%D0%B8%D1%8F" TargetMode="External"/><Relationship Id="rId15" Type="http://schemas.openxmlformats.org/officeDocument/2006/relationships/hyperlink" Target="http://ru.wikipedia.org/wiki/%D0%9B%D1%83%D1%85%D1%8C%D1%8F" TargetMode="External"/><Relationship Id="rId23" Type="http://schemas.openxmlformats.org/officeDocument/2006/relationships/hyperlink" Target="http://ru.wikipedia.org/wiki/%D0%9D%D0%B3%D0%BE%D0%BD%D0%B8" TargetMode="External"/><Relationship Id="rId10" Type="http://schemas.openxmlformats.org/officeDocument/2006/relationships/hyperlink" Target="http://ru.wikipedia.org/w/index.php?title=%D0%9C%D0%B5%D0%B6%D0%BE%D0%B7%D0%B5%D1%80%D1%8C%D0%B5&amp;action=edit&amp;redlink=1" TargetMode="External"/><Relationship Id="rId19" Type="http://schemas.openxmlformats.org/officeDocument/2006/relationships/hyperlink" Target="http://ru.wikipedia.org/wiki/%D0%A1%D1%83%D0%BA%D1%83%D0%BC%D0%B0" TargetMode="External"/><Relationship Id="rId4" Type="http://schemas.openxmlformats.org/officeDocument/2006/relationships/hyperlink" Target="http://ru.wikipedia.org/wiki/%D0%9A%D0%BE%D0%BC%D0%BE%D1%80%D1%81%D0%BA%D0%B8%D0%B5_%D0%BE%D1%81%D1%82%D1%80%D0%BE%D0%B2%D0%B0" TargetMode="External"/><Relationship Id="rId9" Type="http://schemas.openxmlformats.org/officeDocument/2006/relationships/hyperlink" Target="http://ru.wikipedia.org/wiki/%D0%A1%D0%BE%D0%BC%D0%B0%D0%BB%D0%B8" TargetMode="External"/><Relationship Id="rId14" Type="http://schemas.openxmlformats.org/officeDocument/2006/relationships/hyperlink" Target="http://ru.wikipedia.org/wiki/%D0%9C%D0%B5%D1%80%D1%83_(%D0%BD%D0%B0%D1%80%D0%BE%D0%B4)" TargetMode="External"/><Relationship Id="rId22" Type="http://schemas.openxmlformats.org/officeDocument/2006/relationships/hyperlink" Target="http://ru.wikipedia.org/wiki/%D0%9C%D0%B0%D0%BA%D0%BE%D0%BD%D0%B4%D0%B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E%D1%81%D1%82%D0%BE%D1%87%D0%BD%D0%B0%D1%8F_%D0%90%D1%84%D1%80%D0%B8%D0%BA%D0%B0" TargetMode="External"/><Relationship Id="rId3" Type="http://schemas.openxmlformats.org/officeDocument/2006/relationships/hyperlink" Target="http://ru.wikipedia.org/wiki/%D0%90%D1%84%D1%80%D0%B8%D0%BA%D0%B0" TargetMode="External"/><Relationship Id="rId7" Type="http://schemas.openxmlformats.org/officeDocument/2006/relationships/hyperlink" Target="http://ru.wikipedia.org/wiki/%D0%A2%D0%B0%D0%BD%D0%B7%D0%B0%D0%BD%D0%B8%D1%8F" TargetMode="External"/><Relationship Id="rId2" Type="http://schemas.openxmlformats.org/officeDocument/2006/relationships/hyperlink" Target="http://ru.wikipedia.org/wiki/%D0%9A%D0%BE%D1%87%D0%B5%D0%B2%D0%BD%D0%B8%D0%BA%D0%B8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ru.wikipedia.org/wiki/%D0%9A%D0%B5%D0%BD%D0%B8%D1%8F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ru.wikipedia.org/wiki/%D0%A1%D0%B0%D0%B2%D0%B0%D0%BD%D0%BD%D0%B0" TargetMode="External"/><Relationship Id="rId10" Type="http://schemas.openxmlformats.org/officeDocument/2006/relationships/hyperlink" Target="http://ru.wikipedia.org/wiki/%D0%9C%D0%B0%D1%81%D0%B0%D0%B9%D1%81%D0%BA%D0%B8%D0%B9_%D1%8F%D0%B7%D1%8B%D0%BA" TargetMode="External"/><Relationship Id="rId4" Type="http://schemas.openxmlformats.org/officeDocument/2006/relationships/hyperlink" Target="http://ru.wikipedia.org/wiki/%D0%9A%D0%BE%D1%80%D0%B5%D0%BD%D0%BD%D1%8B%D0%B5_%D0%BD%D0%B0%D1%80%D0%BE%D0%B4%D1%8B" TargetMode="External"/><Relationship Id="rId9" Type="http://schemas.openxmlformats.org/officeDocument/2006/relationships/hyperlink" Target="http://ru.wikipedia.org/wiki/%D0%A6%D0%B8%D0%B2%D0%B8%D0%BB%D0%B8%D0%B7%D0%B0%D1%86%D0%B8%D1%8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9B%D0%B5%D0%B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Территория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север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Мозамбика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Малави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Коморские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острова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северо-восток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восток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Замбии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Танзания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большая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Кении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Судан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Эфиопия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Делится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две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подобласти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Прибрежную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побережье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Индийского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океана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Сомали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восточного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Мозамбика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Межозёрную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Межозерье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Руанда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Бурунди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юг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Уганды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северо-запад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Танзании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юго-восток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восток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Судана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Основную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Восточноафриканской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ИЭО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населяют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бантуязычные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народы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кикуйю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акамба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меру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лухья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джагга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бемба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18"/>
              </a:rPr>
              <a:t>ньямвези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19"/>
              </a:rPr>
              <a:t>сукума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шамбала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зарамо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хехе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бена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кинга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21"/>
              </a:rPr>
              <a:t>фипа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яо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малави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макуа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22"/>
              </a:rPr>
              <a:t>маконде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23"/>
              </a:rPr>
              <a:t>нгони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.)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24"/>
              </a:rPr>
              <a:t>нилотов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25"/>
              </a:rPr>
              <a:t>суданцев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аванны и редколесья карта.jpg"/>
          <p:cNvPicPr>
            <a:picLocks noGrp="1" noChangeAspect="1"/>
          </p:cNvPicPr>
          <p:nvPr>
            <p:ph type="pic" idx="1"/>
          </p:nvPr>
        </p:nvPicPr>
        <p:blipFill>
          <a:blip r:embed="rId26"/>
          <a:srcRect l="1132" r="1132"/>
          <a:stretch>
            <a:fillRect/>
          </a:stretch>
        </p:blipFill>
        <p:spPr/>
      </p:pic>
      <p:sp>
        <p:nvSpPr>
          <p:cNvPr id="7" name="Прямоугольник 6"/>
          <p:cNvSpPr/>
          <p:nvPr/>
        </p:nvSpPr>
        <p:spPr>
          <a:xfrm>
            <a:off x="-1704563" y="0"/>
            <a:ext cx="86028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Народы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восточной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ИЭО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CE"/>
                <a:cs typeface="Times CE"/>
              </a:rPr>
              <a:t>Кто такие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CE"/>
                <a:cs typeface="Times CE"/>
              </a:rPr>
              <a:t>масаи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CE"/>
                <a:cs typeface="Times CE"/>
              </a:rPr>
              <a:t>?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CE"/>
              <a:cs typeface="Times CE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err="1" smtClean="0">
                <a:solidFill>
                  <a:srgbClr val="DE1C0B"/>
                </a:solidFill>
                <a:latin typeface="Times CE"/>
                <a:cs typeface="Times CE"/>
              </a:rPr>
              <a:t>Масаи</a:t>
            </a:r>
            <a:r>
              <a:rPr lang="en-US" i="1" dirty="0" smtClean="0">
                <a:solidFill>
                  <a:srgbClr val="DE1C0B"/>
                </a:solidFill>
                <a:latin typeface="Times CE"/>
                <a:cs typeface="Times CE"/>
              </a:rPr>
              <a:t> — </a:t>
            </a:r>
            <a:r>
              <a:rPr lang="en-US" dirty="0" smtClean="0">
                <a:latin typeface="Times CE"/>
                <a:cs typeface="Times CE"/>
                <a:hlinkClick r:id="rId2"/>
              </a:rPr>
              <a:t>полукочевой </a:t>
            </a:r>
            <a:r>
              <a:rPr lang="en-US" dirty="0" smtClean="0">
                <a:latin typeface="Times CE"/>
                <a:cs typeface="Times CE"/>
                <a:hlinkClick r:id="rId3"/>
              </a:rPr>
              <a:t>африканский </a:t>
            </a:r>
            <a:r>
              <a:rPr lang="en-US" dirty="0" smtClean="0">
                <a:latin typeface="Times CE"/>
                <a:cs typeface="Times CE"/>
                <a:hlinkClick r:id="rId4"/>
              </a:rPr>
              <a:t>коренной народ, живущий в </a:t>
            </a:r>
            <a:r>
              <a:rPr lang="en-US" dirty="0" smtClean="0">
                <a:latin typeface="Times CE"/>
                <a:cs typeface="Times CE"/>
                <a:hlinkClick r:id="rId5"/>
              </a:rPr>
              <a:t>саванне на юге </a:t>
            </a:r>
            <a:r>
              <a:rPr lang="en-US" dirty="0" smtClean="0">
                <a:latin typeface="Times CE"/>
                <a:cs typeface="Times CE"/>
                <a:hlinkClick r:id="rId6"/>
              </a:rPr>
              <a:t>Кении и на севере </a:t>
            </a:r>
            <a:r>
              <a:rPr lang="en-US" dirty="0" smtClean="0">
                <a:latin typeface="Times CE"/>
                <a:cs typeface="Times CE"/>
                <a:hlinkClick r:id="rId7"/>
              </a:rPr>
              <a:t>Танзании. Масаи являются, пожалуй, одним из самых известных племён </a:t>
            </a:r>
            <a:r>
              <a:rPr lang="en-US" dirty="0" smtClean="0">
                <a:latin typeface="Times CE"/>
                <a:cs typeface="Times CE"/>
                <a:hlinkClick r:id="rId8"/>
              </a:rPr>
              <a:t>Восточной Африки. Несмотря на развитие современной </a:t>
            </a:r>
            <a:r>
              <a:rPr lang="en-US" dirty="0" smtClean="0">
                <a:latin typeface="Times CE"/>
                <a:cs typeface="Times CE"/>
                <a:hlinkClick r:id="rId9"/>
              </a:rPr>
              <a:t>цивилизации, они практически полностью сохранили свой традиционный уклад жизни, хотя это и становится труднее с каждым годом. Говорят на </a:t>
            </a:r>
            <a:r>
              <a:rPr lang="en-US" dirty="0" smtClean="0">
                <a:latin typeface="Times CE"/>
                <a:cs typeface="Times CE"/>
                <a:hlinkClick r:id="rId10"/>
              </a:rPr>
              <a:t>масайском языке.</a:t>
            </a:r>
            <a:endParaRPr lang="en-US" dirty="0">
              <a:latin typeface="Times CE"/>
              <a:cs typeface="Times CE"/>
            </a:endParaRPr>
          </a:p>
        </p:txBody>
      </p:sp>
      <p:pic>
        <p:nvPicPr>
          <p:cNvPr id="25" name="Picture Placeholder 24" descr="60540492131818.jpg"/>
          <p:cNvPicPr>
            <a:picLocks noGrp="1" noChangeAspect="1"/>
          </p:cNvPicPr>
          <p:nvPr>
            <p:ph type="pic" idx="1"/>
          </p:nvPr>
        </p:nvPicPr>
        <p:blipFill>
          <a:blip r:embed="rId11"/>
          <a:srcRect l="-6713" r="-6713"/>
          <a:stretch>
            <a:fillRect/>
          </a:stretch>
        </p:blipFill>
        <p:spPr>
          <a:xfrm rot="227166">
            <a:off x="4658004" y="803469"/>
            <a:ext cx="3730500" cy="5036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abaeb4053b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 rot="21355093">
            <a:off x="2311068" y="558354"/>
            <a:ext cx="4511675" cy="5424594"/>
          </a:xfrm>
        </p:spPr>
      </p:pic>
      <p:sp>
        <p:nvSpPr>
          <p:cNvPr id="7" name="Полилиния 6"/>
          <p:cNvSpPr/>
          <p:nvPr/>
        </p:nvSpPr>
        <p:spPr>
          <a:xfrm>
            <a:off x="5508104" y="2708920"/>
            <a:ext cx="540928" cy="605489"/>
          </a:xfrm>
          <a:custGeom>
            <a:avLst/>
            <a:gdLst>
              <a:gd name="connsiteX0" fmla="*/ 358048 w 540928"/>
              <a:gd name="connsiteY0" fmla="*/ 489693 h 605489"/>
              <a:gd name="connsiteX1" fmla="*/ 336782 w 540928"/>
              <a:gd name="connsiteY1" fmla="*/ 523717 h 605489"/>
              <a:gd name="connsiteX2" fmla="*/ 311264 w 540928"/>
              <a:gd name="connsiteY2" fmla="*/ 574754 h 605489"/>
              <a:gd name="connsiteX3" fmla="*/ 289999 w 540928"/>
              <a:gd name="connsiteY3" fmla="*/ 596019 h 605489"/>
              <a:gd name="connsiteX4" fmla="*/ 272987 w 540928"/>
              <a:gd name="connsiteY4" fmla="*/ 600272 h 605489"/>
              <a:gd name="connsiteX5" fmla="*/ 260228 w 540928"/>
              <a:gd name="connsiteY5" fmla="*/ 604525 h 605489"/>
              <a:gd name="connsiteX6" fmla="*/ 149649 w 540928"/>
              <a:gd name="connsiteY6" fmla="*/ 600272 h 605489"/>
              <a:gd name="connsiteX7" fmla="*/ 141143 w 540928"/>
              <a:gd name="connsiteY7" fmla="*/ 587513 h 605489"/>
              <a:gd name="connsiteX8" fmla="*/ 119878 w 540928"/>
              <a:gd name="connsiteY8" fmla="*/ 549236 h 605489"/>
              <a:gd name="connsiteX9" fmla="*/ 102866 w 540928"/>
              <a:gd name="connsiteY9" fmla="*/ 523717 h 605489"/>
              <a:gd name="connsiteX10" fmla="*/ 81601 w 540928"/>
              <a:gd name="connsiteY10" fmla="*/ 519464 h 605489"/>
              <a:gd name="connsiteX11" fmla="*/ 77348 w 540928"/>
              <a:gd name="connsiteY11" fmla="*/ 506705 h 605489"/>
              <a:gd name="connsiteX12" fmla="*/ 64589 w 540928"/>
              <a:gd name="connsiteY12" fmla="*/ 502452 h 605489"/>
              <a:gd name="connsiteX13" fmla="*/ 51830 w 540928"/>
              <a:gd name="connsiteY13" fmla="*/ 493946 h 605489"/>
              <a:gd name="connsiteX14" fmla="*/ 26312 w 540928"/>
              <a:gd name="connsiteY14" fmla="*/ 481187 h 605489"/>
              <a:gd name="connsiteX15" fmla="*/ 22059 w 540928"/>
              <a:gd name="connsiteY15" fmla="*/ 434404 h 605489"/>
              <a:gd name="connsiteX16" fmla="*/ 17806 w 540928"/>
              <a:gd name="connsiteY16" fmla="*/ 391874 h 605489"/>
              <a:gd name="connsiteX17" fmla="*/ 9300 w 540928"/>
              <a:gd name="connsiteY17" fmla="*/ 366356 h 605489"/>
              <a:gd name="connsiteX18" fmla="*/ 9300 w 540928"/>
              <a:gd name="connsiteY18" fmla="*/ 281295 h 605489"/>
              <a:gd name="connsiteX19" fmla="*/ 26312 w 540928"/>
              <a:gd name="connsiteY19" fmla="*/ 255777 h 605489"/>
              <a:gd name="connsiteX20" fmla="*/ 34818 w 540928"/>
              <a:gd name="connsiteY20" fmla="*/ 230259 h 605489"/>
              <a:gd name="connsiteX21" fmla="*/ 47577 w 540928"/>
              <a:gd name="connsiteY21" fmla="*/ 179223 h 605489"/>
              <a:gd name="connsiteX22" fmla="*/ 56083 w 540928"/>
              <a:gd name="connsiteY22" fmla="*/ 170716 h 605489"/>
              <a:gd name="connsiteX23" fmla="*/ 81601 w 540928"/>
              <a:gd name="connsiteY23" fmla="*/ 153704 h 605489"/>
              <a:gd name="connsiteX24" fmla="*/ 94360 w 540928"/>
              <a:gd name="connsiteY24" fmla="*/ 140945 h 605489"/>
              <a:gd name="connsiteX25" fmla="*/ 111372 w 540928"/>
              <a:gd name="connsiteY25" fmla="*/ 128186 h 605489"/>
              <a:gd name="connsiteX26" fmla="*/ 119878 w 540928"/>
              <a:gd name="connsiteY26" fmla="*/ 115427 h 605489"/>
              <a:gd name="connsiteX27" fmla="*/ 166661 w 540928"/>
              <a:gd name="connsiteY27" fmla="*/ 72897 h 605489"/>
              <a:gd name="connsiteX28" fmla="*/ 175168 w 540928"/>
              <a:gd name="connsiteY28" fmla="*/ 64391 h 605489"/>
              <a:gd name="connsiteX29" fmla="*/ 187927 w 540928"/>
              <a:gd name="connsiteY29" fmla="*/ 60138 h 605489"/>
              <a:gd name="connsiteX30" fmla="*/ 200686 w 540928"/>
              <a:gd name="connsiteY30" fmla="*/ 51632 h 605489"/>
              <a:gd name="connsiteX31" fmla="*/ 213445 w 540928"/>
              <a:gd name="connsiteY31" fmla="*/ 47379 h 605489"/>
              <a:gd name="connsiteX32" fmla="*/ 251722 w 540928"/>
              <a:gd name="connsiteY32" fmla="*/ 38873 h 605489"/>
              <a:gd name="connsiteX33" fmla="*/ 277240 w 540928"/>
              <a:gd name="connsiteY33" fmla="*/ 30367 h 605489"/>
              <a:gd name="connsiteX34" fmla="*/ 289999 w 540928"/>
              <a:gd name="connsiteY34" fmla="*/ 26114 h 605489"/>
              <a:gd name="connsiteX35" fmla="*/ 302758 w 540928"/>
              <a:gd name="connsiteY35" fmla="*/ 17608 h 605489"/>
              <a:gd name="connsiteX36" fmla="*/ 328276 w 540928"/>
              <a:gd name="connsiteY36" fmla="*/ 4849 h 605489"/>
              <a:gd name="connsiteX37" fmla="*/ 443108 w 540928"/>
              <a:gd name="connsiteY37" fmla="*/ 9102 h 605489"/>
              <a:gd name="connsiteX38" fmla="*/ 447361 w 540928"/>
              <a:gd name="connsiteY38" fmla="*/ 21861 h 605489"/>
              <a:gd name="connsiteX39" fmla="*/ 460120 w 540928"/>
              <a:gd name="connsiteY39" fmla="*/ 30367 h 605489"/>
              <a:gd name="connsiteX40" fmla="*/ 485638 w 540928"/>
              <a:gd name="connsiteY40" fmla="*/ 38873 h 605489"/>
              <a:gd name="connsiteX41" fmla="*/ 506903 w 540928"/>
              <a:gd name="connsiteY41" fmla="*/ 64391 h 605489"/>
              <a:gd name="connsiteX42" fmla="*/ 511156 w 540928"/>
              <a:gd name="connsiteY42" fmla="*/ 77150 h 605489"/>
              <a:gd name="connsiteX43" fmla="*/ 519662 w 540928"/>
              <a:gd name="connsiteY43" fmla="*/ 89909 h 605489"/>
              <a:gd name="connsiteX44" fmla="*/ 523915 w 540928"/>
              <a:gd name="connsiteY44" fmla="*/ 102668 h 605489"/>
              <a:gd name="connsiteX45" fmla="*/ 540928 w 540928"/>
              <a:gd name="connsiteY45" fmla="*/ 119680 h 605489"/>
              <a:gd name="connsiteX46" fmla="*/ 536675 w 540928"/>
              <a:gd name="connsiteY46" fmla="*/ 140945 h 605489"/>
              <a:gd name="connsiteX47" fmla="*/ 519662 w 540928"/>
              <a:gd name="connsiteY47" fmla="*/ 166463 h 605489"/>
              <a:gd name="connsiteX48" fmla="*/ 515409 w 540928"/>
              <a:gd name="connsiteY48" fmla="*/ 226006 h 605489"/>
              <a:gd name="connsiteX49" fmla="*/ 502650 w 540928"/>
              <a:gd name="connsiteY49" fmla="*/ 251524 h 605489"/>
              <a:gd name="connsiteX50" fmla="*/ 485638 w 540928"/>
              <a:gd name="connsiteY50" fmla="*/ 281295 h 605489"/>
              <a:gd name="connsiteX51" fmla="*/ 472879 w 540928"/>
              <a:gd name="connsiteY51" fmla="*/ 289801 h 605489"/>
              <a:gd name="connsiteX52" fmla="*/ 451614 w 540928"/>
              <a:gd name="connsiteY52" fmla="*/ 315319 h 605489"/>
              <a:gd name="connsiteX53" fmla="*/ 443108 w 540928"/>
              <a:gd name="connsiteY53" fmla="*/ 357850 h 605489"/>
              <a:gd name="connsiteX54" fmla="*/ 438855 w 540928"/>
              <a:gd name="connsiteY54" fmla="*/ 396127 h 605489"/>
              <a:gd name="connsiteX55" fmla="*/ 426096 w 540928"/>
              <a:gd name="connsiteY55" fmla="*/ 404633 h 605489"/>
              <a:gd name="connsiteX56" fmla="*/ 409084 w 540928"/>
              <a:gd name="connsiteY56" fmla="*/ 442910 h 605489"/>
              <a:gd name="connsiteX57" fmla="*/ 396325 w 540928"/>
              <a:gd name="connsiteY57" fmla="*/ 451416 h 605489"/>
              <a:gd name="connsiteX58" fmla="*/ 383566 w 540928"/>
              <a:gd name="connsiteY58" fmla="*/ 464175 h 605489"/>
              <a:gd name="connsiteX59" fmla="*/ 366554 w 540928"/>
              <a:gd name="connsiteY59" fmla="*/ 468428 h 605489"/>
              <a:gd name="connsiteX60" fmla="*/ 353795 w 540928"/>
              <a:gd name="connsiteY60" fmla="*/ 476934 h 605489"/>
              <a:gd name="connsiteX61" fmla="*/ 345288 w 540928"/>
              <a:gd name="connsiteY61" fmla="*/ 510958 h 605489"/>
              <a:gd name="connsiteX62" fmla="*/ 358048 w 540928"/>
              <a:gd name="connsiteY62" fmla="*/ 489693 h 60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40928" h="605489">
                <a:moveTo>
                  <a:pt x="358048" y="489693"/>
                </a:moveTo>
                <a:cubicBezTo>
                  <a:pt x="356630" y="491820"/>
                  <a:pt x="357001" y="510237"/>
                  <a:pt x="336782" y="523717"/>
                </a:cubicBezTo>
                <a:cubicBezTo>
                  <a:pt x="325043" y="558934"/>
                  <a:pt x="333250" y="541775"/>
                  <a:pt x="311264" y="574754"/>
                </a:cubicBezTo>
                <a:cubicBezTo>
                  <a:pt x="303703" y="586095"/>
                  <a:pt x="303231" y="590348"/>
                  <a:pt x="289999" y="596019"/>
                </a:cubicBezTo>
                <a:cubicBezTo>
                  <a:pt x="284626" y="598322"/>
                  <a:pt x="278607" y="598666"/>
                  <a:pt x="272987" y="600272"/>
                </a:cubicBezTo>
                <a:cubicBezTo>
                  <a:pt x="268676" y="601504"/>
                  <a:pt x="264481" y="603107"/>
                  <a:pt x="260228" y="604525"/>
                </a:cubicBezTo>
                <a:cubicBezTo>
                  <a:pt x="223368" y="603107"/>
                  <a:pt x="186165" y="605489"/>
                  <a:pt x="149649" y="600272"/>
                </a:cubicBezTo>
                <a:cubicBezTo>
                  <a:pt x="144589" y="599549"/>
                  <a:pt x="143219" y="592184"/>
                  <a:pt x="141143" y="587513"/>
                </a:cubicBezTo>
                <a:cubicBezTo>
                  <a:pt x="124490" y="550044"/>
                  <a:pt x="143166" y="572524"/>
                  <a:pt x="119878" y="549236"/>
                </a:cubicBezTo>
                <a:cubicBezTo>
                  <a:pt x="116098" y="537894"/>
                  <a:pt x="115610" y="530089"/>
                  <a:pt x="102866" y="523717"/>
                </a:cubicBezTo>
                <a:cubicBezTo>
                  <a:pt x="96400" y="520484"/>
                  <a:pt x="88689" y="520882"/>
                  <a:pt x="81601" y="519464"/>
                </a:cubicBezTo>
                <a:cubicBezTo>
                  <a:pt x="80183" y="515211"/>
                  <a:pt x="80518" y="509875"/>
                  <a:pt x="77348" y="506705"/>
                </a:cubicBezTo>
                <a:cubicBezTo>
                  <a:pt x="74178" y="503535"/>
                  <a:pt x="68599" y="504457"/>
                  <a:pt x="64589" y="502452"/>
                </a:cubicBezTo>
                <a:cubicBezTo>
                  <a:pt x="60017" y="500166"/>
                  <a:pt x="56402" y="496232"/>
                  <a:pt x="51830" y="493946"/>
                </a:cubicBezTo>
                <a:cubicBezTo>
                  <a:pt x="16614" y="476338"/>
                  <a:pt x="62878" y="505564"/>
                  <a:pt x="26312" y="481187"/>
                </a:cubicBezTo>
                <a:cubicBezTo>
                  <a:pt x="9280" y="455640"/>
                  <a:pt x="22059" y="480830"/>
                  <a:pt x="22059" y="434404"/>
                </a:cubicBezTo>
                <a:cubicBezTo>
                  <a:pt x="22059" y="420157"/>
                  <a:pt x="20432" y="405877"/>
                  <a:pt x="17806" y="391874"/>
                </a:cubicBezTo>
                <a:cubicBezTo>
                  <a:pt x="16154" y="383061"/>
                  <a:pt x="9300" y="366356"/>
                  <a:pt x="9300" y="366356"/>
                </a:cubicBezTo>
                <a:cubicBezTo>
                  <a:pt x="4753" y="334526"/>
                  <a:pt x="0" y="316634"/>
                  <a:pt x="9300" y="281295"/>
                </a:cubicBezTo>
                <a:cubicBezTo>
                  <a:pt x="11902" y="271409"/>
                  <a:pt x="23079" y="265475"/>
                  <a:pt x="26312" y="255777"/>
                </a:cubicBezTo>
                <a:cubicBezTo>
                  <a:pt x="29147" y="247271"/>
                  <a:pt x="33344" y="239103"/>
                  <a:pt x="34818" y="230259"/>
                </a:cubicBezTo>
                <a:cubicBezTo>
                  <a:pt x="36224" y="221824"/>
                  <a:pt x="40837" y="185964"/>
                  <a:pt x="47577" y="179223"/>
                </a:cubicBezTo>
                <a:cubicBezTo>
                  <a:pt x="50412" y="176387"/>
                  <a:pt x="52875" y="173122"/>
                  <a:pt x="56083" y="170716"/>
                </a:cubicBezTo>
                <a:cubicBezTo>
                  <a:pt x="64261" y="164582"/>
                  <a:pt x="74372" y="160933"/>
                  <a:pt x="81601" y="153704"/>
                </a:cubicBezTo>
                <a:cubicBezTo>
                  <a:pt x="85854" y="149451"/>
                  <a:pt x="89793" y="144859"/>
                  <a:pt x="94360" y="140945"/>
                </a:cubicBezTo>
                <a:cubicBezTo>
                  <a:pt x="99742" y="136332"/>
                  <a:pt x="106360" y="133198"/>
                  <a:pt x="111372" y="128186"/>
                </a:cubicBezTo>
                <a:cubicBezTo>
                  <a:pt x="114986" y="124572"/>
                  <a:pt x="116440" y="119209"/>
                  <a:pt x="119878" y="115427"/>
                </a:cubicBezTo>
                <a:cubicBezTo>
                  <a:pt x="181362" y="47794"/>
                  <a:pt x="132957" y="99859"/>
                  <a:pt x="166661" y="72897"/>
                </a:cubicBezTo>
                <a:cubicBezTo>
                  <a:pt x="169792" y="70392"/>
                  <a:pt x="171729" y="66454"/>
                  <a:pt x="175168" y="64391"/>
                </a:cubicBezTo>
                <a:cubicBezTo>
                  <a:pt x="179012" y="62085"/>
                  <a:pt x="183917" y="62143"/>
                  <a:pt x="187927" y="60138"/>
                </a:cubicBezTo>
                <a:cubicBezTo>
                  <a:pt x="192499" y="57852"/>
                  <a:pt x="196114" y="53918"/>
                  <a:pt x="200686" y="51632"/>
                </a:cubicBezTo>
                <a:cubicBezTo>
                  <a:pt x="204696" y="49627"/>
                  <a:pt x="209096" y="48466"/>
                  <a:pt x="213445" y="47379"/>
                </a:cubicBezTo>
                <a:cubicBezTo>
                  <a:pt x="237727" y="41309"/>
                  <a:pt x="229892" y="45422"/>
                  <a:pt x="251722" y="38873"/>
                </a:cubicBezTo>
                <a:cubicBezTo>
                  <a:pt x="260310" y="36297"/>
                  <a:pt x="268734" y="33202"/>
                  <a:pt x="277240" y="30367"/>
                </a:cubicBezTo>
                <a:cubicBezTo>
                  <a:pt x="281493" y="28949"/>
                  <a:pt x="286269" y="28601"/>
                  <a:pt x="289999" y="26114"/>
                </a:cubicBezTo>
                <a:cubicBezTo>
                  <a:pt x="294252" y="23279"/>
                  <a:pt x="298186" y="19894"/>
                  <a:pt x="302758" y="17608"/>
                </a:cubicBezTo>
                <a:cubicBezTo>
                  <a:pt x="337974" y="0"/>
                  <a:pt x="291710" y="29226"/>
                  <a:pt x="328276" y="4849"/>
                </a:cubicBezTo>
                <a:cubicBezTo>
                  <a:pt x="366553" y="6267"/>
                  <a:pt x="405189" y="3685"/>
                  <a:pt x="443108" y="9102"/>
                </a:cubicBezTo>
                <a:cubicBezTo>
                  <a:pt x="447546" y="9736"/>
                  <a:pt x="444560" y="18360"/>
                  <a:pt x="447361" y="21861"/>
                </a:cubicBezTo>
                <a:cubicBezTo>
                  <a:pt x="450554" y="25852"/>
                  <a:pt x="455449" y="28291"/>
                  <a:pt x="460120" y="30367"/>
                </a:cubicBezTo>
                <a:cubicBezTo>
                  <a:pt x="468313" y="34008"/>
                  <a:pt x="485638" y="38873"/>
                  <a:pt x="485638" y="38873"/>
                </a:cubicBezTo>
                <a:cubicBezTo>
                  <a:pt x="495044" y="48279"/>
                  <a:pt x="500982" y="52549"/>
                  <a:pt x="506903" y="64391"/>
                </a:cubicBezTo>
                <a:cubicBezTo>
                  <a:pt x="508908" y="68401"/>
                  <a:pt x="509151" y="73140"/>
                  <a:pt x="511156" y="77150"/>
                </a:cubicBezTo>
                <a:cubicBezTo>
                  <a:pt x="513442" y="81722"/>
                  <a:pt x="517376" y="85337"/>
                  <a:pt x="519662" y="89909"/>
                </a:cubicBezTo>
                <a:cubicBezTo>
                  <a:pt x="521667" y="93919"/>
                  <a:pt x="521309" y="99020"/>
                  <a:pt x="523915" y="102668"/>
                </a:cubicBezTo>
                <a:cubicBezTo>
                  <a:pt x="528577" y="109194"/>
                  <a:pt x="535257" y="114009"/>
                  <a:pt x="540928" y="119680"/>
                </a:cubicBezTo>
                <a:cubicBezTo>
                  <a:pt x="539510" y="126768"/>
                  <a:pt x="539666" y="134364"/>
                  <a:pt x="536675" y="140945"/>
                </a:cubicBezTo>
                <a:cubicBezTo>
                  <a:pt x="532444" y="150252"/>
                  <a:pt x="519662" y="166463"/>
                  <a:pt x="519662" y="166463"/>
                </a:cubicBezTo>
                <a:cubicBezTo>
                  <a:pt x="518244" y="186311"/>
                  <a:pt x="517734" y="206244"/>
                  <a:pt x="515409" y="226006"/>
                </a:cubicBezTo>
                <a:cubicBezTo>
                  <a:pt x="513965" y="238280"/>
                  <a:pt x="508597" y="241117"/>
                  <a:pt x="502650" y="251524"/>
                </a:cubicBezTo>
                <a:cubicBezTo>
                  <a:pt x="498202" y="259307"/>
                  <a:pt x="492546" y="274387"/>
                  <a:pt x="485638" y="281295"/>
                </a:cubicBezTo>
                <a:cubicBezTo>
                  <a:pt x="482024" y="284909"/>
                  <a:pt x="476806" y="286529"/>
                  <a:pt x="472879" y="289801"/>
                </a:cubicBezTo>
                <a:cubicBezTo>
                  <a:pt x="460599" y="300034"/>
                  <a:pt x="459978" y="302774"/>
                  <a:pt x="451614" y="315319"/>
                </a:cubicBezTo>
                <a:cubicBezTo>
                  <a:pt x="446784" y="334640"/>
                  <a:pt x="446088" y="335502"/>
                  <a:pt x="443108" y="357850"/>
                </a:cubicBezTo>
                <a:cubicBezTo>
                  <a:pt x="441411" y="370575"/>
                  <a:pt x="443242" y="384062"/>
                  <a:pt x="438855" y="396127"/>
                </a:cubicBezTo>
                <a:cubicBezTo>
                  <a:pt x="437108" y="400931"/>
                  <a:pt x="430349" y="401798"/>
                  <a:pt x="426096" y="404633"/>
                </a:cubicBezTo>
                <a:cubicBezTo>
                  <a:pt x="421885" y="417267"/>
                  <a:pt x="419194" y="432800"/>
                  <a:pt x="409084" y="442910"/>
                </a:cubicBezTo>
                <a:cubicBezTo>
                  <a:pt x="405470" y="446524"/>
                  <a:pt x="400252" y="448144"/>
                  <a:pt x="396325" y="451416"/>
                </a:cubicBezTo>
                <a:cubicBezTo>
                  <a:pt x="391704" y="455266"/>
                  <a:pt x="388788" y="461191"/>
                  <a:pt x="383566" y="464175"/>
                </a:cubicBezTo>
                <a:cubicBezTo>
                  <a:pt x="378491" y="467075"/>
                  <a:pt x="372225" y="467010"/>
                  <a:pt x="366554" y="468428"/>
                </a:cubicBezTo>
                <a:cubicBezTo>
                  <a:pt x="362301" y="471263"/>
                  <a:pt x="356988" y="472943"/>
                  <a:pt x="353795" y="476934"/>
                </a:cubicBezTo>
                <a:cubicBezTo>
                  <a:pt x="350258" y="481355"/>
                  <a:pt x="345578" y="509798"/>
                  <a:pt x="345288" y="510958"/>
                </a:cubicBezTo>
                <a:cubicBezTo>
                  <a:pt x="340587" y="529763"/>
                  <a:pt x="359466" y="487567"/>
                  <a:pt x="358048" y="489693"/>
                </a:cubicBezTo>
                <a:close/>
              </a:path>
            </a:pathLst>
          </a:custGeom>
          <a:noFill/>
          <a:ln>
            <a:solidFill>
              <a:srgbClr val="DE1C0B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 rot="21309540">
            <a:off x="5015311" y="4365103"/>
            <a:ext cx="3246120" cy="11887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Масаи делают свои дома из  окаменевших фекалий скота.  Одеваются они в яркие красивые одежды, женщины носят украшения. Несмотря на репутацию воителей, их основной источник питания  - скот.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305" r="4305"/>
          <a:stretch>
            <a:fillRect/>
          </a:stretch>
        </p:blipFill>
        <p:spPr/>
      </p:pic>
      <p:pic>
        <p:nvPicPr>
          <p:cNvPr id="8" name="Рисунок 7" descr="3R5W8075copy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13" r="813"/>
          <a:stretch>
            <a:fillRect/>
          </a:stretch>
        </p:blipFill>
        <p:spPr/>
      </p:pic>
      <p:pic>
        <p:nvPicPr>
          <p:cNvPr id="9" name="Рисунок 8" descr="mycattle.jpg"/>
          <p:cNvPicPr>
            <a:picLocks noGrp="1" noChangeAspect="1"/>
          </p:cNvPicPr>
          <p:nvPr>
            <p:ph type="pic" idx="14"/>
          </p:nvPr>
        </p:nvPicPr>
        <p:blipFill>
          <a:blip r:embed="rId4"/>
          <a:srcRect l="2673" r="2673"/>
          <a:stretch>
            <a:fillRect/>
          </a:stretch>
        </p:blipFill>
        <p:spPr/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Жилища, одежда и пища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CE"/>
                <a:cs typeface="Times CE"/>
              </a:rPr>
              <a:t>Традиции и церемонии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CE"/>
              <a:cs typeface="Times CE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050" dirty="0" err="1" smtClean="0">
                <a:latin typeface="Times CE"/>
                <a:cs typeface="Times CE"/>
              </a:rPr>
              <a:t>У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мужчин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масаи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существует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большое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количество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традиций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и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церемоний</a:t>
            </a:r>
            <a:r>
              <a:rPr lang="en-US" sz="1050" dirty="0" smtClean="0">
                <a:latin typeface="Times CE"/>
                <a:cs typeface="Times CE"/>
              </a:rPr>
              <a:t>. </a:t>
            </a:r>
            <a:r>
              <a:rPr lang="en-US" sz="1050" dirty="0" err="1" smtClean="0">
                <a:latin typeface="Times CE"/>
                <a:cs typeface="Times CE"/>
              </a:rPr>
              <a:t>Одной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из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самых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знаменитых</a:t>
            </a:r>
            <a:r>
              <a:rPr lang="en-US" sz="1050" dirty="0" smtClean="0">
                <a:latin typeface="Times CE"/>
                <a:cs typeface="Times CE"/>
              </a:rPr>
              <a:t>, </a:t>
            </a:r>
            <a:r>
              <a:rPr lang="en-US" sz="1050" dirty="0" err="1" smtClean="0">
                <a:latin typeface="Times CE"/>
                <a:cs typeface="Times CE"/>
              </a:rPr>
              <a:t>пожалуй</a:t>
            </a:r>
            <a:r>
              <a:rPr lang="en-US" sz="1050" dirty="0" smtClean="0">
                <a:latin typeface="Times CE"/>
                <a:cs typeface="Times CE"/>
              </a:rPr>
              <a:t>, </a:t>
            </a:r>
            <a:r>
              <a:rPr lang="en-US" sz="1050" dirty="0" err="1" smtClean="0">
                <a:latin typeface="Times CE"/>
                <a:cs typeface="Times CE"/>
              </a:rPr>
              <a:t>является</a:t>
            </a:r>
            <a:r>
              <a:rPr lang="en-US" sz="1050" dirty="0" smtClean="0">
                <a:latin typeface="Times CE"/>
                <a:cs typeface="Times CE"/>
              </a:rPr>
              <a:t> «</a:t>
            </a:r>
            <a:r>
              <a:rPr lang="en-US" sz="1050" dirty="0" err="1" smtClean="0">
                <a:latin typeface="Times CE"/>
                <a:cs typeface="Times CE"/>
              </a:rPr>
              <a:t>танец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прыжков</a:t>
            </a:r>
            <a:r>
              <a:rPr lang="en-US" sz="1050" dirty="0" smtClean="0">
                <a:latin typeface="Times CE"/>
                <a:cs typeface="Times CE"/>
              </a:rPr>
              <a:t>», </a:t>
            </a:r>
            <a:r>
              <a:rPr lang="en-US" sz="1050" dirty="0" err="1" smtClean="0">
                <a:latin typeface="Times CE"/>
                <a:cs typeface="Times CE"/>
              </a:rPr>
              <a:t>который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исполняют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юные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воины</a:t>
            </a:r>
            <a:r>
              <a:rPr lang="en-US" sz="1050" dirty="0" smtClean="0">
                <a:latin typeface="Times CE"/>
                <a:cs typeface="Times CE"/>
              </a:rPr>
              <a:t>, </a:t>
            </a:r>
            <a:r>
              <a:rPr lang="en-US" sz="1050" dirty="0" err="1" smtClean="0">
                <a:latin typeface="Times CE"/>
                <a:cs typeface="Times CE"/>
              </a:rPr>
              <a:t>высоко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подпрыгивая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на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одном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месте</a:t>
            </a:r>
            <a:r>
              <a:rPr lang="en-US" sz="1050" dirty="0" smtClean="0">
                <a:latin typeface="Times CE"/>
                <a:cs typeface="Times CE"/>
              </a:rPr>
              <a:t>, </a:t>
            </a:r>
            <a:r>
              <a:rPr lang="en-US" sz="1050" dirty="0" err="1" smtClean="0">
                <a:latin typeface="Times CE"/>
                <a:cs typeface="Times CE"/>
              </a:rPr>
              <a:t>чтобы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показать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свою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силу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и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ловкость</a:t>
            </a:r>
            <a:r>
              <a:rPr lang="en-US" sz="1050" dirty="0" smtClean="0">
                <a:latin typeface="Times CE"/>
                <a:cs typeface="Times CE"/>
              </a:rPr>
              <a:t>. </a:t>
            </a:r>
            <a:r>
              <a:rPr lang="en-US" sz="1050" dirty="0" err="1" smtClean="0">
                <a:latin typeface="Times CE"/>
                <a:cs typeface="Times CE"/>
              </a:rPr>
              <a:t>В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их</a:t>
            </a:r>
            <a:r>
              <a:rPr lang="en-US" sz="1050" dirty="0" smtClean="0">
                <a:latin typeface="Times CE"/>
                <a:cs typeface="Times CE"/>
              </a:rPr>
              <a:t> «</a:t>
            </a:r>
            <a:r>
              <a:rPr lang="en-US" sz="1050" dirty="0" err="1" smtClean="0">
                <a:latin typeface="Times CE"/>
                <a:cs typeface="Times CE"/>
              </a:rPr>
              <a:t>воинственном</a:t>
            </a:r>
            <a:r>
              <a:rPr lang="en-US" sz="1050" dirty="0" smtClean="0">
                <a:latin typeface="Times CE"/>
                <a:cs typeface="Times CE"/>
              </a:rPr>
              <a:t>» </a:t>
            </a:r>
            <a:r>
              <a:rPr lang="en-US" sz="1050" dirty="0" err="1" smtClean="0">
                <a:latin typeface="Times CE"/>
                <a:cs typeface="Times CE"/>
              </a:rPr>
              <a:t>прошлом</a:t>
            </a:r>
            <a:r>
              <a:rPr lang="en-US" sz="1050" dirty="0" smtClean="0">
                <a:latin typeface="Times CE"/>
                <a:cs typeface="Times CE"/>
              </a:rPr>
              <a:t>, </a:t>
            </a:r>
            <a:r>
              <a:rPr lang="en-US" sz="1050" dirty="0" err="1" smtClean="0">
                <a:latin typeface="Times CE"/>
                <a:cs typeface="Times CE"/>
              </a:rPr>
              <a:t>когда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большая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группа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воинов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исполняла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этот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танец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перед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атакой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на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врага</a:t>
            </a:r>
            <a:r>
              <a:rPr lang="en-US" sz="1050" dirty="0" smtClean="0">
                <a:latin typeface="Times CE"/>
                <a:cs typeface="Times CE"/>
              </a:rPr>
              <a:t>, </a:t>
            </a:r>
            <a:r>
              <a:rPr lang="en-US" sz="1050" dirty="0" err="1" smtClean="0">
                <a:latin typeface="Times CE"/>
                <a:cs typeface="Times CE"/>
              </a:rPr>
              <a:t>земля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под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ногами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последнего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от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этого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буквально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сотрясалась</a:t>
            </a:r>
            <a:r>
              <a:rPr lang="en-US" sz="1050" dirty="0" smtClean="0">
                <a:latin typeface="Times CE"/>
                <a:cs typeface="Times CE"/>
              </a:rPr>
              <a:t>. </a:t>
            </a:r>
            <a:r>
              <a:rPr lang="en-US" sz="1050" dirty="0" err="1" smtClean="0">
                <a:latin typeface="Times CE"/>
                <a:cs typeface="Times CE"/>
              </a:rPr>
              <a:t>До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недавних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пор</a:t>
            </a:r>
            <a:r>
              <a:rPr lang="en-US" sz="1050" dirty="0" smtClean="0">
                <a:latin typeface="Times CE"/>
                <a:cs typeface="Times CE"/>
              </a:rPr>
              <a:t>, </a:t>
            </a:r>
            <a:r>
              <a:rPr lang="en-US" sz="1050" dirty="0" err="1" smtClean="0">
                <a:latin typeface="Times CE"/>
                <a:cs typeface="Times CE"/>
              </a:rPr>
              <a:t>чтобы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получить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право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стать</a:t>
            </a:r>
            <a:r>
              <a:rPr lang="en-US" sz="1050" dirty="0" smtClean="0">
                <a:latin typeface="Times CE"/>
                <a:cs typeface="Times CE"/>
              </a:rPr>
              <a:t> </a:t>
            </a:r>
            <a:r>
              <a:rPr lang="en-US" sz="1050" dirty="0" err="1" smtClean="0">
                <a:latin typeface="Times CE"/>
                <a:cs typeface="Times CE"/>
              </a:rPr>
              <a:t>воином</a:t>
            </a:r>
            <a:r>
              <a:rPr lang="en-US" sz="1050" dirty="0" smtClean="0">
                <a:latin typeface="Times CE"/>
                <a:cs typeface="Times CE"/>
              </a:rPr>
              <a:t> (</a:t>
            </a:r>
            <a:r>
              <a:rPr lang="en-US" sz="1050" i="1" dirty="0" err="1" smtClean="0">
                <a:latin typeface="Times CE"/>
                <a:cs typeface="Times CE"/>
              </a:rPr>
              <a:t>мораном</a:t>
            </a:r>
            <a:r>
              <a:rPr lang="en-US" sz="1050" i="1" dirty="0" smtClean="0">
                <a:latin typeface="Times CE"/>
                <a:cs typeface="Times CE"/>
              </a:rPr>
              <a:t>) </a:t>
            </a:r>
            <a:r>
              <a:rPr lang="en-US" sz="1050" i="1" dirty="0" err="1" smtClean="0">
                <a:latin typeface="Times CE"/>
                <a:cs typeface="Times CE"/>
              </a:rPr>
              <a:t>молодой</a:t>
            </a:r>
            <a:r>
              <a:rPr lang="en-US" sz="1050" i="1" dirty="0" smtClean="0">
                <a:latin typeface="Times CE"/>
                <a:cs typeface="Times CE"/>
              </a:rPr>
              <a:t> </a:t>
            </a:r>
            <a:r>
              <a:rPr lang="en-US" sz="1050" i="1" dirty="0" err="1" smtClean="0">
                <a:latin typeface="Times CE"/>
                <a:cs typeface="Times CE"/>
              </a:rPr>
              <a:t>масай</a:t>
            </a:r>
            <a:r>
              <a:rPr lang="en-US" sz="1050" i="1" dirty="0" smtClean="0">
                <a:latin typeface="Times CE"/>
                <a:cs typeface="Times CE"/>
              </a:rPr>
              <a:t> </a:t>
            </a:r>
            <a:r>
              <a:rPr lang="en-US" sz="1050" i="1" dirty="0" err="1" smtClean="0">
                <a:latin typeface="Times CE"/>
                <a:cs typeface="Times CE"/>
              </a:rPr>
              <a:t>должен</a:t>
            </a:r>
            <a:r>
              <a:rPr lang="en-US" sz="1050" i="1" dirty="0" smtClean="0">
                <a:latin typeface="Times CE"/>
                <a:cs typeface="Times CE"/>
              </a:rPr>
              <a:t> </a:t>
            </a:r>
            <a:r>
              <a:rPr lang="en-US" sz="1050" i="1" dirty="0" err="1" smtClean="0">
                <a:latin typeface="Times CE"/>
                <a:cs typeface="Times CE"/>
              </a:rPr>
              <a:t>был</a:t>
            </a:r>
            <a:r>
              <a:rPr lang="en-US" sz="1050" i="1" dirty="0" smtClean="0">
                <a:latin typeface="Times CE"/>
                <a:cs typeface="Times CE"/>
              </a:rPr>
              <a:t> </a:t>
            </a:r>
            <a:r>
              <a:rPr lang="en-US" sz="1050" i="1" dirty="0" err="1" smtClean="0">
                <a:latin typeface="Times CE"/>
                <a:cs typeface="Times CE"/>
              </a:rPr>
              <a:t>убить</a:t>
            </a:r>
            <a:r>
              <a:rPr lang="en-US" sz="1050" i="1" dirty="0" smtClean="0">
                <a:latin typeface="Times CE"/>
                <a:cs typeface="Times CE"/>
              </a:rPr>
              <a:t> </a:t>
            </a:r>
            <a:r>
              <a:rPr lang="en-US" sz="1050" i="1" dirty="0" smtClean="0">
                <a:latin typeface="Times CE"/>
                <a:cs typeface="Times CE"/>
                <a:hlinkClick r:id="rId2"/>
              </a:rPr>
              <a:t>льва. Официально эта практика больше не применяется, хотя, по некоторым сведениям, она продолжает существовать в отдалённых районах Кении, в частности, в провинции Масай. Также, раньше группа юношей должна была построить новую деревню и жить в ней на протяжении длительного времени (часто нескольких лет) в качестве одного из требований для получения статуса мужчины. Эта традиция исчезает из-за недостатка доступной земли.</a:t>
            </a:r>
            <a:endParaRPr lang="en-US" sz="1050" dirty="0">
              <a:latin typeface="Times CE"/>
              <a:cs typeface="Times CE"/>
            </a:endParaRPr>
          </a:p>
        </p:txBody>
      </p:sp>
      <p:pic>
        <p:nvPicPr>
          <p:cNvPr id="11" name="Picture Placeholder 10" descr="big.photo.jp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-7188" b="-7188"/>
          <a:stretch>
            <a:fillRect/>
          </a:stretch>
        </p:blipFill>
        <p:spPr/>
      </p:pic>
      <p:pic>
        <p:nvPicPr>
          <p:cNvPr id="13" name="Picture Placeholder 12" descr="lori-0002073413-www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-3347" b="-33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Custom 2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000000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229</TotalTime>
  <Words>319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Travelogue</vt:lpstr>
      <vt:lpstr>Слайд 1</vt:lpstr>
      <vt:lpstr>Кто такие масаи?</vt:lpstr>
      <vt:lpstr>Слайд 3</vt:lpstr>
      <vt:lpstr>Жилища, одежда и пища</vt:lpstr>
      <vt:lpstr>Традиции и церемонии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Масаи</dc:title>
  <dc:creator>imac</dc:creator>
  <cp:lastModifiedBy>SamLab.ws</cp:lastModifiedBy>
  <cp:revision>9</cp:revision>
  <dcterms:created xsi:type="dcterms:W3CDTF">2011-11-21T18:20:07Z</dcterms:created>
  <dcterms:modified xsi:type="dcterms:W3CDTF">2011-12-26T16:58:10Z</dcterms:modified>
</cp:coreProperties>
</file>