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6" r:id="rId2"/>
    <p:sldId id="298" r:id="rId3"/>
    <p:sldId id="299" r:id="rId4"/>
    <p:sldId id="327" r:id="rId5"/>
    <p:sldId id="300" r:id="rId6"/>
    <p:sldId id="288" r:id="rId7"/>
    <p:sldId id="301" r:id="rId8"/>
    <p:sldId id="302" r:id="rId9"/>
    <p:sldId id="303" r:id="rId10"/>
    <p:sldId id="279" r:id="rId11"/>
    <p:sldId id="309" r:id="rId12"/>
    <p:sldId id="308" r:id="rId13"/>
    <p:sldId id="312" r:id="rId14"/>
    <p:sldId id="269" r:id="rId15"/>
    <p:sldId id="271" r:id="rId16"/>
    <p:sldId id="278" r:id="rId17"/>
    <p:sldId id="326" r:id="rId18"/>
    <p:sldId id="270" r:id="rId19"/>
    <p:sldId id="260" r:id="rId20"/>
    <p:sldId id="322" r:id="rId21"/>
    <p:sldId id="313" r:id="rId22"/>
    <p:sldId id="320" r:id="rId23"/>
    <p:sldId id="310" r:id="rId24"/>
    <p:sldId id="315" r:id="rId25"/>
    <p:sldId id="314" r:id="rId26"/>
    <p:sldId id="316" r:id="rId27"/>
    <p:sldId id="317" r:id="rId28"/>
    <p:sldId id="318" r:id="rId29"/>
    <p:sldId id="319" r:id="rId30"/>
    <p:sldId id="263" r:id="rId31"/>
    <p:sldId id="323" r:id="rId32"/>
    <p:sldId id="324" r:id="rId33"/>
    <p:sldId id="307" r:id="rId34"/>
    <p:sldId id="321" r:id="rId35"/>
    <p:sldId id="262" r:id="rId36"/>
    <p:sldId id="257" r:id="rId37"/>
    <p:sldId id="304" r:id="rId38"/>
    <p:sldId id="305" r:id="rId39"/>
    <p:sldId id="264" r:id="rId40"/>
    <p:sldId id="287" r:id="rId41"/>
    <p:sldId id="286" r:id="rId42"/>
    <p:sldId id="325" r:id="rId43"/>
    <p:sldId id="283" r:id="rId44"/>
    <p:sldId id="281" r:id="rId45"/>
    <p:sldId id="290" r:id="rId46"/>
    <p:sldId id="291" r:id="rId47"/>
    <p:sldId id="295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CCFF"/>
    <a:srgbClr val="008000"/>
    <a:srgbClr val="FFFF00"/>
    <a:srgbClr val="333300"/>
    <a:srgbClr val="6633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60"/>
  </p:normalViewPr>
  <p:slideViewPr>
    <p:cSldViewPr>
      <p:cViewPr>
        <p:scale>
          <a:sx n="74" d="100"/>
          <a:sy n="74" d="100"/>
        </p:scale>
        <p:origin x="-110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55EF12-1CF7-4C82-9A85-2CC0341AE7F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54ABF3-4420-4942-8E37-F469F732B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C3CB-4500-41C9-AC7C-F1D90B85D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B6EA8-D491-470E-82A9-D8253EA28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63B5-024C-4FBA-8242-2BC99EA90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2A65-EF52-483C-8D81-E896CE15D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F3A69-E91D-45D2-ACE8-39258EDA3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52C9C-9512-4E71-B3A7-901E305C1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4F15-08EE-4411-80F9-271E08929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26560-98F2-44CA-A7DB-9126C05DF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725B-8D19-49F9-BC65-14FA051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2C544-0C95-4EBC-941F-106814C74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0C613-C939-4FF9-9FF7-2585ED886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BFD8-CFD4-4190-AC9C-E7F549F8A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33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1DB2572-8AA6-47E3-8D05-0317718D8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23\&#1052;&#1086;&#1080;%20&#1076;&#1086;&#1082;&#1091;&#1084;&#1077;&#1085;&#1090;&#1099;\&#1040;&#1057;&#1048;%20&#1050;&#1086;&#1085;&#1082;&#1091;&#1088;&#1089;\&#1059;&#1088;&#1086;&#1082;%20&#1040;&#1057;&#1048;\32%20&#1084;&#1086;&#1088;&#1089;&#1082;&#1086;&#1081;%20&#1087;&#1088;&#1080;&#1073;&#1086;&#1081;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0;&#1057;&#1048;%20&#1050;&#1086;&#1085;&#1082;&#1091;&#1088;&#1089;\&#1059;&#1088;&#1086;&#1082;%20&#1040;&#1057;&#1048;\11%20-%20&#1053;.%20&#1056;&#1080;&#1084;&#1089;&#1082;&#1080;&#1081;-&#1050;&#1086;&#1088;&#1089;&#1072;&#1082;&#1086;&#1074;.%20&#1054;&#1082;&#1077;&#1072;&#1085;%20&#1084;&#1086;&#1088;&#1077;%20&#1089;&#1080;&#1085;&#1077;&#1077;..mp3" TargetMode="Externa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23\&#1052;&#1086;&#1080;%20&#1076;&#1086;&#1082;&#1091;&#1084;&#1077;&#1085;&#1090;&#1099;\&#1040;&#1057;&#1048;%20&#1050;&#1086;&#1085;&#1082;&#1091;&#1088;&#1089;\&#1059;&#1088;&#1086;&#1082;%20&#1040;&#1057;&#1048;\Rimskii-Korsakov.Opera_Sadko.40.Plyaski_obitatelei_Carstva_Podvodnogo.mp3" TargetMode="Externa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63.png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23\&#1056;&#1072;&#1073;&#1086;&#1095;&#1080;&#1081;%20&#1089;&#1090;&#1086;&#1083;\&#1059;&#1088;&#1086;&#1082;%20&#1040;&#1057;&#1048;\&#1055;&#1088;&#1077;&#1079;&#1077;&#1085;&#1090;&#1072;&#1094;&#1080;&#1103;.ppt\Rimskii-Korsakov.Opera_Sadko.34.Podvodnoe_Carstvo.mp3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2 морской прибо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Documents and Settings\123\Рабочий стол\море\учитель года\моллюски 00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3657600"/>
            <a:ext cx="87815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ОБИТАТЕЛИ    МОРЕЙ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C00000"/>
                </a:solidFill>
                <a:latin typeface="Calibri" pitchFamily="34" charset="0"/>
              </a:rPr>
              <a:t>ЛАМАНТИН</a:t>
            </a:r>
          </a:p>
        </p:txBody>
      </p:sp>
      <p:pic>
        <p:nvPicPr>
          <p:cNvPr id="13315" name="Picture 6" descr="Manatee_scratch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1237" t="1794" r="1804" b="899"/>
          <a:stretch>
            <a:fillRect/>
          </a:stretch>
        </p:blipFill>
        <p:spPr>
          <a:xfrm>
            <a:off x="990600" y="1295400"/>
            <a:ext cx="7086600" cy="5334000"/>
          </a:xfrm>
        </p:spPr>
      </p:pic>
      <p:pic>
        <p:nvPicPr>
          <p:cNvPr id="594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-38735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ocuments and Settings\Olga\Мои документы\картинки\картинки\Водный мир\Underwater_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828800"/>
            <a:ext cx="5524500" cy="4143375"/>
          </a:xfrm>
        </p:spPr>
      </p:pic>
      <p:pic>
        <p:nvPicPr>
          <p:cNvPr id="44" name="Picture 8" descr="29m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86400" y="3048000"/>
            <a:ext cx="3103563" cy="1855788"/>
          </a:xfrm>
        </p:spPr>
      </p:pic>
      <p:pic>
        <p:nvPicPr>
          <p:cNvPr id="45" name="Picture 8" descr="29m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752600"/>
            <a:ext cx="342106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29m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4143375"/>
            <a:ext cx="34210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Calibri" pitchFamily="34" charset="0"/>
              </a:rPr>
              <a:t>А К У Л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3468688" y="3246438"/>
            <a:ext cx="220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МОРСКОЙ ОКУНЬ</a:t>
            </a:r>
          </a:p>
        </p:txBody>
      </p:sp>
      <p:sp>
        <p:nvSpPr>
          <p:cNvPr id="15363" name="Text Box 13"/>
          <p:cNvSpPr txBox="1">
            <a:spLocks noChangeArrowheads="1"/>
          </p:cNvSpPr>
          <p:nvPr/>
        </p:nvSpPr>
        <p:spPr bwMode="auto">
          <a:xfrm>
            <a:off x="827088" y="0"/>
            <a:ext cx="7885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rgbClr val="C00000"/>
                </a:solidFill>
                <a:latin typeface="Calibri" pitchFamily="34" charset="0"/>
              </a:rPr>
              <a:t>МОРСКОЙ ОКУНЬ</a:t>
            </a:r>
          </a:p>
        </p:txBody>
      </p:sp>
      <p:pic>
        <p:nvPicPr>
          <p:cNvPr id="15364" name="Picture 15" descr="R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268413"/>
            <a:ext cx="7488238" cy="506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0_3ac5_a6528fc7_L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tropic-fish-b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533400"/>
            <a:ext cx="7924800" cy="5286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Тропическая рыб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990600"/>
            <a:ext cx="6858000" cy="5143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905000" y="3810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К Л О У 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Саргы\Pictures\Скат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143000"/>
            <a:ext cx="6167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057400" y="4572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С К А 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295400"/>
            <a:ext cx="6781800" cy="50863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581400" y="304800"/>
            <a:ext cx="2051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C00000"/>
                </a:solidFill>
                <a:latin typeface="Calibri" pitchFamily="34" charset="0"/>
              </a:rPr>
              <a:t>МЕДУЗА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838200" y="1371600"/>
            <a:ext cx="3733800" cy="2938463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752600" y="228600"/>
            <a:ext cx="594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Иглокожие: </a:t>
            </a:r>
          </a:p>
          <a:p>
            <a:r>
              <a:rPr lang="ru-RU" sz="2800" b="1"/>
              <a:t>морская звезда, морской ёж</a:t>
            </a:r>
          </a:p>
        </p:txBody>
      </p:sp>
      <p:pic>
        <p:nvPicPr>
          <p:cNvPr id="7" name="Picture 10" descr="T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352800"/>
            <a:ext cx="3886200" cy="2925763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hamas_oce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539750" y="0"/>
            <a:ext cx="8243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rgbClr val="C00000"/>
                </a:solidFill>
                <a:latin typeface="Calibri" pitchFamily="34" charset="0"/>
              </a:rPr>
              <a:t>МОРСКОЙ ЕЖ</a:t>
            </a:r>
          </a:p>
        </p:txBody>
      </p:sp>
      <p:pic>
        <p:nvPicPr>
          <p:cNvPr id="22531" name="Picture 10" descr="T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341438"/>
            <a:ext cx="7559675" cy="512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395288" y="115888"/>
            <a:ext cx="8137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i="1">
                <a:solidFill>
                  <a:srgbClr val="C00000"/>
                </a:solidFill>
                <a:latin typeface="Calibri" pitchFamily="34" charset="0"/>
              </a:rPr>
              <a:t>МОРСКАЯ ЗВЕЗДА</a:t>
            </a:r>
          </a:p>
        </p:txBody>
      </p:sp>
      <p:pic>
        <p:nvPicPr>
          <p:cNvPr id="23555" name="Picture 9" descr="U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341438"/>
            <a:ext cx="7488237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209800" y="685800"/>
            <a:ext cx="4670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Ракообразные:</a:t>
            </a:r>
            <a:r>
              <a:rPr lang="ru-RU" sz="3200" b="1"/>
              <a:t> </a:t>
            </a:r>
          </a:p>
          <a:p>
            <a:pPr algn="ctr"/>
            <a:r>
              <a:rPr lang="ru-RU" sz="3200" b="1"/>
              <a:t>крабы, креветки, раки</a:t>
            </a:r>
          </a:p>
        </p:txBody>
      </p:sp>
      <p:pic>
        <p:nvPicPr>
          <p:cNvPr id="24579" name="Picture 14" descr="R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133600"/>
            <a:ext cx="3668713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876800" y="4191000"/>
            <a:ext cx="30797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1476375" y="188913"/>
            <a:ext cx="568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Arial Black" pitchFamily="34" charset="0"/>
              </a:rPr>
              <a:t>КРАБ</a:t>
            </a:r>
          </a:p>
        </p:txBody>
      </p:sp>
      <p:pic>
        <p:nvPicPr>
          <p:cNvPr id="25603" name="Picture 14" descr="R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484313"/>
            <a:ext cx="7488237" cy="497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C00000"/>
                </a:solidFill>
                <a:latin typeface="Calibri" pitchFamily="34" charset="0"/>
              </a:rPr>
              <a:t>МОРСКОЙ КОНЕК</a:t>
            </a:r>
          </a:p>
        </p:txBody>
      </p:sp>
      <p:pic>
        <p:nvPicPr>
          <p:cNvPr id="26627" name="Picture 6" descr="Hippocampus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08175" y="1125538"/>
            <a:ext cx="5213350" cy="5472112"/>
          </a:xfrm>
          <a:noFill/>
          <a:ln>
            <a:solidFill>
              <a:schemeClr val="tx1"/>
            </a:solidFill>
          </a:ln>
        </p:spPr>
      </p:pic>
      <p:pic>
        <p:nvPicPr>
          <p:cNvPr id="9011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10638" y="-458788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1547813" y="115888"/>
            <a:ext cx="5761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rgbClr val="C00000"/>
                </a:solidFill>
                <a:latin typeface="Calibri" pitchFamily="34" charset="0"/>
              </a:rPr>
              <a:t>АКТИНИЯ</a:t>
            </a:r>
          </a:p>
        </p:txBody>
      </p:sp>
      <p:pic>
        <p:nvPicPr>
          <p:cNvPr id="2970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10638" y="702945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A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268413"/>
            <a:ext cx="7920037" cy="529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0" y="0"/>
            <a:ext cx="8893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5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Calibri" pitchFamily="34" charset="0"/>
              </a:rPr>
              <a:t>ЧАШЕВИДНЫЙ КОРАЛЛ</a:t>
            </a:r>
          </a:p>
        </p:txBody>
      </p:sp>
      <p:pic>
        <p:nvPicPr>
          <p:cNvPr id="28676" name="Picture 12" descr="C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341438"/>
            <a:ext cx="7848600" cy="52054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734425" cy="1143000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C00000"/>
                </a:solidFill>
                <a:latin typeface="Calibri" pitchFamily="34" charset="0"/>
              </a:rPr>
              <a:t>ТРУБЧАТЫЙ КОРАЛЛ</a:t>
            </a:r>
          </a:p>
        </p:txBody>
      </p:sp>
      <p:pic>
        <p:nvPicPr>
          <p:cNvPr id="29699" name="Picture 8" descr="K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341438"/>
            <a:ext cx="7559675" cy="5094287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900113" y="0"/>
            <a:ext cx="7993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rgbClr val="C00000"/>
                </a:solidFill>
                <a:latin typeface="Calibri" pitchFamily="34" charset="0"/>
              </a:rPr>
              <a:t>КРАСНАЯ ГУБКА</a:t>
            </a:r>
          </a:p>
        </p:txBody>
      </p:sp>
      <p:pic>
        <p:nvPicPr>
          <p:cNvPr id="30723" name="Picture 8" descr="K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484313"/>
            <a:ext cx="7667625" cy="491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395288" y="0"/>
            <a:ext cx="8748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C00000"/>
                </a:solidFill>
                <a:latin typeface="Calibri" pitchFamily="34" charset="0"/>
              </a:rPr>
              <a:t>ОЛЕНЕРОГИЙ КОРАЛЛ И МЯГКИЙ КРАСНЫЙ КОРАЛЛ</a:t>
            </a:r>
          </a:p>
        </p:txBody>
      </p:sp>
      <p:pic>
        <p:nvPicPr>
          <p:cNvPr id="31747" name="Picture 8" descr="K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412875"/>
            <a:ext cx="7488238" cy="501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4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24975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78971" flipH="1">
            <a:off x="2048669" y="554831"/>
            <a:ext cx="19431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76800" y="4191000"/>
            <a:ext cx="2514600" cy="21920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Users\Саргы\Pictures\img08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9F0F6"/>
              </a:clrFrom>
              <a:clrTo>
                <a:srgbClr val="E9F0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57200"/>
            <a:ext cx="2286000" cy="2403231"/>
          </a:xfrm>
          <a:prstGeom prst="ellipse">
            <a:avLst/>
          </a:prstGeom>
          <a:noFill/>
        </p:spPr>
      </p:pic>
      <p:pic>
        <p:nvPicPr>
          <p:cNvPr id="5125" name="Picture 11" descr="C:\Users\Саргы\Pictures\звезд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343400"/>
            <a:ext cx="30559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C:\Users\Саргы\Pictures\звезда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96611">
            <a:off x="6573045" y="2536031"/>
            <a:ext cx="19859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33400" y="2514600"/>
            <a:ext cx="1495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 descr="C:\Users\Саргы\Pictures\чайка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667000" y="2514600"/>
            <a:ext cx="3482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1143000" y="2286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19200" y="228600"/>
            <a:ext cx="701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+mj-lt"/>
              </a:rPr>
              <a:t>ОБИТАТЕЛИ       МОРЯ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0" y="28194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ПОДВОДНЫЙ   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105400" y="1066800"/>
            <a:ext cx="32178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1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810000" y="4114800"/>
            <a:ext cx="330993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04800" y="1524000"/>
            <a:ext cx="35512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" y="533400"/>
            <a:ext cx="434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Моллюски: </a:t>
            </a:r>
            <a:r>
              <a:rPr lang="ru-RU" sz="2800" b="1"/>
              <a:t> гребешок, морская улитка, осьминог, кальмар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G:\море\учитель года\моллюс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762000"/>
            <a:ext cx="708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990600"/>
            <a:ext cx="16002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C:\Users\Саргы\Pictures\img0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914400"/>
            <a:ext cx="4429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39624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295400" y="228600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  <a:latin typeface="Arial Black" pitchFamily="34" charset="0"/>
              </a:rPr>
              <a:t>Водоросли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357188"/>
            <a:ext cx="8001000" cy="53832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5715016"/>
            <a:ext cx="56532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Обитатели морей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533400"/>
            <a:ext cx="6246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Обитатели морей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2209800"/>
            <a:ext cx="228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Животные</a:t>
            </a:r>
          </a:p>
          <a:p>
            <a:pPr algn="ctr"/>
            <a:r>
              <a:rPr lang="ru-RU"/>
              <a:t>(млекопитающие)</a:t>
            </a:r>
          </a:p>
          <a:p>
            <a:pPr algn="ctr"/>
            <a:r>
              <a:rPr lang="ru-RU"/>
              <a:t>ламантин, морж, </a:t>
            </a:r>
          </a:p>
          <a:p>
            <a:pPr algn="ctr"/>
            <a:r>
              <a:rPr lang="ru-RU"/>
              <a:t>тюлень, кит, дельфин  и др.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3505200"/>
            <a:ext cx="190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Рыбы:</a:t>
            </a:r>
          </a:p>
          <a:p>
            <a:r>
              <a:rPr lang="ru-RU"/>
              <a:t> акулы, скаты и другие  рыбы.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0" y="4953000"/>
            <a:ext cx="2895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Ракообразные:</a:t>
            </a:r>
            <a:r>
              <a:rPr lang="ru-RU" sz="2400" b="1"/>
              <a:t> </a:t>
            </a:r>
          </a:p>
          <a:p>
            <a:pPr algn="ctr"/>
            <a:r>
              <a:rPr lang="ru-RU" b="1"/>
              <a:t>крабы, креветки, раки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00800" y="2209800"/>
            <a:ext cx="2362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Моллюски:</a:t>
            </a:r>
          </a:p>
          <a:p>
            <a:pPr algn="ctr"/>
            <a:r>
              <a:rPr lang="ru-RU"/>
              <a:t>гребешок, морская улитка, моллюски, осьминог, кальмар.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3505200"/>
            <a:ext cx="1905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Полипы:</a:t>
            </a:r>
          </a:p>
          <a:p>
            <a:pPr algn="ctr"/>
            <a:r>
              <a:rPr lang="ru-RU"/>
              <a:t>медузы, кораллы, актинии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24600" y="4953000"/>
            <a:ext cx="198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Иглокожие:</a:t>
            </a:r>
          </a:p>
          <a:p>
            <a:r>
              <a:rPr lang="ru-RU"/>
              <a:t>морская звезда, морской ёж</a:t>
            </a:r>
          </a:p>
        </p:txBody>
      </p:sp>
      <p:cxnSp>
        <p:nvCxnSpPr>
          <p:cNvPr id="14" name="Прямая со стрелкой 13"/>
          <p:cNvCxnSpPr>
            <a:stCxn id="2" idx="2"/>
            <a:endCxn id="3" idx="0"/>
          </p:cNvCxnSpPr>
          <p:nvPr/>
        </p:nvCxnSpPr>
        <p:spPr>
          <a:xfrm rot="5400000">
            <a:off x="2899569" y="310356"/>
            <a:ext cx="752475" cy="3046413"/>
          </a:xfrm>
          <a:prstGeom prst="straightConnector1">
            <a:avLst/>
          </a:prstGeom>
          <a:ln w="5715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4" idx="0"/>
          </p:cNvCxnSpPr>
          <p:nvPr/>
        </p:nvCxnSpPr>
        <p:spPr>
          <a:xfrm rot="5400000">
            <a:off x="3261519" y="1967706"/>
            <a:ext cx="2047875" cy="1027113"/>
          </a:xfrm>
          <a:prstGeom prst="straightConnector1">
            <a:avLst/>
          </a:prstGeom>
          <a:ln w="5715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9" idx="0"/>
          </p:cNvCxnSpPr>
          <p:nvPr/>
        </p:nvCxnSpPr>
        <p:spPr>
          <a:xfrm rot="16200000" flipH="1">
            <a:off x="4099719" y="2156619"/>
            <a:ext cx="2047875" cy="649287"/>
          </a:xfrm>
          <a:prstGeom prst="straightConnector1">
            <a:avLst/>
          </a:prstGeom>
          <a:ln w="5715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  <a:endCxn id="8" idx="0"/>
          </p:cNvCxnSpPr>
          <p:nvPr/>
        </p:nvCxnSpPr>
        <p:spPr>
          <a:xfrm rot="16200000" flipH="1">
            <a:off x="5814219" y="442119"/>
            <a:ext cx="752475" cy="2782887"/>
          </a:xfrm>
          <a:prstGeom prst="straightConnector1">
            <a:avLst/>
          </a:prstGeom>
          <a:ln w="5715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  <a:endCxn id="6" idx="0"/>
          </p:cNvCxnSpPr>
          <p:nvPr/>
        </p:nvCxnSpPr>
        <p:spPr>
          <a:xfrm rot="5400000">
            <a:off x="1718469" y="1872456"/>
            <a:ext cx="3495675" cy="2665413"/>
          </a:xfrm>
          <a:prstGeom prst="straightConnector1">
            <a:avLst/>
          </a:prstGeom>
          <a:ln w="5715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2"/>
            <a:endCxn id="12" idx="0"/>
          </p:cNvCxnSpPr>
          <p:nvPr/>
        </p:nvCxnSpPr>
        <p:spPr>
          <a:xfrm rot="16200000" flipH="1">
            <a:off x="4309269" y="1947069"/>
            <a:ext cx="3495675" cy="2516187"/>
          </a:xfrm>
          <a:prstGeom prst="straightConnector1">
            <a:avLst/>
          </a:prstGeom>
          <a:ln w="5715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62000" y="533400"/>
            <a:ext cx="3352800" cy="45783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609600" y="54102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А. Тыранов .</a:t>
            </a:r>
          </a:p>
          <a:p>
            <a:r>
              <a:rPr lang="ru-RU"/>
              <a:t>Портрет  И. К. Айвазовского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609600"/>
            <a:ext cx="42672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Айвазовский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Иван Константинович</a:t>
            </a:r>
          </a:p>
          <a:p>
            <a:pPr algn="ctr">
              <a:defRPr/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(1817-1900)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 </a:t>
            </a:r>
          </a:p>
          <a:p>
            <a:pPr algn="just">
              <a:defRPr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знаменитый русский маринист.</a:t>
            </a:r>
          </a:p>
          <a:p>
            <a:pPr algn="just">
              <a:defRPr/>
            </a:pPr>
            <a:r>
              <a:rPr lang="ru-RU" sz="2400" i="1" u="sng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Маринист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– художник, который главной темой творчества выбирает море.</a:t>
            </a:r>
          </a:p>
          <a:p>
            <a:pPr algn="just">
              <a:defRPr/>
            </a:pPr>
            <a:r>
              <a:rPr lang="ru-RU" sz="2400" i="1" u="sng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Марина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– картина с морскими видами.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 noChangeArrowheads="1"/>
          </p:cNvPicPr>
          <p:nvPr/>
        </p:nvPicPr>
        <p:blipFill>
          <a:blip r:embed="rId3" cstate="email"/>
          <a:srcRect t="-108"/>
          <a:stretch>
            <a:fillRect/>
          </a:stretch>
        </p:blipFill>
        <p:spPr bwMode="auto">
          <a:xfrm>
            <a:off x="838200" y="533400"/>
            <a:ext cx="7820025" cy="4495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1371600" y="52578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И.Айвазовский  «Закат на море»</a:t>
            </a:r>
          </a:p>
        </p:txBody>
      </p:sp>
      <p:pic>
        <p:nvPicPr>
          <p:cNvPr id="4" name="11 - Н. Римский-Корсаков. Океан море синее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Саргы\Pictures\Айваз Черное мор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9144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685800" y="55626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И. Айвазовский «Чёрное  море»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Классика\мор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533400"/>
            <a:ext cx="6827838" cy="51212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447800" y="59436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И. Айвазовский «Девятый вал»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307079_1024x768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638800"/>
            <a:ext cx="64008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66FFFF"/>
                </a:solidFill>
              </a:rPr>
              <a:t>Андреева  Саргылана Ивановна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66FFFF"/>
                </a:solidFill>
              </a:rPr>
              <a:t>МОУ  СНОШ-ДС  им.И.С.Иванова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4778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 загадочном</a:t>
            </a:r>
          </a:p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подводном мире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124200"/>
            <a:ext cx="2743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5867400" y="4495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791200" y="4343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5867400" y="4495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5791200" y="4267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auto">
          <a:xfrm>
            <a:off x="7891463" y="4324350"/>
            <a:ext cx="381000" cy="2543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Freeform 19"/>
          <p:cNvSpPr>
            <a:spLocks/>
          </p:cNvSpPr>
          <p:nvPr/>
        </p:nvSpPr>
        <p:spPr bwMode="auto">
          <a:xfrm flipH="1">
            <a:off x="8153400" y="3733800"/>
            <a:ext cx="381000" cy="31527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Freeform 20"/>
          <p:cNvSpPr>
            <a:spLocks/>
          </p:cNvSpPr>
          <p:nvPr/>
        </p:nvSpPr>
        <p:spPr bwMode="auto">
          <a:xfrm>
            <a:off x="533400" y="4343400"/>
            <a:ext cx="381000" cy="2543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2104 C 0.01024 -0.04347 0.02465 -0.0659 0.02309 -0.08879 C 0.02153 -0.11168 -0.00747 -0.12324 -0.01354 -0.15885 C -0.01962 -0.19422 -0.01806 -0.25388 -0.01354 -0.3022 C -0.00903 -0.35052 0.01406 -0.40671 0.01354 -0.4481 C 0.01302 -0.48972 -0.01267 -0.51445 -0.01667 -0.55168 C -0.02066 -0.58914 -0.01233 -0.64532 -0.01024 -0.67214 C -0.00816 -0.69896 -0.00608 -0.70567 -0.00399 -0.71237 " pathEditMode="relative" ptsTypes="aaaaaaaA">
                                      <p:cBhvr>
                                        <p:cTn id="52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99 -0.02104 C 0.01024 -0.04347 0.02465 -0.0659 0.02309 -0.08879 C 0.02153 -0.11168 -0.00747 -0.12324 -0.01354 -0.15885 C -0.01962 -0.19422 -0.01806 -0.25388 -0.01354 -0.3022 C -0.00903 -0.35052 0.01406 -0.40671 0.01354 -0.4481 C 0.01302 -0.48972 -0.01267 -0.51445 -0.01667 -0.55168 C -0.02066 -0.58914 -0.01233 -0.64532 -0.01024 -0.67214 C -0.00816 -0.69896 -0.00608 -0.70567 -0.00399 -0.71237 " pathEditMode="relative" ptsTypes="aaaaaaaA">
                                      <p:cBhvr>
                                        <p:cTn id="57" dur="3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99 -0.02104 C -0.00139 -0.03284 0.01354 -0.06798 0.01198 -0.09087 C 0.01042 -0.11399 -0.01007 -0.12232 -0.01354 -0.15885 C -0.01701 -0.19538 -0.01319 -0.26266 -0.00868 -0.31076 C -0.00417 -0.35908 0.01493 -0.4081 0.01354 -0.4481 C 0.01215 -0.48833 -0.01267 -0.51445 -0.01667 -0.55168 C -0.02066 -0.58914 -0.01233 -0.64532 -0.01024 -0.67214 C -0.00816 -0.69896 -0.00608 -0.70567 -0.00399 -0.71237 " pathEditMode="relative" rAng="0" ptsTypes="aaaaaaaa">
                                      <p:cBhvr>
                                        <p:cTn id="62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99 -0.02104 C 0.01025 -0.04347 0.02379 -0.06266 0.02309 -0.08879 C 0.0224 -0.11514 -0.00173 -0.14173 -0.00781 -0.17734 C -0.01389 -0.21295 -0.01493 -0.25803 -0.01354 -0.3022 C -0.01215 -0.34659 0.0007 -0.40208 0.00018 -0.4437 C -0.00034 -0.48578 -0.01493 -0.51399 -0.01666 -0.55168 C -0.0184 -0.58983 -0.01232 -0.64532 -0.01024 -0.67214 C -0.00816 -0.69896 -0.00607 -0.70566 -0.00399 -0.71237 " pathEditMode="relative" rAng="0" ptsTypes="aaaaaaaa">
                                      <p:cBhvr>
                                        <p:cTn id="67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34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decel="100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10" grpId="0" animBg="1"/>
      <p:bldP spid="4110" grpId="1" animBg="1"/>
      <p:bldP spid="4111" grpId="0" animBg="1"/>
      <p:bldP spid="4111" grpId="1" animBg="1"/>
      <p:bldP spid="4112" grpId="0" animBg="1"/>
      <p:bldP spid="4112" grpId="1" animBg="1"/>
      <p:bldP spid="4113" grpId="0" animBg="1"/>
      <p:bldP spid="4113" grpId="1" animBg="1"/>
      <p:bldP spid="4114" grpId="0" animBg="1"/>
      <p:bldP spid="4115" grpId="0" animBg="1"/>
      <p:bldP spid="41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685800"/>
            <a:ext cx="6400800" cy="4655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905000" y="57912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В. Ермолаева «Море»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685800"/>
            <a:ext cx="2520937" cy="1812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581400"/>
            <a:ext cx="2540000" cy="190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1600200"/>
            <a:ext cx="2714625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/>
          <a:srcRect l="4020" t="4159" r="3274"/>
          <a:stretch>
            <a:fillRect/>
          </a:stretch>
        </p:blipFill>
        <p:spPr bwMode="auto">
          <a:xfrm>
            <a:off x="609600" y="457200"/>
            <a:ext cx="7903879" cy="587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9" name="Picture 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1447800" y="1447800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419600" y="3124200"/>
            <a:ext cx="27257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9"/>
          <p:cNvSpPr>
            <a:spLocks/>
          </p:cNvSpPr>
          <p:nvPr/>
        </p:nvSpPr>
        <p:spPr bwMode="auto">
          <a:xfrm flipH="1">
            <a:off x="1981200" y="3962400"/>
            <a:ext cx="381000" cy="20859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 flipH="1">
            <a:off x="3276600" y="3886200"/>
            <a:ext cx="381000" cy="2162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19"/>
          <p:cNvSpPr>
            <a:spLocks/>
          </p:cNvSpPr>
          <p:nvPr/>
        </p:nvSpPr>
        <p:spPr bwMode="auto">
          <a:xfrm flipH="1">
            <a:off x="1066800" y="2895600"/>
            <a:ext cx="381000" cy="31527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9"/>
          <p:cNvSpPr>
            <a:spLocks/>
          </p:cNvSpPr>
          <p:nvPr/>
        </p:nvSpPr>
        <p:spPr bwMode="auto">
          <a:xfrm flipH="1">
            <a:off x="7162800" y="3886200"/>
            <a:ext cx="381000" cy="20859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9"/>
          <p:cNvSpPr>
            <a:spLocks/>
          </p:cNvSpPr>
          <p:nvPr/>
        </p:nvSpPr>
        <p:spPr bwMode="auto">
          <a:xfrm flipH="1">
            <a:off x="8077200" y="2819400"/>
            <a:ext cx="381000" cy="31527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6705600" y="4648200"/>
            <a:ext cx="381000" cy="13239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>
            <a:off x="7620000" y="3429000"/>
            <a:ext cx="381000" cy="2543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8"/>
          <p:cNvSpPr>
            <a:spLocks/>
          </p:cNvSpPr>
          <p:nvPr/>
        </p:nvSpPr>
        <p:spPr bwMode="auto">
          <a:xfrm>
            <a:off x="1524000" y="3505200"/>
            <a:ext cx="381000" cy="2543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8"/>
          <p:cNvSpPr>
            <a:spLocks/>
          </p:cNvSpPr>
          <p:nvPr/>
        </p:nvSpPr>
        <p:spPr bwMode="auto">
          <a:xfrm>
            <a:off x="2438400" y="4724400"/>
            <a:ext cx="381000" cy="13239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3886200" y="4800600"/>
            <a:ext cx="381000" cy="13239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7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-10000"/>
          </a:blip>
          <a:srcRect/>
          <a:stretch>
            <a:fillRect/>
          </a:stretch>
        </p:blipFill>
        <p:spPr bwMode="auto">
          <a:xfrm rot="2403136">
            <a:off x="5334000" y="933450"/>
            <a:ext cx="17557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25712" flipH="1">
            <a:off x="2198688" y="2593975"/>
            <a:ext cx="1790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1" descr="C:\Users\Саргы\Pictures\звезда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800600"/>
            <a:ext cx="24384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52400" y="4267200"/>
            <a:ext cx="47418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124200" y="533400"/>
            <a:ext cx="40576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143000" y="1447800"/>
            <a:ext cx="1495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81000" y="457200"/>
            <a:ext cx="2911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953000" y="4114800"/>
            <a:ext cx="36512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772275" y="3276600"/>
            <a:ext cx="23717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0" y="3962400"/>
            <a:ext cx="17526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371600" y="3200400"/>
            <a:ext cx="2054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657600" y="2895600"/>
            <a:ext cx="1601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imskii-Korsakov.Opera_Sadko.40.Plyaski_obitatelei_Carstva_Podvodno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752600" y="2209800"/>
            <a:ext cx="50006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19"/>
          <p:cNvSpPr>
            <a:spLocks/>
          </p:cNvSpPr>
          <p:nvPr/>
        </p:nvSpPr>
        <p:spPr bwMode="auto">
          <a:xfrm flipH="1">
            <a:off x="8153400" y="3733800"/>
            <a:ext cx="381000" cy="31527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19"/>
          <p:cNvSpPr>
            <a:spLocks/>
          </p:cNvSpPr>
          <p:nvPr/>
        </p:nvSpPr>
        <p:spPr bwMode="auto">
          <a:xfrm flipH="1">
            <a:off x="7162800" y="3705225"/>
            <a:ext cx="381000" cy="31527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5334000" y="4314825"/>
            <a:ext cx="381000" cy="2543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8001000" y="4314825"/>
            <a:ext cx="381000" cy="2543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1295400" y="4314825"/>
            <a:ext cx="381000" cy="2543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8"/>
          <p:cNvSpPr>
            <a:spLocks/>
          </p:cNvSpPr>
          <p:nvPr/>
        </p:nvSpPr>
        <p:spPr bwMode="auto">
          <a:xfrm>
            <a:off x="2971800" y="4314825"/>
            <a:ext cx="381000" cy="2543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6934200" y="4314825"/>
            <a:ext cx="381000" cy="25431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 flipH="1">
            <a:off x="838200" y="3705225"/>
            <a:ext cx="381000" cy="31527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9"/>
          <p:cNvSpPr>
            <a:spLocks/>
          </p:cNvSpPr>
          <p:nvPr/>
        </p:nvSpPr>
        <p:spPr bwMode="auto">
          <a:xfrm flipH="1">
            <a:off x="1981200" y="3705225"/>
            <a:ext cx="381000" cy="3152775"/>
          </a:xfrm>
          <a:custGeom>
            <a:avLst/>
            <a:gdLst>
              <a:gd name="T0" fmla="*/ 2147483647 w 240"/>
              <a:gd name="T1" fmla="*/ 2147483647 h 1602"/>
              <a:gd name="T2" fmla="*/ 2147483647 w 240"/>
              <a:gd name="T3" fmla="*/ 2147483647 h 1602"/>
              <a:gd name="T4" fmla="*/ 2147483647 w 240"/>
              <a:gd name="T5" fmla="*/ 2147483647 h 1602"/>
              <a:gd name="T6" fmla="*/ 2147483647 w 240"/>
              <a:gd name="T7" fmla="*/ 2147483647 h 1602"/>
              <a:gd name="T8" fmla="*/ 2147483647 w 240"/>
              <a:gd name="T9" fmla="*/ 2147483647 h 1602"/>
              <a:gd name="T10" fmla="*/ 2147483647 w 240"/>
              <a:gd name="T11" fmla="*/ 2147483647 h 1602"/>
              <a:gd name="T12" fmla="*/ 2147483647 w 240"/>
              <a:gd name="T13" fmla="*/ 2147483647 h 1602"/>
              <a:gd name="T14" fmla="*/ 2147483647 w 240"/>
              <a:gd name="T15" fmla="*/ 2147483647 h 1602"/>
              <a:gd name="T16" fmla="*/ 2147483647 w 240"/>
              <a:gd name="T17" fmla="*/ 2147483647 h 1602"/>
              <a:gd name="T18" fmla="*/ 2147483647 w 240"/>
              <a:gd name="T19" fmla="*/ 0 h 1602"/>
              <a:gd name="T20" fmla="*/ 2147483647 w 240"/>
              <a:gd name="T21" fmla="*/ 2147483647 h 1602"/>
              <a:gd name="T22" fmla="*/ 2147483647 w 240"/>
              <a:gd name="T23" fmla="*/ 2147483647 h 1602"/>
              <a:gd name="T24" fmla="*/ 2147483647 w 240"/>
              <a:gd name="T25" fmla="*/ 2147483647 h 1602"/>
              <a:gd name="T26" fmla="*/ 2147483647 w 240"/>
              <a:gd name="T27" fmla="*/ 2147483647 h 1602"/>
              <a:gd name="T28" fmla="*/ 2147483647 w 240"/>
              <a:gd name="T29" fmla="*/ 2147483647 h 1602"/>
              <a:gd name="T30" fmla="*/ 2147483647 w 240"/>
              <a:gd name="T31" fmla="*/ 2147483647 h 1602"/>
              <a:gd name="T32" fmla="*/ 2147483647 w 240"/>
              <a:gd name="T33" fmla="*/ 2147483647 h 1602"/>
              <a:gd name="T34" fmla="*/ 2147483647 w 240"/>
              <a:gd name="T35" fmla="*/ 2147483647 h 1602"/>
              <a:gd name="T36" fmla="*/ 2147483647 w 240"/>
              <a:gd name="T37" fmla="*/ 2147483647 h 1602"/>
              <a:gd name="T38" fmla="*/ 2147483647 w 240"/>
              <a:gd name="T39" fmla="*/ 2147483647 h 1602"/>
              <a:gd name="T40" fmla="*/ 2147483647 w 240"/>
              <a:gd name="T41" fmla="*/ 2147483647 h 1602"/>
              <a:gd name="T42" fmla="*/ 2147483647 w 240"/>
              <a:gd name="T43" fmla="*/ 2147483647 h 1602"/>
              <a:gd name="T44" fmla="*/ 2147483647 w 240"/>
              <a:gd name="T45" fmla="*/ 2147483647 h 16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"/>
              <a:gd name="T70" fmla="*/ 0 h 1602"/>
              <a:gd name="T71" fmla="*/ 240 w 240"/>
              <a:gd name="T72" fmla="*/ 1602 h 16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" h="1602">
                <a:moveTo>
                  <a:pt x="45" y="1602"/>
                </a:moveTo>
                <a:cubicBezTo>
                  <a:pt x="38" y="1567"/>
                  <a:pt x="12" y="1506"/>
                  <a:pt x="3" y="1398"/>
                </a:cubicBezTo>
                <a:cubicBezTo>
                  <a:pt x="0" y="1339"/>
                  <a:pt x="17" y="1299"/>
                  <a:pt x="30" y="1253"/>
                </a:cubicBezTo>
                <a:cubicBezTo>
                  <a:pt x="44" y="1220"/>
                  <a:pt x="65" y="1154"/>
                  <a:pt x="81" y="1122"/>
                </a:cubicBezTo>
                <a:cubicBezTo>
                  <a:pt x="102" y="1034"/>
                  <a:pt x="118" y="1001"/>
                  <a:pt x="97" y="916"/>
                </a:cubicBezTo>
                <a:cubicBezTo>
                  <a:pt x="100" y="806"/>
                  <a:pt x="123" y="665"/>
                  <a:pt x="123" y="555"/>
                </a:cubicBezTo>
                <a:cubicBezTo>
                  <a:pt x="123" y="453"/>
                  <a:pt x="29" y="253"/>
                  <a:pt x="122" y="165"/>
                </a:cubicBezTo>
                <a:cubicBezTo>
                  <a:pt x="99" y="207"/>
                  <a:pt x="126" y="146"/>
                  <a:pt x="131" y="138"/>
                </a:cubicBezTo>
                <a:cubicBezTo>
                  <a:pt x="135" y="130"/>
                  <a:pt x="145" y="127"/>
                  <a:pt x="149" y="119"/>
                </a:cubicBezTo>
                <a:cubicBezTo>
                  <a:pt x="157" y="102"/>
                  <a:pt x="165" y="0"/>
                  <a:pt x="165" y="0"/>
                </a:cubicBezTo>
                <a:cubicBezTo>
                  <a:pt x="162" y="39"/>
                  <a:pt x="166" y="144"/>
                  <a:pt x="158" y="183"/>
                </a:cubicBezTo>
                <a:cubicBezTo>
                  <a:pt x="156" y="192"/>
                  <a:pt x="145" y="195"/>
                  <a:pt x="140" y="202"/>
                </a:cubicBezTo>
                <a:cubicBezTo>
                  <a:pt x="120" y="228"/>
                  <a:pt x="126" y="264"/>
                  <a:pt x="108" y="291"/>
                </a:cubicBezTo>
                <a:cubicBezTo>
                  <a:pt x="110" y="300"/>
                  <a:pt x="104" y="344"/>
                  <a:pt x="112" y="357"/>
                </a:cubicBezTo>
                <a:cubicBezTo>
                  <a:pt x="117" y="364"/>
                  <a:pt x="126" y="368"/>
                  <a:pt x="131" y="375"/>
                </a:cubicBezTo>
                <a:cubicBezTo>
                  <a:pt x="153" y="402"/>
                  <a:pt x="161" y="433"/>
                  <a:pt x="186" y="458"/>
                </a:cubicBezTo>
                <a:cubicBezTo>
                  <a:pt x="215" y="547"/>
                  <a:pt x="200" y="633"/>
                  <a:pt x="176" y="723"/>
                </a:cubicBezTo>
                <a:cubicBezTo>
                  <a:pt x="179" y="769"/>
                  <a:pt x="161" y="915"/>
                  <a:pt x="213" y="970"/>
                </a:cubicBezTo>
                <a:cubicBezTo>
                  <a:pt x="227" y="1012"/>
                  <a:pt x="216" y="1051"/>
                  <a:pt x="231" y="1095"/>
                </a:cubicBezTo>
                <a:cubicBezTo>
                  <a:pt x="219" y="1157"/>
                  <a:pt x="222" y="1137"/>
                  <a:pt x="195" y="1206"/>
                </a:cubicBezTo>
                <a:cubicBezTo>
                  <a:pt x="175" y="1231"/>
                  <a:pt x="180" y="1267"/>
                  <a:pt x="158" y="1290"/>
                </a:cubicBezTo>
                <a:cubicBezTo>
                  <a:pt x="162" y="1341"/>
                  <a:pt x="152" y="1468"/>
                  <a:pt x="195" y="1509"/>
                </a:cubicBezTo>
                <a:cubicBezTo>
                  <a:pt x="203" y="1535"/>
                  <a:pt x="222" y="1581"/>
                  <a:pt x="240" y="160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3013"/>
            <a:ext cx="27400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200400" cy="286006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81645">
            <a:off x="3437732" y="1048543"/>
            <a:ext cx="20764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25712" flipH="1">
            <a:off x="2732088" y="3203575"/>
            <a:ext cx="1790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71485">
            <a:off x="6229350" y="3481388"/>
            <a:ext cx="21907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3581400" y="4876800"/>
            <a:ext cx="22288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Саргы\Pictures\img08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9F0F6"/>
              </a:clrFrom>
              <a:clrTo>
                <a:srgbClr val="E9F0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33400"/>
            <a:ext cx="2514600" cy="264355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45400">
            <a:off x="1360488" y="4213225"/>
            <a:ext cx="599598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3"/>
            <a:ext cx="3032125" cy="26431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1810">
            <a:off x="6115050" y="2135188"/>
            <a:ext cx="2660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8 0.10384 L 0.65087 -0.584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-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62627E-6 L -0.58924 -0.002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7 -0.0111 L 2.5E-6 -3.52451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ргы\Pictures\img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33400"/>
            <a:ext cx="769650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33400"/>
            <a:ext cx="3848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648200" y="533400"/>
            <a:ext cx="42672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Римский –Корсаков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Николай Андреевич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(1844-1908)</a:t>
            </a:r>
          </a:p>
          <a:p>
            <a:pPr algn="just"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Русский композитор. Величайший русский сказочник. Написал оперы к сказкам «Садко», «Золотой петушок», «Снегурочка», «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Кащей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бессмертный», «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Шехерезада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ргы\Pictures\img0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762000"/>
            <a:ext cx="734375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Rimskii-Korsakov.Opera_Sadko.34.Podvodnoe_Carstv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Саргы\Pictures\img0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5713" y="1100138"/>
            <a:ext cx="6386512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Классика\садко подводное царств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09538"/>
            <a:ext cx="4595813" cy="651986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867400" y="457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И.Репин  «Садко»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2347</TotalTime>
  <Words>252</Words>
  <Application>Microsoft Office PowerPoint</Application>
  <PresentationFormat>Экран (4:3)</PresentationFormat>
  <Paragraphs>62</Paragraphs>
  <Slides>47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Calibri</vt:lpstr>
      <vt:lpstr>Arial Black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ЛАМАНТИН</vt:lpstr>
      <vt:lpstr>А К У Л 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МОРСКОЙ КОНЕК</vt:lpstr>
      <vt:lpstr>Слайд 25</vt:lpstr>
      <vt:lpstr>ЧАШЕВИДНЫЙ КОРАЛЛ</vt:lpstr>
      <vt:lpstr>ТРУБЧАТЫЙ КОРАЛЛ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Саргы</dc:creator>
  <cp:lastModifiedBy>Дарёна</cp:lastModifiedBy>
  <cp:revision>151</cp:revision>
  <cp:lastPrinted>1601-01-01T00:00:00Z</cp:lastPrinted>
  <dcterms:created xsi:type="dcterms:W3CDTF">1601-01-01T00:00:00Z</dcterms:created>
  <dcterms:modified xsi:type="dcterms:W3CDTF">2012-03-28T20:19:53Z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