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11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895143-0286-4A1A-8FBC-4257199DDF4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3575C4-E64E-470E-8C72-D79C216D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7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6557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Жизнь + ??? = ???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1144296" y="5072074"/>
            <a:ext cx="428628" cy="5667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829048" cy="150017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Екатерина Николаевна Ушакова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628800"/>
            <a:ext cx="3961580" cy="45862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вас узнал, о мой оракул!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по узорной пестроте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Сих неподписанных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каракул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 по веселой остроте,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 по приветствиям  лукавым,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 по насмешливости злой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по упрекам…(«Ответ»1830) </a:t>
            </a:r>
          </a:p>
          <a:p>
            <a:pPr algn="ctr">
              <a:spcBef>
                <a:spcPts val="0"/>
              </a:spcBef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«Когда, бывало, в старину», «В отдалении от вас», «Я вас узнал, о мой оракул»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\Фото для порт\1101-2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25000" contrast="30000"/>
          </a:blip>
          <a:stretch>
            <a:fillRect/>
          </a:stretch>
        </p:blipFill>
        <p:spPr bwMode="auto">
          <a:xfrm>
            <a:off x="4860032" y="620688"/>
            <a:ext cx="3695773" cy="4724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5517233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Автор: Е.Н. </a:t>
            </a:r>
            <a:r>
              <a:rPr lang="ru-RU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Азанчевская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Портрет Е.Н.Ушаковой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008313" cy="107157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Наталья Николаевна </a:t>
            </a: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Гончарова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4143404" cy="44116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Исполнились мои желания. Творец  тебя мне ниспослал, Тебя, моя Мадонна,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Чистейшей прелести чистейший образец.</a:t>
            </a: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(«Мадонна»)</a:t>
            </a:r>
          </a:p>
          <a:p>
            <a:pPr algn="ctr"/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 smtClean="0"/>
          </a:p>
          <a:p>
            <a:pPr algn="ctr"/>
            <a:r>
              <a:rPr lang="ru-RU" sz="3200" b="1" dirty="0" smtClean="0"/>
              <a:t>Стихи</a:t>
            </a:r>
          </a:p>
          <a:p>
            <a:r>
              <a:rPr lang="ru-RU" sz="2400" dirty="0" smtClean="0"/>
              <a:t>«Ты богоматерь, нет сомнения» , «Мадонна»</a:t>
            </a:r>
            <a:endParaRPr lang="ru-RU" sz="2400" dirty="0"/>
          </a:p>
        </p:txBody>
      </p:sp>
      <p:pic>
        <p:nvPicPr>
          <p:cNvPr id="24578" name="Picture 2" descr="D:\Фото\Фото для порт\goncharova-241x3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3816424" cy="5022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5805263"/>
            <a:ext cx="345638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А.П. Брюллов. Акварель.</a:t>
            </a:r>
          </a:p>
          <a:p>
            <a:pPr lvl="0" algn="ctr">
              <a:spcBef>
                <a:spcPct val="20000"/>
              </a:spcBef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Н.Н.Пушкина. 1831 – 1832 гг.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4215412" cy="1152128"/>
          </a:xfrm>
        </p:spPr>
        <p:txBody>
          <a:bodyPr>
            <a:noAutofit/>
          </a:bodyPr>
          <a:lstStyle/>
          <a:p>
            <a:r>
              <a:rPr lang="ru-RU" sz="3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</a:t>
            </a:r>
            <a:r>
              <a:rPr lang="ru-RU" sz="3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Николаевна Волконская (Раевская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857364"/>
            <a:ext cx="4186238" cy="43577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b="1" i="1" dirty="0" smtClean="0"/>
              <a:t>«В сущности он обожал только свою музу и поэтизировал все, что видел… Только поэзия была конечным исходом  его бесконечных встреч, увлечений, </a:t>
            </a:r>
            <a:r>
              <a:rPr lang="ru-RU" sz="2400" b="1" i="1" dirty="0" err="1" smtClean="0"/>
              <a:t>любовей</a:t>
            </a:r>
            <a:r>
              <a:rPr lang="ru-RU" sz="2400" b="1" dirty="0" smtClean="0"/>
              <a:t>…»</a:t>
            </a:r>
          </a:p>
          <a:p>
            <a:pPr algn="ctr"/>
            <a:r>
              <a:rPr lang="ru-RU" sz="3200" dirty="0" smtClean="0"/>
              <a:t> </a:t>
            </a:r>
          </a:p>
          <a:p>
            <a:pPr algn="ctr"/>
            <a:r>
              <a:rPr lang="ru-RU" sz="3200" b="1" dirty="0" smtClean="0"/>
              <a:t>Стихи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«Увы, зачем она блистает», «Редеет облаков летучая гряда», «Таврида», посвящение к </a:t>
            </a:r>
            <a:r>
              <a:rPr lang="ru-RU" sz="2400" dirty="0" smtClean="0"/>
              <a:t>п. «Полтава»</a:t>
            </a:r>
          </a:p>
          <a:p>
            <a:endParaRPr lang="ru-RU" dirty="0"/>
          </a:p>
        </p:txBody>
      </p:sp>
      <p:pic>
        <p:nvPicPr>
          <p:cNvPr id="6146" name="Picture 2" descr="D:\Фото\Фото для порт\М.Н.Волконск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7000"/>
          </a:blip>
          <a:srcRect/>
          <a:stretch>
            <a:fillRect/>
          </a:stretch>
        </p:blipFill>
        <p:spPr bwMode="auto">
          <a:xfrm>
            <a:off x="5148064" y="764704"/>
            <a:ext cx="3286148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5589240"/>
            <a:ext cx="3355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портрета неизвестен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Екатерина Семеновна Семенова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284984"/>
            <a:ext cx="3754760" cy="2841179"/>
          </a:xfrm>
        </p:spPr>
        <p:txBody>
          <a:bodyPr/>
          <a:lstStyle/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Евдокия </a:t>
            </a:r>
          </a:p>
          <a:p>
            <a:pPr algn="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Ивановна</a:t>
            </a:r>
          </a:p>
          <a:p>
            <a:pPr algn="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Голицына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Picture 3" descr="D:\Фото\Фото для порт\Голицына. Автор Грасси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 bwMode="auto">
          <a:xfrm>
            <a:off x="4355976" y="3140968"/>
            <a:ext cx="4337288" cy="3245590"/>
          </a:xfrm>
          <a:prstGeom prst="rect">
            <a:avLst/>
          </a:prstGeom>
          <a:noFill/>
        </p:spPr>
      </p:pic>
      <p:pic>
        <p:nvPicPr>
          <p:cNvPr id="8194" name="Picture 2" descr="D:\Фото\Фото для порт\Семенова Е.С. Карла Брюллов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6672"/>
            <a:ext cx="2808312" cy="263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6556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Адресаты любовной лирики А.С.Пушкина</a:t>
            </a:r>
            <a:endParaRPr lang="ru-RU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Фото\Фото для порт\А.С.П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25000" contrast="35000"/>
          </a:blip>
          <a:srcRect/>
          <a:stretch>
            <a:fillRect/>
          </a:stretch>
        </p:blipFill>
        <p:spPr bwMode="auto">
          <a:xfrm>
            <a:off x="3275856" y="2060848"/>
            <a:ext cx="2569488" cy="2428892"/>
          </a:xfrm>
          <a:prstGeom prst="rect">
            <a:avLst/>
          </a:prstGeom>
          <a:noFill/>
        </p:spPr>
      </p:pic>
      <p:pic>
        <p:nvPicPr>
          <p:cNvPr id="9221" name="Picture 5" descr="D:\Фото\Фото для порт\83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1463906" cy="1428759"/>
          </a:xfrm>
          <a:prstGeom prst="rect">
            <a:avLst/>
          </a:prstGeom>
          <a:noFill/>
        </p:spPr>
      </p:pic>
      <p:pic>
        <p:nvPicPr>
          <p:cNvPr id="9223" name="Picture 7" descr="D:\Фото\Фото для порт\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2088232" cy="2135160"/>
          </a:xfrm>
          <a:prstGeom prst="rect">
            <a:avLst/>
          </a:prstGeom>
          <a:noFill/>
        </p:spPr>
      </p:pic>
      <p:pic>
        <p:nvPicPr>
          <p:cNvPr id="9224" name="Picture 8" descr="D:\Фото\Фото для порт\ga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564904"/>
            <a:ext cx="1486518" cy="1785950"/>
          </a:xfrm>
          <a:prstGeom prst="rect">
            <a:avLst/>
          </a:prstGeom>
          <a:noFill/>
        </p:spPr>
      </p:pic>
      <p:pic>
        <p:nvPicPr>
          <p:cNvPr id="25602" name="Picture 2" descr="D:\Фото\Фото для порт\Оленина Гау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636912"/>
            <a:ext cx="1584176" cy="1643074"/>
          </a:xfrm>
          <a:prstGeom prst="rect">
            <a:avLst/>
          </a:prstGeom>
          <a:noFill/>
        </p:spPr>
      </p:pic>
      <p:pic>
        <p:nvPicPr>
          <p:cNvPr id="25603" name="Picture 3" descr="D:\Фото\Фото для порт\8216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79712" y="4437112"/>
            <a:ext cx="1691462" cy="1773759"/>
          </a:xfrm>
          <a:prstGeom prst="rect">
            <a:avLst/>
          </a:prstGeom>
          <a:noFill/>
        </p:spPr>
      </p:pic>
      <p:pic>
        <p:nvPicPr>
          <p:cNvPr id="25604" name="Picture 4" descr="D:\Фото\Фото для порт\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908720"/>
            <a:ext cx="1009650" cy="1143000"/>
          </a:xfrm>
          <a:prstGeom prst="rect">
            <a:avLst/>
          </a:prstGeom>
          <a:noFill/>
        </p:spPr>
      </p:pic>
      <p:pic>
        <p:nvPicPr>
          <p:cNvPr id="25605" name="Picture 5" descr="D:\Фото\Фото для порт\default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980728"/>
            <a:ext cx="1428760" cy="1512168"/>
          </a:xfrm>
          <a:prstGeom prst="rect">
            <a:avLst/>
          </a:prstGeom>
          <a:noFill/>
        </p:spPr>
      </p:pic>
      <p:pic>
        <p:nvPicPr>
          <p:cNvPr id="25607" name="Picture 7" descr="D:\Фото\Фото для порт\5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4500570"/>
            <a:ext cx="1428760" cy="1714512"/>
          </a:xfrm>
          <a:prstGeom prst="rect">
            <a:avLst/>
          </a:prstGeom>
          <a:noFill/>
        </p:spPr>
      </p:pic>
      <p:pic>
        <p:nvPicPr>
          <p:cNvPr id="24578" name="Picture 2" descr="D:\Фото\Фото для порт\Оленина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1142984"/>
            <a:ext cx="1057275" cy="138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1431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/>
              <a:t>Жизнь + любовь = ???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Любовь:</a:t>
            </a:r>
          </a:p>
          <a:p>
            <a:pPr lvl="0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Чувство самоотверженной и глубокой привязанности, сердечного влечения;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Склонность, пристрастие к чему-нибудь.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65618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Адресаты любовной лирики А.С.Пушкина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003232" cy="4176464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sz="5100" b="1" dirty="0"/>
              <a:t>Тебя ж, как первую любовь,</a:t>
            </a:r>
            <a:endParaRPr lang="ru-RU" sz="5100" dirty="0"/>
          </a:p>
          <a:p>
            <a:pPr algn="r">
              <a:buNone/>
            </a:pPr>
            <a:r>
              <a:rPr lang="ru-RU" sz="5100" b="1" dirty="0"/>
              <a:t>России сердце не забудет!..</a:t>
            </a:r>
            <a:endParaRPr lang="ru-RU" sz="5100" dirty="0"/>
          </a:p>
          <a:p>
            <a:pPr algn="r">
              <a:buNone/>
            </a:pPr>
            <a:r>
              <a:rPr lang="ru-RU" sz="4000" dirty="0"/>
              <a:t>Ф.И. Тютчев</a:t>
            </a: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5100" b="1" dirty="0" smtClean="0"/>
              <a:t>Любовь у Пушкина – это </a:t>
            </a:r>
          </a:p>
          <a:p>
            <a:pPr algn="r">
              <a:buNone/>
            </a:pPr>
            <a:r>
              <a:rPr lang="ru-RU" sz="5100" b="1" dirty="0" smtClean="0"/>
              <a:t>не просто  чувство человека, </a:t>
            </a:r>
          </a:p>
          <a:p>
            <a:pPr algn="r">
              <a:buNone/>
            </a:pPr>
            <a:r>
              <a:rPr lang="ru-RU" sz="5100" b="1" dirty="0" smtClean="0"/>
              <a:t>но чувство человека-художника. </a:t>
            </a:r>
          </a:p>
          <a:p>
            <a:pPr algn="r">
              <a:buNone/>
            </a:pPr>
            <a:r>
              <a:rPr lang="ru-RU" sz="3800" dirty="0" smtClean="0"/>
              <a:t>В.Г.Белинский.</a:t>
            </a:r>
          </a:p>
          <a:p>
            <a:pPr algn="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6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Любовь + жизнь = Пушкин</a:t>
            </a:r>
            <a:endParaRPr lang="ru-RU" sz="6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/>
              <a:t>Адресаты любовной лирики А.С.Пушкина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r">
              <a:buNone/>
            </a:pPr>
            <a:endParaRPr lang="ru-RU" b="1" dirty="0" smtClean="0"/>
          </a:p>
          <a:p>
            <a:pPr>
              <a:buNone/>
            </a:pPr>
            <a:r>
              <a:rPr lang="ru-RU" sz="5800" b="1" i="1" dirty="0" smtClean="0"/>
              <a:t>Задание на урок: </a:t>
            </a:r>
            <a:endParaRPr lang="ru-RU" sz="5100" b="1" i="1" dirty="0" smtClean="0"/>
          </a:p>
          <a:p>
            <a:pPr>
              <a:buNone/>
            </a:pPr>
            <a:endParaRPr lang="ru-RU" sz="5100" i="1" dirty="0" smtClean="0"/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. Записать названия произведений, а также всех адресатов любовной лирики.</a:t>
            </a:r>
          </a:p>
          <a:p>
            <a:pPr lvl="0">
              <a:buNone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2. Отметить психологическое состояние автора. Какое чувство он испытывает?</a:t>
            </a:r>
          </a:p>
          <a:p>
            <a:pPr lvl="0">
              <a:buNone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3.  Можно ли сказать, что «любовь у Пушкина – это не просто чувство человека, но чувство человека-художника? (Ответ на вопрос) </a:t>
            </a:r>
          </a:p>
          <a:p>
            <a:pPr>
              <a:buNone/>
            </a:pPr>
            <a:r>
              <a:rPr lang="ru-RU" sz="5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560840" cy="8640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вас любил…»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680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Я вас любил: любовь еще, быть может,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душе моей угасла не совсем;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 пусть она вас больше не тревожит;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Я не хочу печалить вас ничем.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Я вас любил безмолвно, безнадежно,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То робостью, то ревностью томим;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Я вас любил так искренно, так нежно,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 дай вам бог любимой быть другим.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7092280" y="5877272"/>
          <a:ext cx="1585913" cy="687387"/>
        </p:xfrm>
        <a:graphic>
          <a:graphicData uri="http://schemas.openxmlformats.org/presentationml/2006/ole">
            <p:oleObj spid="_x0000_s7169" name="Объект упаковщика для оболочки" showAsIcon="1" r:id="rId3" imgW="1586160" imgH="686880" progId="Package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33400"/>
            <a:ext cx="396044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accent2"/>
                </a:solidFill>
              </a:rPr>
              <a:t>Анна Алексеевна </a:t>
            </a:r>
            <a:r>
              <a:rPr lang="ru-RU" sz="3200" dirty="0" smtClean="0">
                <a:solidFill>
                  <a:schemeClr val="accent2"/>
                </a:solidFill>
              </a:rPr>
              <a:t>Оленина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1560" y="1196752"/>
            <a:ext cx="3888432" cy="4968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… Я вас любил так искренно, так нежно,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 дай вам бог любимой быть другим.</a:t>
            </a:r>
          </a:p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«Я вас любил…»</a:t>
            </a:r>
          </a:p>
          <a:p>
            <a:pPr algn="r"/>
            <a:endParaRPr lang="ru-RU" sz="2000" b="1" dirty="0" smtClean="0"/>
          </a:p>
          <a:p>
            <a:pPr algn="ctr"/>
            <a:r>
              <a:rPr lang="ru-RU" sz="3200" b="1" dirty="0" smtClean="0"/>
              <a:t>Стихи</a:t>
            </a:r>
          </a:p>
          <a:p>
            <a:r>
              <a:rPr lang="ru-RU" sz="2400" dirty="0" smtClean="0"/>
              <a:t>«Ты и вы», «Ее глаза», «Я вас любил..»</a:t>
            </a:r>
            <a:endParaRPr lang="ru-RU" sz="2400" dirty="0"/>
          </a:p>
        </p:txBody>
      </p:sp>
      <p:pic>
        <p:nvPicPr>
          <p:cNvPr id="6145" name="Picture 1" descr="D:\Фото\Фото для порт\Оленин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1484784"/>
            <a:ext cx="3616610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602128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портрета - 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Гау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(к. 1830-х гг.)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898776" cy="12378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Павловна Бакунина</a:t>
            </a:r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67544" y="1844824"/>
            <a:ext cx="4320480" cy="4608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sz="1800" dirty="0" smtClean="0"/>
          </a:p>
          <a:p>
            <a:endParaRPr lang="en-US" sz="2900" dirty="0" smtClean="0"/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 те дни в таинственных долинах, 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Весной, при кликах лебединых, 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Близ вод, сиявших в тишине, 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Являться муза стала мне.</a:t>
            </a:r>
          </a:p>
          <a:p>
            <a:pPr algn="r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А.С.Пушкин. «Евгений Онегин», </a:t>
            </a:r>
            <a:endParaRPr lang="en-US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100" dirty="0" smtClean="0"/>
              <a:t>Стихи</a:t>
            </a:r>
          </a:p>
          <a:p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Мое завещание», «Слеза», «Друзьям», «Разлука», «Итак, я счастлив был», </a:t>
            </a:r>
          </a:p>
          <a:p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«К живописцу», «Наслаждение», «Элегия» («Я думал, что любовь»)  - свыше 20 - (1815—1819). </a:t>
            </a:r>
          </a:p>
          <a:p>
            <a:pPr algn="ctr"/>
            <a:endParaRPr lang="en-US" sz="1800" dirty="0" smtClean="0"/>
          </a:p>
          <a:p>
            <a:pPr algn="ctr"/>
            <a:endParaRPr lang="ru-RU" sz="2000" dirty="0"/>
          </a:p>
        </p:txBody>
      </p:sp>
      <p:pic>
        <p:nvPicPr>
          <p:cNvPr id="1027" name="Picture 3" descr="D:\Фото\Фото для порт\830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 bwMode="auto">
          <a:xfrm>
            <a:off x="4932040" y="620688"/>
            <a:ext cx="3810000" cy="44862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5301208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Автор: неизвестен (предположительно – ученица Брюллова. Не позднее 1830 г.</a:t>
            </a:r>
            <a:endParaRPr lang="en-US" sz="29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42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ЕЛИЗАВЕТА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КСАВЕРЬЕВНА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ВОРОНЦОВА 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916832"/>
            <a:ext cx="4187378" cy="44994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в жертву памяти твоей: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голос лиры вдохновенной,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слезы девы  воспаленной,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трепет ревности моей…</a:t>
            </a:r>
          </a:p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«Храни меня, мой талисман», «Сожженное письмо»,  «Все кончено, меж нами связи нет».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«Приют любви, он вечно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полн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», «Пускай увенчанный любовью красоты»,</a:t>
            </a:r>
          </a:p>
        </p:txBody>
      </p:sp>
      <p:pic>
        <p:nvPicPr>
          <p:cNvPr id="8" name="Picture 2" descr="D:\Фото\Фото для порт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4860032" y="620688"/>
            <a:ext cx="3900170" cy="5112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5733256"/>
            <a:ext cx="417646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Хейтер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Джордж. Портрет Е.К.Воронцовой  </a:t>
            </a:r>
          </a:p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(конец 1820-хх г.)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114800" cy="11430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Петровна Керн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1700808"/>
            <a:ext cx="3960440" cy="43713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Я ехал к вам: живые сны</a:t>
            </a:r>
          </a:p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За мной вились толпой игривой… («Приметы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Стихи</a:t>
            </a:r>
          </a:p>
          <a:p>
            <a:r>
              <a:rPr lang="ru-RU" sz="2400" dirty="0" smtClean="0"/>
              <a:t>«Я помню чудное мгновенье»,</a:t>
            </a:r>
          </a:p>
          <a:p>
            <a:r>
              <a:rPr lang="ru-RU" sz="2400" dirty="0" smtClean="0"/>
              <a:t>«Приметы», </a:t>
            </a:r>
            <a:endParaRPr lang="ru-RU" sz="2400" dirty="0"/>
          </a:p>
        </p:txBody>
      </p:sp>
      <p:pic>
        <p:nvPicPr>
          <p:cNvPr id="3074" name="Picture 2" descr="D:\Фото\Фото для порт\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1000" contrast="9000"/>
          </a:blip>
          <a:stretch>
            <a:fillRect/>
          </a:stretch>
        </p:blipFill>
        <p:spPr bwMode="auto">
          <a:xfrm>
            <a:off x="4860033" y="764704"/>
            <a:ext cx="3744415" cy="4968552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857488" y="5857892"/>
          <a:ext cx="2133600" cy="685800"/>
        </p:xfrm>
        <a:graphic>
          <a:graphicData uri="http://schemas.openxmlformats.org/presentationml/2006/ole">
            <p:oleObj spid="_x0000_s3076" name="Объект упаковщика для оболочки" showAsIcon="1" r:id="rId4" imgW="2134080" imgH="685800" progId="Package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92080" y="587761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Неизвестный художник . 1820-е гг.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524</TotalTime>
  <Words>600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Аспект</vt:lpstr>
      <vt:lpstr>Объект упаковщика для оболочки</vt:lpstr>
      <vt:lpstr>Жизнь + ??? = ???</vt:lpstr>
      <vt:lpstr>Жизнь + любовь = ???</vt:lpstr>
      <vt:lpstr>Адресаты любовной лирики А.С.Пушкина</vt:lpstr>
      <vt:lpstr>Адресаты любовной лирики А.С.Пушкина</vt:lpstr>
      <vt:lpstr>«Я вас любил…»</vt:lpstr>
      <vt:lpstr>Анна Алексеевна Оленина</vt:lpstr>
      <vt:lpstr>Екатерина Павловна Бакунина</vt:lpstr>
      <vt:lpstr>ЕЛИЗАВЕТА  КСАВЕРЬЕВНА  ВОРОНЦОВА </vt:lpstr>
      <vt:lpstr>Анна Петровна Керн</vt:lpstr>
      <vt:lpstr>Екатерина Николаевна Ушакова</vt:lpstr>
      <vt:lpstr>Наталья Николаевна Гончарова</vt:lpstr>
      <vt:lpstr>Мария Николаевна Волконская (Раевская)</vt:lpstr>
      <vt:lpstr>Екатерина Семеновна Семенова</vt:lpstr>
      <vt:lpstr>Адресаты любовной лирики А.С.Пушкина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Адресаты любовной лирики</dc:title>
  <dc:creator>1</dc:creator>
  <cp:lastModifiedBy>Дарёна</cp:lastModifiedBy>
  <cp:revision>108</cp:revision>
  <dcterms:created xsi:type="dcterms:W3CDTF">2010-10-12T18:53:23Z</dcterms:created>
  <dcterms:modified xsi:type="dcterms:W3CDTF">2012-03-28T20:17:48Z</dcterms:modified>
</cp:coreProperties>
</file>