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6" r:id="rId4"/>
    <p:sldId id="279" r:id="rId5"/>
    <p:sldId id="272" r:id="rId6"/>
    <p:sldId id="273" r:id="rId7"/>
    <p:sldId id="275" r:id="rId8"/>
    <p:sldId id="276" r:id="rId9"/>
    <p:sldId id="277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C00"/>
    <a:srgbClr val="004200"/>
    <a:srgbClr val="FF0066"/>
    <a:srgbClr val="00DE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C8DC43-2396-4B90-8786-3C400811DF74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5399" y="200897"/>
            <a:ext cx="15121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Губашева</a:t>
            </a:r>
          </a:p>
          <a:p>
            <a:pPr>
              <a:lnSpc>
                <a:spcPts val="216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Галина</a:t>
            </a:r>
          </a:p>
          <a:p>
            <a:pPr>
              <a:lnSpc>
                <a:spcPts val="216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Петровна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7005" y="1319796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высшей категории</a:t>
            </a:r>
            <a:endParaRPr lang="ru-RU" sz="14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2636912"/>
            <a:ext cx="35283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специальное образовательное учреждение для обучающихся, воспитанников с ограниченными возможностями здоровья «Специальная (коррекционная) общеобразовательная школа-интернат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VII-VIII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вида»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Электросталь, Московской области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128" y="620688"/>
            <a:ext cx="3960440" cy="54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мастер-класса </a:t>
            </a:r>
          </a:p>
          <a:p>
            <a:pPr algn="ctr"/>
            <a:endParaRPr lang="ru-RU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«Межпредметные связи уроков «Мир вокруг нас» и «Развитие речи» для формирования целостной картины мира. Этап урока – повторение».</a:t>
            </a: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(6 «б» класс, дети с умеренной умственной отсталостью)</a:t>
            </a:r>
          </a:p>
          <a:p>
            <a:pPr algn="ctr"/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Электросталь,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2011-2012 год.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D:\DCIM\104_PANA\P10401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0896"/>
            <a:ext cx="1834692" cy="1931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1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CIM\100_FUJI\DSCF04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91" r="21128"/>
          <a:stretch/>
        </p:blipFill>
        <p:spPr bwMode="auto">
          <a:xfrm rot="5400000">
            <a:off x="386744" y="1151957"/>
            <a:ext cx="4176465" cy="4554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47667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класс залетает пчелка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Жу-жа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2474976" y="1243202"/>
            <a:ext cx="3681200" cy="1836204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Здравствуйте, ребята! Ж-ж-ж (жужжит пчелка). Ребята! Давайте вместе пожужжим! 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78796" y="3079406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Практические методы обучения охватывают весьма широкий диапазон различных видов деятельности учащихся и имеют большое коррекционное значение. Они развивают познавательную деятельность учащихся, помогают лучше усваивать изучаемый материал.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6368" y="5733256"/>
            <a:ext cx="770485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Развиваем у детей речевой слух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9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9202" y="260648"/>
            <a:ext cx="7704856" cy="1329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2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Загадка –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чаще всего кратко завуалированное афористическое определение предмета или явления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3692" y="1589666"/>
            <a:ext cx="3150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верить волшебству - зазвонит Он раз в году (колокольчик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872" y="4249429"/>
            <a:ext cx="2878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Синий маленький цветок Он зовется...(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василек)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3" y="2606858"/>
            <a:ext cx="2960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C00000"/>
                </a:solidFill>
              </a:rPr>
              <a:t>Тонкий красный лепесток Так похож на огонек </a:t>
            </a:r>
            <a:r>
              <a:rPr lang="ru-RU" dirty="0" smtClean="0">
                <a:solidFill>
                  <a:srgbClr val="C00000"/>
                </a:solidFill>
              </a:rPr>
              <a:t>(мак)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4237850"/>
            <a:ext cx="2553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E2AC00"/>
                </a:solidFill>
              </a:rPr>
              <a:t>Ее яркий желтый глаз</a:t>
            </a:r>
          </a:p>
          <a:p>
            <a:pPr lvl="0"/>
            <a:r>
              <a:rPr lang="ru-RU" dirty="0">
                <a:solidFill>
                  <a:srgbClr val="E2AC00"/>
                </a:solidFill>
              </a:rPr>
              <a:t>Смотрит ласково на нас (ромашка).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1687579"/>
            <a:ext cx="2800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B050"/>
                </a:solidFill>
              </a:rPr>
              <a:t>Белые бубенчики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Выглядят застенчиво (ландыши</a:t>
            </a:r>
            <a:r>
              <a:rPr lang="ru-RU" dirty="0" smtClean="0">
                <a:solidFill>
                  <a:srgbClr val="00B050"/>
                </a:solidFill>
              </a:rPr>
              <a:t>)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 descr="Картинка 13 из 1217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10909"/>
            <a:ext cx="2237903" cy="150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а 2 из 629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27135"/>
            <a:ext cx="1976375" cy="148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0-tub-ru.yandex.net/i?id=413542741-02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61180"/>
            <a:ext cx="14287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а 12 из 1180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7360" y="3588035"/>
            <a:ext cx="1665003" cy="124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6-tub-ru.yandex.net/i?id=333943763-59-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219" y="5013176"/>
            <a:ext cx="1758848" cy="13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17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788450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2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ЗВУКО-БУКВЕННЫЙ АНАЛИЗ СЛОВА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98072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ЛЬ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а 25 из 1247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04056"/>
            <a:ext cx="6192688" cy="33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1385" y="5445224"/>
            <a:ext cx="7704856" cy="9387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ts val="3300"/>
              </a:lnSpc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Развиваем у детей зрительную и слуховую память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1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661248"/>
            <a:ext cx="7704856" cy="9387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ts val="3300"/>
              </a:lnSpc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Формируем пространственную ориентировку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2656"/>
            <a:ext cx="788450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2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СЛОЖИ РАЗРЕЗНУЮ КАРТИНКУ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DCIM\100_FUJI\DSCF04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28" t="15069"/>
          <a:stretch/>
        </p:blipFill>
        <p:spPr bwMode="auto">
          <a:xfrm>
            <a:off x="518010" y="1340768"/>
            <a:ext cx="4035803" cy="327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CIM\100_FUJI\DSCF04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81" r="11931"/>
          <a:stretch/>
        </p:blipFill>
        <p:spPr bwMode="auto">
          <a:xfrm>
            <a:off x="4844517" y="949206"/>
            <a:ext cx="3615915" cy="438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42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877272"/>
            <a:ext cx="7704856" cy="5178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ts val="3300"/>
              </a:lnSpc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Повторяем знание луговых цветов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764704"/>
            <a:ext cx="273630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2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УКРАСЬ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DCIM\100_FUJI\DSCF04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6651"/>
            <a:ext cx="5184576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CIM\100_FUJI\DSCF04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4437112"/>
            <a:ext cx="2825254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2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ЛУГ ЦВЕТАМИ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3920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877272"/>
            <a:ext cx="7920880" cy="5155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ts val="3300"/>
              </a:lnSpc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Повторяем названия луговых цветов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4765" y="548680"/>
            <a:ext cx="264601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2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БУКЕТ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DCIM\100_FUJI\DSCF0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224469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CIM\100_FUJI\DSCF04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9887" y="1072691"/>
            <a:ext cx="5131361" cy="3848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27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CIM\100_FUJI\DSCF0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27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7910" y="2967335"/>
            <a:ext cx="6728189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Лекционная часть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7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268760"/>
            <a:ext cx="6840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Р. </a:t>
            </a:r>
            <a:r>
              <a:rPr lang="ru-RU" sz="4400" b="1" dirty="0" smtClean="0">
                <a:solidFill>
                  <a:srgbClr val="C00000"/>
                </a:solidFill>
              </a:rPr>
              <a:t>Декарт: </a:t>
            </a:r>
            <a:r>
              <a:rPr lang="ru-RU" sz="4400" i="1" dirty="0">
                <a:solidFill>
                  <a:srgbClr val="FFC000"/>
                </a:solidFill>
              </a:rPr>
              <a:t>«Все науки настолько связаны между собою, что легче изучать их все сразу, нежели какую-либо из них в отдельности от всех прочих». </a:t>
            </a:r>
          </a:p>
        </p:txBody>
      </p:sp>
    </p:spTree>
    <p:extLst>
      <p:ext uri="{BB962C8B-B14F-4D97-AF65-F5344CB8AC3E}">
        <p14:creationId xmlns:p14="http://schemas.microsoft.com/office/powerpoint/2010/main" xmlns="" val="29607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424936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     </a:t>
            </a:r>
            <a:r>
              <a:rPr lang="ru-RU" sz="2400" b="1" i="1" dirty="0" smtClean="0">
                <a:solidFill>
                  <a:srgbClr val="FFC000"/>
                </a:solidFill>
              </a:rPr>
              <a:t>Знакомство </a:t>
            </a:r>
            <a:r>
              <a:rPr lang="ru-RU" sz="2400" b="1" i="1" dirty="0">
                <a:solidFill>
                  <a:srgbClr val="FFC000"/>
                </a:solidFill>
              </a:rPr>
              <a:t>с целостной картиной мира и формирование оценочного, эмоционального отношения к миру - важнейшие линии развития личности ученика средствами уроков «Развития речи» и «Мир вокруг нас». Дети с умеренной умственной отсталостью не так любознательны и хорошо информированы. Дети, порой, не могут связать явления и события, происходящие с ними рядом, а тем более - вдали от его дома.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4000" b="1" u="sng" dirty="0" smtClean="0">
                <a:solidFill>
                  <a:srgbClr val="C00000"/>
                </a:solidFill>
              </a:rPr>
              <a:t>Задачи:</a:t>
            </a:r>
            <a:endParaRPr lang="ru-RU" sz="300" b="1" u="sng" dirty="0">
              <a:solidFill>
                <a:srgbClr val="C00000"/>
              </a:solidFill>
            </a:endParaRPr>
          </a:p>
          <a:p>
            <a:pPr>
              <a:lnSpc>
                <a:spcPts val="28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-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систематизировать опыт, полученный детьми;</a:t>
            </a:r>
            <a:endParaRPr lang="ru-RU" sz="3200" dirty="0">
              <a:solidFill>
                <a:srgbClr val="002060"/>
              </a:solidFill>
            </a:endParaRPr>
          </a:p>
          <a:p>
            <a:pPr>
              <a:lnSpc>
                <a:spcPts val="2800"/>
              </a:lnSpc>
            </a:pPr>
            <a:r>
              <a:rPr lang="ru-RU" sz="3200" b="1" dirty="0">
                <a:solidFill>
                  <a:srgbClr val="002060"/>
                </a:solidFill>
              </a:rPr>
              <a:t>-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сформировать привычку объяснять и осмысливать свой опыт;</a:t>
            </a:r>
            <a:endParaRPr lang="ru-RU" sz="3200" dirty="0">
              <a:solidFill>
                <a:srgbClr val="002060"/>
              </a:solidFill>
            </a:endParaRPr>
          </a:p>
          <a:p>
            <a:pPr>
              <a:lnSpc>
                <a:spcPts val="2800"/>
              </a:lnSpc>
            </a:pPr>
            <a:r>
              <a:rPr lang="ru-RU" sz="3200" b="1" dirty="0">
                <a:solidFill>
                  <a:srgbClr val="002060"/>
                </a:solidFill>
              </a:rPr>
              <a:t>-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ощущать себя участником жизни.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337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ОСОБЕННОСТИ РЕЧИ У ДЕТЕЙ, ИМЕЮЩИХ ДИАГНОЗ УМЕРЕННАЯ УМСТВЕННАЯ ОТСТАЛОСТЬ.</a:t>
            </a:r>
            <a:endParaRPr lang="ru-RU" sz="2800" dirty="0">
              <a:solidFill>
                <a:srgbClr val="C00000"/>
              </a:solidFill>
            </a:endParaRPr>
          </a:p>
          <a:p>
            <a:endParaRPr lang="ru-RU" dirty="0" smtClean="0"/>
          </a:p>
          <a:p>
            <a:pPr>
              <a:lnSpc>
                <a:spcPts val="3000"/>
              </a:lnSpc>
            </a:pPr>
            <a:r>
              <a:rPr lang="ru-RU" sz="3200" dirty="0" smtClean="0"/>
              <a:t>       </a:t>
            </a:r>
            <a:r>
              <a:rPr lang="ru-RU" sz="3400" dirty="0" smtClean="0">
                <a:solidFill>
                  <a:srgbClr val="002060"/>
                </a:solidFill>
              </a:rPr>
              <a:t>У </a:t>
            </a:r>
            <a:r>
              <a:rPr lang="ru-RU" sz="3400" dirty="0">
                <a:solidFill>
                  <a:srgbClr val="002060"/>
                </a:solidFill>
              </a:rPr>
              <a:t>детей, имеющих диагноз умеренная умственная отсталость, медленно </a:t>
            </a:r>
            <a:r>
              <a:rPr lang="ru-RU" sz="3400" dirty="0" smtClean="0">
                <a:solidFill>
                  <a:srgbClr val="002060"/>
                </a:solidFill>
              </a:rPr>
              <a:t>(</a:t>
            </a:r>
            <a:r>
              <a:rPr lang="ru-RU" sz="3400" dirty="0" err="1" smtClean="0">
                <a:solidFill>
                  <a:srgbClr val="002060"/>
                </a:solidFill>
              </a:rPr>
              <a:t>запаз-дывание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>
                <a:solidFill>
                  <a:srgbClr val="002060"/>
                </a:solidFill>
              </a:rPr>
              <a:t>на 3-5 лет) развиваются </a:t>
            </a:r>
            <a:r>
              <a:rPr lang="ru-RU" sz="3400" dirty="0" err="1" smtClean="0">
                <a:solidFill>
                  <a:srgbClr val="002060"/>
                </a:solidFill>
              </a:rPr>
              <a:t>понима-ние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>
                <a:solidFill>
                  <a:srgbClr val="002060"/>
                </a:solidFill>
              </a:rPr>
              <a:t>и использование речи, а </a:t>
            </a:r>
            <a:r>
              <a:rPr lang="ru-RU" sz="3400" dirty="0" err="1" smtClean="0">
                <a:solidFill>
                  <a:srgbClr val="002060"/>
                </a:solidFill>
              </a:rPr>
              <a:t>окончатель-ное</a:t>
            </a:r>
            <a:r>
              <a:rPr lang="ru-RU" sz="3400" dirty="0" smtClean="0">
                <a:solidFill>
                  <a:srgbClr val="002060"/>
                </a:solidFill>
              </a:rPr>
              <a:t> развитие </a:t>
            </a:r>
            <a:r>
              <a:rPr lang="ru-RU" sz="3400" dirty="0">
                <a:solidFill>
                  <a:srgbClr val="002060"/>
                </a:solidFill>
              </a:rPr>
              <a:t>в этой области ограниченно. Часто речь сопровождается дефектами, она косноязычна и аграмматична. </a:t>
            </a:r>
            <a:r>
              <a:rPr lang="ru-RU" sz="3400" dirty="0" smtClean="0">
                <a:solidFill>
                  <a:srgbClr val="002060"/>
                </a:solidFill>
              </a:rPr>
              <a:t>   </a:t>
            </a:r>
          </a:p>
          <a:p>
            <a:pPr>
              <a:lnSpc>
                <a:spcPts val="3000"/>
              </a:lnSpc>
            </a:pP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smtClean="0">
                <a:solidFill>
                  <a:srgbClr val="002060"/>
                </a:solidFill>
              </a:rPr>
              <a:t>     Словарный </a:t>
            </a:r>
            <a:r>
              <a:rPr lang="ru-RU" sz="3400" dirty="0">
                <a:solidFill>
                  <a:srgbClr val="002060"/>
                </a:solidFill>
              </a:rPr>
              <a:t>запас беден, он состоит из наиболее часто употребляемых в обиходе слов и выражений.</a:t>
            </a:r>
            <a:r>
              <a:rPr lang="ru-RU" sz="3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242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51344"/>
            <a:ext cx="777686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66"/>
                </a:solidFill>
              </a:rPr>
              <a:t>ОРГАНИЗАЦИЯ  И ПРОВЕДЕНИЕ УРОКОВ С ДЕТЬМИ, ИМЕЮЩИМИ ДИАГНОЗ УМЕРЕННАЯ</a:t>
            </a:r>
            <a:endParaRPr lang="ru-RU" sz="2400" dirty="0">
              <a:solidFill>
                <a:srgbClr val="FF0066"/>
              </a:solidFill>
            </a:endParaRPr>
          </a:p>
          <a:p>
            <a:pPr algn="ctr"/>
            <a:r>
              <a:rPr lang="ru-RU" sz="2400" b="1" dirty="0">
                <a:solidFill>
                  <a:srgbClr val="FF0066"/>
                </a:solidFill>
              </a:rPr>
              <a:t>УМСТВЕННАЯ ОТСТАЛОСТЬ.</a:t>
            </a:r>
            <a:endParaRPr lang="ru-RU" sz="2400" dirty="0">
              <a:solidFill>
                <a:srgbClr val="FF0066"/>
              </a:solidFill>
            </a:endParaRPr>
          </a:p>
          <a:p>
            <a:endParaRPr lang="ru-RU" dirty="0" smtClean="0"/>
          </a:p>
          <a:p>
            <a:pPr algn="just">
              <a:lnSpc>
                <a:spcPts val="2600"/>
              </a:lnSpc>
            </a:pPr>
            <a:r>
              <a:rPr lang="ru-RU" sz="3200" dirty="0" smtClean="0">
                <a:solidFill>
                  <a:srgbClr val="004200"/>
                </a:solidFill>
              </a:rPr>
              <a:t>      При организации </a:t>
            </a:r>
            <a:r>
              <a:rPr lang="ru-RU" sz="3200" dirty="0">
                <a:solidFill>
                  <a:srgbClr val="004200"/>
                </a:solidFill>
              </a:rPr>
              <a:t>и </a:t>
            </a:r>
            <a:r>
              <a:rPr lang="ru-RU" sz="3200" dirty="0" smtClean="0">
                <a:solidFill>
                  <a:srgbClr val="004200"/>
                </a:solidFill>
              </a:rPr>
              <a:t>проведении </a:t>
            </a:r>
            <a:r>
              <a:rPr lang="ru-RU" sz="3200" dirty="0">
                <a:solidFill>
                  <a:srgbClr val="004200"/>
                </a:solidFill>
              </a:rPr>
              <a:t>уроков с детьми, имеющими диагноз умеренная умственная отсталость, отводится </a:t>
            </a:r>
            <a:r>
              <a:rPr lang="ru-RU" sz="3200" dirty="0" err="1" smtClean="0">
                <a:solidFill>
                  <a:srgbClr val="004200"/>
                </a:solidFill>
              </a:rPr>
              <a:t>значи</a:t>
            </a:r>
            <a:r>
              <a:rPr lang="ru-RU" sz="3200" dirty="0" smtClean="0">
                <a:solidFill>
                  <a:srgbClr val="004200"/>
                </a:solidFill>
              </a:rPr>
              <a:t>-тельная </a:t>
            </a:r>
            <a:r>
              <a:rPr lang="ru-RU" sz="3200" dirty="0">
                <a:solidFill>
                  <a:srgbClr val="004200"/>
                </a:solidFill>
              </a:rPr>
              <a:t>часть </a:t>
            </a:r>
            <a:r>
              <a:rPr lang="ru-RU" sz="3200" dirty="0" smtClean="0">
                <a:solidFill>
                  <a:srgbClr val="004200"/>
                </a:solidFill>
              </a:rPr>
              <a:t>времени повторению.  </a:t>
            </a:r>
          </a:p>
          <a:p>
            <a:pPr algn="just">
              <a:lnSpc>
                <a:spcPts val="2600"/>
              </a:lnSpc>
            </a:pPr>
            <a:r>
              <a:rPr lang="ru-RU" sz="3200" dirty="0">
                <a:solidFill>
                  <a:srgbClr val="004200"/>
                </a:solidFill>
              </a:rPr>
              <a:t> </a:t>
            </a:r>
            <a:r>
              <a:rPr lang="ru-RU" sz="3200" dirty="0" smtClean="0">
                <a:solidFill>
                  <a:srgbClr val="004200"/>
                </a:solidFill>
              </a:rPr>
              <a:t>     Программа </a:t>
            </a:r>
            <a:r>
              <a:rPr lang="ru-RU" sz="3200" dirty="0">
                <a:solidFill>
                  <a:srgbClr val="004200"/>
                </a:solidFill>
              </a:rPr>
              <a:t>обучения детей построена таким образом, что все ее разделы </a:t>
            </a:r>
            <a:r>
              <a:rPr lang="ru-RU" sz="3200" dirty="0" smtClean="0">
                <a:solidFill>
                  <a:srgbClr val="004200"/>
                </a:solidFill>
              </a:rPr>
              <a:t>учащие-</a:t>
            </a:r>
            <a:r>
              <a:rPr lang="ru-RU" sz="3200" dirty="0" err="1" smtClean="0">
                <a:solidFill>
                  <a:srgbClr val="004200"/>
                </a:solidFill>
              </a:rPr>
              <a:t>ся</a:t>
            </a:r>
            <a:r>
              <a:rPr lang="ru-RU" sz="3200" dirty="0" smtClean="0">
                <a:solidFill>
                  <a:srgbClr val="004200"/>
                </a:solidFill>
              </a:rPr>
              <a:t> </a:t>
            </a:r>
            <a:r>
              <a:rPr lang="ru-RU" sz="3200" dirty="0">
                <a:solidFill>
                  <a:srgbClr val="004200"/>
                </a:solidFill>
              </a:rPr>
              <a:t>изучают с первого по девятый класс с постепенным усложнением содержания тем. Требуется постоянно организовывать повторение изученного на всех этапах </a:t>
            </a:r>
            <a:r>
              <a:rPr lang="ru-RU" sz="3200" dirty="0" smtClean="0">
                <a:solidFill>
                  <a:srgbClr val="004200"/>
                </a:solidFill>
              </a:rPr>
              <a:t>уро-ка</a:t>
            </a:r>
            <a:r>
              <a:rPr lang="ru-RU" sz="3200" dirty="0">
                <a:solidFill>
                  <a:srgbClr val="004200"/>
                </a:solidFill>
              </a:rPr>
              <a:t>. </a:t>
            </a:r>
            <a:r>
              <a:rPr lang="ru-RU" sz="3200" dirty="0" smtClean="0">
                <a:solidFill>
                  <a:srgbClr val="004200"/>
                </a:solidFill>
              </a:rPr>
              <a:t>В </a:t>
            </a:r>
            <a:r>
              <a:rPr lang="ru-RU" sz="3200" dirty="0">
                <a:solidFill>
                  <a:srgbClr val="004200"/>
                </a:solidFill>
              </a:rPr>
              <a:t>работе ведущее место занимают </a:t>
            </a:r>
            <a:r>
              <a:rPr lang="ru-RU" sz="3200" dirty="0" err="1" smtClean="0">
                <a:solidFill>
                  <a:srgbClr val="004200"/>
                </a:solidFill>
              </a:rPr>
              <a:t>прак-тические</a:t>
            </a:r>
            <a:r>
              <a:rPr lang="ru-RU" sz="3200" dirty="0" smtClean="0">
                <a:solidFill>
                  <a:srgbClr val="004200"/>
                </a:solidFill>
              </a:rPr>
              <a:t> </a:t>
            </a:r>
            <a:r>
              <a:rPr lang="ru-RU" sz="3200" dirty="0">
                <a:solidFill>
                  <a:srgbClr val="004200"/>
                </a:solidFill>
              </a:rPr>
              <a:t>и наглядные методы обучения.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16982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3478" y="476672"/>
            <a:ext cx="7992888" cy="6083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ТИП УРОКА: </a:t>
            </a:r>
            <a:r>
              <a:rPr lang="ru-RU" b="1" dirty="0">
                <a:solidFill>
                  <a:srgbClr val="FFC000"/>
                </a:solidFill>
              </a:rPr>
              <a:t>комбинированный. </a:t>
            </a:r>
            <a:endParaRPr lang="ru-RU" b="1" dirty="0" smtClean="0">
              <a:solidFill>
                <a:srgbClr val="FFC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ФОРМА </a:t>
            </a:r>
            <a:r>
              <a:rPr lang="ru-RU" sz="2000" b="1" dirty="0">
                <a:solidFill>
                  <a:srgbClr val="C00000"/>
                </a:solidFill>
              </a:rPr>
              <a:t>ПРОВЕДЕНИЯ</a:t>
            </a:r>
            <a:r>
              <a:rPr lang="ru-RU" sz="2000" dirty="0">
                <a:solidFill>
                  <a:srgbClr val="C00000"/>
                </a:solidFill>
              </a:rPr>
              <a:t>:</a:t>
            </a:r>
            <a:r>
              <a:rPr lang="ru-RU" sz="2000" dirty="0"/>
              <a:t> </a:t>
            </a:r>
            <a:r>
              <a:rPr lang="ru-RU" b="1" dirty="0">
                <a:solidFill>
                  <a:srgbClr val="FFC000"/>
                </a:solidFill>
              </a:rPr>
              <a:t>традиционная.</a:t>
            </a:r>
          </a:p>
          <a:p>
            <a:endParaRPr lang="ru-RU" dirty="0" smtClean="0"/>
          </a:p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На </a:t>
            </a:r>
            <a:r>
              <a:rPr lang="ru-RU" sz="2400" dirty="0">
                <a:solidFill>
                  <a:srgbClr val="002060"/>
                </a:solidFill>
              </a:rPr>
              <a:t>этом уроке могут сочетаться контроль, формирование знаний, закрепление и совершенствование знаний, формирование умений и навыков, подведение результатов обучения, определение домашнего задания. На </a:t>
            </a:r>
            <a:r>
              <a:rPr lang="ru-RU" sz="2400" dirty="0" err="1" smtClean="0">
                <a:solidFill>
                  <a:srgbClr val="002060"/>
                </a:solidFill>
              </a:rPr>
              <a:t>комбиниро</a:t>
            </a:r>
            <a:r>
              <a:rPr lang="ru-RU" sz="2400" dirty="0" smtClean="0">
                <a:solidFill>
                  <a:srgbClr val="002060"/>
                </a:solidFill>
              </a:rPr>
              <a:t>-ванном </a:t>
            </a:r>
            <a:r>
              <a:rPr lang="ru-RU" sz="2400" dirty="0">
                <a:solidFill>
                  <a:srgbClr val="002060"/>
                </a:solidFill>
              </a:rPr>
              <a:t>уроке предусмотрен небольшой объем нового материала, много времени отводится на повторение.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ДИДАКТИЧЕСКАЯ </a:t>
            </a:r>
            <a:r>
              <a:rPr lang="ru-RU" sz="2000" b="1" dirty="0">
                <a:solidFill>
                  <a:srgbClr val="C00000"/>
                </a:solidFill>
              </a:rPr>
              <a:t>ЦЕЛЬ: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lnSpc>
                <a:spcPts val="2200"/>
              </a:lnSpc>
            </a:pPr>
            <a:r>
              <a:rPr lang="ru-RU" sz="2400" dirty="0">
                <a:solidFill>
                  <a:srgbClr val="002060"/>
                </a:solidFill>
              </a:rPr>
              <a:t>Создать условия для осознания и осмысления блока новой учебной информации, применения их в знакомой и новой учебной ситуациях, проверки уровня усвоения системы знаний.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СТРУКТУРА </a:t>
            </a:r>
            <a:r>
              <a:rPr lang="ru-RU" sz="2000" b="1" dirty="0">
                <a:solidFill>
                  <a:srgbClr val="C00000"/>
                </a:solidFill>
              </a:rPr>
              <a:t>УРОКА: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lnSpc>
                <a:spcPts val="2200"/>
              </a:lnSpc>
            </a:pPr>
            <a:r>
              <a:rPr lang="ru-RU" sz="2400" dirty="0">
                <a:solidFill>
                  <a:srgbClr val="002060"/>
                </a:solidFill>
              </a:rPr>
              <a:t>1.    Организационный момент.</a:t>
            </a:r>
          </a:p>
          <a:p>
            <a:pPr>
              <a:lnSpc>
                <a:spcPts val="2200"/>
              </a:lnSpc>
            </a:pPr>
            <a:r>
              <a:rPr lang="ru-RU" sz="2400" dirty="0">
                <a:solidFill>
                  <a:srgbClr val="002060"/>
                </a:solidFill>
              </a:rPr>
              <a:t>2.    Повторение.</a:t>
            </a:r>
          </a:p>
          <a:p>
            <a:pPr>
              <a:lnSpc>
                <a:spcPts val="2200"/>
              </a:lnSpc>
            </a:pPr>
            <a:r>
              <a:rPr lang="ru-RU" sz="2400" dirty="0">
                <a:solidFill>
                  <a:srgbClr val="002060"/>
                </a:solidFill>
              </a:rPr>
              <a:t>3.    Актуализация знаний.</a:t>
            </a:r>
          </a:p>
          <a:p>
            <a:pPr>
              <a:lnSpc>
                <a:spcPts val="2200"/>
              </a:lnSpc>
            </a:pPr>
            <a:r>
              <a:rPr lang="ru-RU" sz="2400" dirty="0">
                <a:solidFill>
                  <a:srgbClr val="002060"/>
                </a:solidFill>
              </a:rPr>
              <a:t>4.    Сообщение нового материала.</a:t>
            </a:r>
          </a:p>
          <a:p>
            <a:pPr>
              <a:lnSpc>
                <a:spcPts val="2200"/>
              </a:lnSpc>
            </a:pPr>
            <a:r>
              <a:rPr lang="ru-RU" sz="2400" dirty="0">
                <a:solidFill>
                  <a:srgbClr val="002060"/>
                </a:solidFill>
              </a:rPr>
              <a:t>5.    Закрепление.</a:t>
            </a:r>
          </a:p>
          <a:p>
            <a:pPr>
              <a:lnSpc>
                <a:spcPts val="2200"/>
              </a:lnSpc>
            </a:pPr>
            <a:r>
              <a:rPr lang="ru-RU" sz="2400" dirty="0">
                <a:solidFill>
                  <a:srgbClr val="002060"/>
                </a:solidFill>
              </a:rPr>
              <a:t>6.    </a:t>
            </a:r>
            <a:r>
              <a:rPr lang="ru-RU" sz="2400" dirty="0" smtClean="0">
                <a:solidFill>
                  <a:srgbClr val="002060"/>
                </a:solidFill>
              </a:rPr>
              <a:t>Рефлексия.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5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136904" cy="6160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66"/>
                </a:solidFill>
              </a:rPr>
              <a:t>ЭТАП УРОКА - </a:t>
            </a:r>
            <a:r>
              <a:rPr lang="ru-RU" sz="2800" b="1" dirty="0" smtClean="0">
                <a:solidFill>
                  <a:srgbClr val="FF0066"/>
                </a:solidFill>
              </a:rPr>
              <a:t>ПОВТОРЕНИЕ.</a:t>
            </a:r>
            <a:endParaRPr lang="ru-RU" sz="2800" b="1" dirty="0">
              <a:solidFill>
                <a:srgbClr val="FF0066"/>
              </a:solidFill>
            </a:endParaRPr>
          </a:p>
          <a:p>
            <a:endParaRPr lang="ru-RU" dirty="0" smtClean="0"/>
          </a:p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rgbClr val="004200"/>
                </a:solidFill>
              </a:rPr>
              <a:t>     Повторение </a:t>
            </a:r>
            <a:r>
              <a:rPr lang="ru-RU" sz="2400" dirty="0">
                <a:solidFill>
                  <a:srgbClr val="004200"/>
                </a:solidFill>
              </a:rPr>
              <a:t>изученного - это систематизация, обобщение, воспроизведение учебного материала по темам, разделам. Сложность данного этапа урока при обучении детей с умеренной умственной отсталостью заключается в том, что у них нарушена познавательная деятельность. Зачастую они запоминают несущественные детали и не помнят главного, путают причину и следствие. Поэтому учитель заранее намечает план повторения: какие вопросы будут заданы ученикам, какой материал они будут воспроизводить по памяти; какие тренировочные упражнения и на отработку каких навыков будут им даны.</a:t>
            </a:r>
          </a:p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rgbClr val="004200"/>
                </a:solidFill>
              </a:rPr>
              <a:t>     Для </a:t>
            </a:r>
            <a:r>
              <a:rPr lang="ru-RU" sz="2400" dirty="0">
                <a:solidFill>
                  <a:srgbClr val="004200"/>
                </a:solidFill>
              </a:rPr>
              <a:t>повышения эффективности процесса повторения в специальной школе рекомендуется разнообразить его формы: использовать рассказ по картинкам, сюжетные, ролевые, дидактические игры, демонстрационный и раздаточный материалы, организовать работу с предметами, использовать загадки - как кратко завуалированное афористическое определение предмета или явления, творческие задания и </a:t>
            </a:r>
            <a:r>
              <a:rPr lang="ru-RU" sz="2400" dirty="0" smtClean="0">
                <a:solidFill>
                  <a:srgbClr val="004200"/>
                </a:solidFill>
              </a:rPr>
              <a:t>др. </a:t>
            </a:r>
            <a:endParaRPr lang="ru-RU" sz="2400" dirty="0">
              <a:solidFill>
                <a:srgbClr val="004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1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8456" y="2967335"/>
            <a:ext cx="7667099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Практическая часть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3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384</TotalTime>
  <Words>763</Words>
  <Application>Microsoft Office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Остин</vt:lpstr>
      <vt:lpstr>Апекс</vt:lpstr>
      <vt:lpstr>Воздушный поток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Алексеевич</dc:creator>
  <cp:lastModifiedBy>Virtual PC</cp:lastModifiedBy>
  <cp:revision>31</cp:revision>
  <dcterms:created xsi:type="dcterms:W3CDTF">2011-04-07T07:54:39Z</dcterms:created>
  <dcterms:modified xsi:type="dcterms:W3CDTF">2012-01-18T18:09:34Z</dcterms:modified>
</cp:coreProperties>
</file>