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98" r:id="rId4"/>
    <p:sldId id="256" r:id="rId5"/>
    <p:sldId id="276" r:id="rId6"/>
    <p:sldId id="260" r:id="rId7"/>
    <p:sldId id="326" r:id="rId8"/>
    <p:sldId id="327" r:id="rId9"/>
    <p:sldId id="331" r:id="rId10"/>
    <p:sldId id="267" r:id="rId11"/>
    <p:sldId id="279" r:id="rId12"/>
    <p:sldId id="281" r:id="rId13"/>
    <p:sldId id="262" r:id="rId14"/>
    <p:sldId id="273" r:id="rId15"/>
    <p:sldId id="269" r:id="rId16"/>
    <p:sldId id="288" r:id="rId17"/>
    <p:sldId id="266" r:id="rId18"/>
    <p:sldId id="329" r:id="rId19"/>
    <p:sldId id="321" r:id="rId20"/>
    <p:sldId id="318" r:id="rId21"/>
    <p:sldId id="316" r:id="rId22"/>
    <p:sldId id="314" r:id="rId23"/>
    <p:sldId id="310" r:id="rId24"/>
    <p:sldId id="306" r:id="rId25"/>
    <p:sldId id="313" r:id="rId26"/>
    <p:sldId id="308" r:id="rId27"/>
    <p:sldId id="330" r:id="rId28"/>
    <p:sldId id="319" r:id="rId29"/>
    <p:sldId id="317" r:id="rId30"/>
    <p:sldId id="323" r:id="rId31"/>
    <p:sldId id="312" r:id="rId32"/>
    <p:sldId id="311" r:id="rId33"/>
    <p:sldId id="307" r:id="rId34"/>
    <p:sldId id="303" r:id="rId35"/>
    <p:sldId id="304" r:id="rId36"/>
    <p:sldId id="289" r:id="rId37"/>
    <p:sldId id="290" r:id="rId38"/>
    <p:sldId id="294" r:id="rId39"/>
    <p:sldId id="291" r:id="rId40"/>
    <p:sldId id="293" r:id="rId41"/>
    <p:sldId id="309" r:id="rId42"/>
    <p:sldId id="325" r:id="rId43"/>
    <p:sldId id="322" r:id="rId44"/>
    <p:sldId id="296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008000"/>
    <a:srgbClr val="003300"/>
    <a:srgbClr val="669900"/>
    <a:srgbClr val="666633"/>
    <a:srgbClr val="CC6600"/>
    <a:srgbClr val="FFC97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431" autoAdjust="0"/>
  </p:normalViewPr>
  <p:slideViewPr>
    <p:cSldViewPr>
      <p:cViewPr>
        <p:scale>
          <a:sx n="40" d="100"/>
          <a:sy n="40" d="100"/>
        </p:scale>
        <p:origin x="-1764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CE2A-164C-4CB8-87CF-2964FE735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8E36-29DF-4F39-89CA-7C7FF3172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C374-9B64-45C1-A545-3C0B78281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9692-A595-4A8D-9A4E-DC80589C6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5EB8-C271-4C8A-992B-B6B39D39C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7A98-CC12-41B5-967F-90379B202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79016-FDD4-44E9-82AF-5BB69BAF4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B8B9-76B2-447C-8685-50707E358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11002-B0BC-47CF-88ED-0B5693BCB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DCE8-CC36-4418-B878-438E7B0BB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EC3A7-C11C-415E-AE4B-986A923CB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2080596-20DE-46FE-8210-0D15D9780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428596" y="2285992"/>
            <a:ext cx="8286779" cy="2714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31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chemeClr val="accent1">
                      <a:lumMod val="50000"/>
                      <a:alpha val="99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59000">
                      <a:srgbClr val="CC6600">
                        <a:alpha val="29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6600000" scaled="0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ЭКСКУРСИЯ</a:t>
            </a:r>
          </a:p>
          <a:p>
            <a:pPr algn="ctr">
              <a:defRPr/>
            </a:pPr>
            <a:r>
              <a:rPr lang="ru-RU" sz="3600" kern="10" dirty="0">
                <a:ln w="19050">
                  <a:solidFill>
                    <a:schemeClr val="accent1">
                      <a:lumMod val="50000"/>
                      <a:alpha val="99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59000">
                      <a:srgbClr val="CC6600">
                        <a:alpha val="29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6600000" scaled="0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В ПРИРОДНОЕ</a:t>
            </a:r>
          </a:p>
          <a:p>
            <a:pPr algn="ctr">
              <a:defRPr/>
            </a:pPr>
            <a:r>
              <a:rPr lang="ru-RU" sz="3600" kern="10" dirty="0">
                <a:ln w="19050">
                  <a:solidFill>
                    <a:schemeClr val="accent1">
                      <a:lumMod val="50000"/>
                      <a:alpha val="99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59000">
                      <a:srgbClr val="CC6600">
                        <a:alpha val="29000"/>
                      </a:srgbClr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6600000" scaled="0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СООБЩЕСТВО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92867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ЭКОЛОГИЧЕСКАЯ ТРОПА</a:t>
            </a:r>
            <a:endParaRPr lang="ru-RU" sz="48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500702"/>
            <a:ext cx="7000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rgbClr val="996600"/>
                </a:solidFill>
                <a:latin typeface="+mj-lt"/>
              </a:rPr>
              <a:t>«Мало видеть, надо уметь смотреть» (М.Н.Скаткин).</a:t>
            </a:r>
            <a:endParaRPr lang="ru-RU" sz="2800" dirty="0">
              <a:solidFill>
                <a:srgbClr val="9966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692150"/>
            <a:ext cx="144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000" b="1" dirty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911725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950913" y="416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0487" name="Picture 7" descr="Изображение 079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15656" y="568899"/>
            <a:ext cx="3241964" cy="2431473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357686" y="3571876"/>
            <a:ext cx="47863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 остановка.</a:t>
            </a:r>
          </a:p>
          <a:p>
            <a:pPr algn="ctr">
              <a:defRPr/>
            </a:pPr>
            <a:endParaRPr lang="ru-RU" sz="2400" b="1" spc="100" dirty="0" smtClean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2400" b="1" spc="100" dirty="0" smtClean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24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ЗНАКОМСТВО</a:t>
            </a:r>
            <a:endParaRPr lang="ru-RU" sz="2400" b="1" spc="1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24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 МЕСТООБИНАНИЕМ И </a:t>
            </a:r>
          </a:p>
          <a:p>
            <a:pPr algn="ctr">
              <a:defRPr/>
            </a:pPr>
            <a:r>
              <a:rPr lang="ru-RU" sz="24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ЖИЗНЕДЕЯТЕЛЬНОСТЬЮ </a:t>
            </a:r>
            <a:endParaRPr lang="ru-RU" sz="2400" b="1" spc="1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24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БОБРОВ</a:t>
            </a:r>
            <a:endParaRPr lang="ru-RU" sz="2400" b="1" spc="1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483" name="Picture 3" descr="Изображение 08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31786" y="3735550"/>
            <a:ext cx="3025833" cy="2265218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20485" name="Picture 5" descr="Изображение 08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286380" y="714356"/>
            <a:ext cx="2951018" cy="2215342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Фото экскурсия\Изображение 07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143503" y="2071677"/>
            <a:ext cx="3595255" cy="3212869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4" name="Picture 4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610" y="357181"/>
            <a:ext cx="4843125" cy="36335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12291" name="TextBox 2"/>
          <p:cNvSpPr txBox="1">
            <a:spLocks noChangeAspect="1" noChangeArrowheads="1"/>
          </p:cNvSpPr>
          <p:nvPr/>
        </p:nvSpPr>
        <p:spPr bwMode="auto">
          <a:xfrm>
            <a:off x="214282" y="4357694"/>
            <a:ext cx="80010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spc="100" dirty="0" smtClean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3200" b="1" spc="100" dirty="0" smtClean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32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ИЗУЧЕНИЕ ВИДОВОГО СОСТАВА РАСТЕНИЙ И</a:t>
            </a:r>
          </a:p>
          <a:p>
            <a:pPr algn="ctr">
              <a:defRPr/>
            </a:pPr>
            <a:r>
              <a:rPr lang="ru-RU" sz="32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ВОЗРАСТА </a:t>
            </a:r>
            <a:r>
              <a:rPr lang="ru-RU" sz="32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СОСЕН ПО </a:t>
            </a:r>
            <a:r>
              <a:rPr lang="ru-RU" sz="32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МУТОВКАМ  </a:t>
            </a:r>
            <a:endParaRPr lang="ru-RU" sz="3200" b="1" spc="1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857232"/>
            <a:ext cx="3915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 ОСТАНОВКА</a:t>
            </a:r>
            <a:endParaRPr lang="ru-RU" sz="3200" b="1" spc="1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IMG_0054"/>
          <p:cNvPicPr preferRelativeResize="0"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85852" y="140817"/>
            <a:ext cx="6286544" cy="51018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28624" y="5423616"/>
            <a:ext cx="83582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ПУТЬ  ПРОХОДИЛ  ПО  ПОДВЕСНОМУ МОСТУ  ЧЕРЕЗ РЕКУ СУРА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7"/>
          <p:cNvSpPr txBox="1">
            <a:spLocks noChangeArrowheads="1"/>
          </p:cNvSpPr>
          <p:nvPr/>
        </p:nvSpPr>
        <p:spPr bwMode="auto">
          <a:xfrm>
            <a:off x="1166813" y="128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1312" name="Picture 48" descr="IMG_0069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50825" y="331786"/>
            <a:ext cx="4035829" cy="3025833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24580" name="Text Box 49"/>
          <p:cNvSpPr txBox="1">
            <a:spLocks noChangeArrowheads="1"/>
          </p:cNvSpPr>
          <p:nvPr/>
        </p:nvSpPr>
        <p:spPr bwMode="auto">
          <a:xfrm>
            <a:off x="6135688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4581" name="Text Box 51"/>
          <p:cNvSpPr txBox="1">
            <a:spLocks noChangeArrowheads="1"/>
          </p:cNvSpPr>
          <p:nvPr/>
        </p:nvSpPr>
        <p:spPr bwMode="auto">
          <a:xfrm>
            <a:off x="6640513" y="517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0" y="1"/>
            <a:ext cx="9144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Исследования почвы</a:t>
            </a:r>
          </a:p>
          <a:p>
            <a:pPr algn="ctr">
              <a:defRPr/>
            </a:pPr>
            <a:endParaRPr lang="ru-RU" sz="2000" b="1" dirty="0"/>
          </a:p>
        </p:txBody>
      </p:sp>
      <p:sp>
        <p:nvSpPr>
          <p:cNvPr id="22535" name="Text Box 59"/>
          <p:cNvSpPr txBox="1">
            <a:spLocks noChangeArrowheads="1"/>
          </p:cNvSpPr>
          <p:nvPr/>
        </p:nvSpPr>
        <p:spPr bwMode="auto">
          <a:xfrm>
            <a:off x="0" y="3386080"/>
            <a:ext cx="5500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Изучение почвенных горизонтов</a:t>
            </a:r>
          </a:p>
        </p:txBody>
      </p:sp>
      <p:pic>
        <p:nvPicPr>
          <p:cNvPr id="24584" name="Picture 14" descr="Изображение 07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81538" y="3705224"/>
            <a:ext cx="4247804" cy="3009207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4714876" y="4071942"/>
            <a:ext cx="4176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Количественный подсчет почвенных обитателей</a:t>
            </a:r>
          </a:p>
        </p:txBody>
      </p:sp>
      <p:pic>
        <p:nvPicPr>
          <p:cNvPr id="24586" name="Picture 17" descr="Изображение 051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50825" y="3860799"/>
            <a:ext cx="4035829" cy="2880360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24587" name="Picture 18" descr="Изображение 04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786312" y="642938"/>
            <a:ext cx="4106487" cy="271410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IMG_006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79387" y="260350"/>
            <a:ext cx="4106487" cy="2917767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28675" name="Picture 8" descr="IMG_0068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00562" y="3714750"/>
            <a:ext cx="4426527" cy="290945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28676" name="Picture 10" descr="Изображение 070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50823" y="3725863"/>
            <a:ext cx="4106487" cy="2917767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2643188" y="2214563"/>
            <a:ext cx="1857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FFFF00"/>
                </a:solidFill>
              </a:rPr>
              <a:t>Определение прозрачности воды</a:t>
            </a:r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4572000" y="5786438"/>
            <a:ext cx="178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Определение </a:t>
            </a:r>
            <a:r>
              <a:rPr lang="en-US" b="1" dirty="0">
                <a:solidFill>
                  <a:srgbClr val="FFFF00"/>
                </a:solidFill>
              </a:rPr>
              <a:t>p</a:t>
            </a:r>
            <a:r>
              <a:rPr lang="ru-RU" b="1" dirty="0">
                <a:solidFill>
                  <a:srgbClr val="FFFF00"/>
                </a:solidFill>
              </a:rPr>
              <a:t>Н воды</a:t>
            </a:r>
          </a:p>
        </p:txBody>
      </p:sp>
      <p:pic>
        <p:nvPicPr>
          <p:cNvPr id="28679" name="Picture 14" descr="IMG_006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500563" y="285750"/>
            <a:ext cx="4393276" cy="2734887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28680" name="Text Box 15"/>
          <p:cNvSpPr txBox="1">
            <a:spLocks noChangeArrowheads="1"/>
          </p:cNvSpPr>
          <p:nvPr/>
        </p:nvSpPr>
        <p:spPr bwMode="auto">
          <a:xfrm>
            <a:off x="6786563" y="2071688"/>
            <a:ext cx="20716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</a:rPr>
              <a:t>Исследование загрязненности  воды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2857500" y="5719763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Наличие живых существ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357158" y="3214688"/>
            <a:ext cx="86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ИССЛЕДОВАНИЕ  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388" y="692150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000" b="1" dirty="0"/>
          </a:p>
          <a:p>
            <a:pPr marL="342900" indent="-342900"/>
            <a:endParaRPr lang="ru-RU" sz="2000" b="1" dirty="0"/>
          </a:p>
        </p:txBody>
      </p:sp>
      <p:pic>
        <p:nvPicPr>
          <p:cNvPr id="31747" name="Picture 7" descr="IMG_0078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11188" y="908050"/>
            <a:ext cx="3744884" cy="2809702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31748" name="Picture 8" descr="IMG_007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500688" y="656704"/>
            <a:ext cx="3429000" cy="277229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31749" name="Picture 9" descr="IMG_0058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11188" y="4221162"/>
            <a:ext cx="4177145" cy="2448098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00063" y="3789363"/>
            <a:ext cx="435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Угла падения солнечных лучей</a:t>
            </a:r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5929313" y="3559734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Сторон </a:t>
            </a:r>
            <a:r>
              <a:rPr lang="ru-RU" b="1" dirty="0"/>
              <a:t>горизонта</a:t>
            </a: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684213" y="6165850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FFF00"/>
                </a:solidFill>
              </a:rPr>
              <a:t>Направления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течения реки</a:t>
            </a:r>
          </a:p>
        </p:txBody>
      </p:sp>
      <p:pic>
        <p:nvPicPr>
          <p:cNvPr id="31753" name="Picture 13" descr="IMG_0070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572125" y="4071938"/>
            <a:ext cx="3138055" cy="2140527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5286375" y="6286500"/>
            <a:ext cx="331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Температуры воздуха</a:t>
            </a:r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0" y="142852"/>
            <a:ext cx="8286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Изучение погодных условий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8"/>
          <p:cNvSpPr txBox="1">
            <a:spLocks noChangeArrowheads="1"/>
          </p:cNvSpPr>
          <p:nvPr/>
        </p:nvSpPr>
        <p:spPr bwMode="auto">
          <a:xfrm>
            <a:off x="0" y="3857628"/>
            <a:ext cx="435768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ИЗУЧЕНИЕ ЗАПЫЛЕННОСТИ ВОЗДУХА</a:t>
            </a:r>
          </a:p>
        </p:txBody>
      </p:sp>
      <p:pic>
        <p:nvPicPr>
          <p:cNvPr id="38915" name="Содержимое 4" descr="F:\Фото экскурсия\Изображение 06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7750" y="214313"/>
            <a:ext cx="4143895" cy="3071553"/>
          </a:xfrm>
          <a:noFill/>
          <a:ln w="47625" cap="rnd">
            <a:solidFill>
              <a:srgbClr val="669900"/>
            </a:solidFill>
            <a:round/>
          </a:ln>
        </p:spPr>
      </p:pic>
      <p:pic>
        <p:nvPicPr>
          <p:cNvPr id="38916" name="Picture 2" descr="F:\Фото экскурсия\IMG_0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2875" y="142875"/>
            <a:ext cx="4572000" cy="3429000"/>
          </a:xfrm>
          <a:noFill/>
          <a:ln w="47625" cap="rnd">
            <a:solidFill>
              <a:srgbClr val="669900"/>
            </a:solidFill>
            <a:round/>
          </a:ln>
        </p:spPr>
      </p:pic>
      <p:pic>
        <p:nvPicPr>
          <p:cNvPr id="38917" name="Picture 2" descr="F:\Фото экскурсия\Изображение 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429249" y="3429000"/>
            <a:ext cx="3358342" cy="3192087"/>
          </a:xfrm>
          <a:noFill/>
          <a:ln w="47625" cap="rnd">
            <a:solidFill>
              <a:srgbClr val="66990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79388" y="692150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71700" lvl="4" indent="-342900"/>
            <a:endParaRPr lang="ru-RU" sz="2000" b="1" dirty="0"/>
          </a:p>
          <a:p>
            <a:pPr marL="342900" indent="-342900"/>
            <a:endParaRPr lang="ru-RU" sz="2000" b="1" dirty="0"/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455738" y="2655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9463" name="Picture 7" descr="Изображение 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112" y="142852"/>
            <a:ext cx="8583168" cy="6437376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7159" y="214290"/>
            <a:ext cx="85011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100" dirty="0">
                <a:ln w="18000">
                  <a:solidFill>
                    <a:srgbClr val="BC24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ЗНАКОМСТВО С ЭКОЛОГИЧЕСКОЙ ОБСТАНОВКОЙ  БЕРЕГА    СУРЫ</a:t>
            </a:r>
            <a:endParaRPr lang="ru-RU" sz="2800" b="1" dirty="0">
              <a:ln w="18000">
                <a:solidFill>
                  <a:srgbClr val="BC24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429288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ЭКОЛОГИЧЕСКАЯ ТРОПА</a:t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2010 год</a:t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Маршрут: школа – искусственный водоем</a:t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SC015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68338" y="1071563"/>
            <a:ext cx="3404062" cy="2438507"/>
          </a:xfrm>
          <a:noFill/>
          <a:ln w="47625" cap="rnd">
            <a:solidFill>
              <a:srgbClr val="669900"/>
            </a:solidFill>
            <a:rou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929688" cy="2857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Знакомство с заданиями </a:t>
            </a:r>
            <a:br>
              <a:rPr lang="ru-RU" sz="32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</a:br>
            <a:r>
              <a:rPr lang="ru-RU" sz="32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по инструкционным картам</a:t>
            </a:r>
          </a:p>
        </p:txBody>
      </p:sp>
      <p:sp>
        <p:nvSpPr>
          <p:cNvPr id="11268" name="Текст 4"/>
          <p:cNvSpPr>
            <a:spLocks noGrp="1"/>
          </p:cNvSpPr>
          <p:nvPr>
            <p:ph type="body" sz="quarter" idx="3"/>
          </p:nvPr>
        </p:nvSpPr>
        <p:spPr>
          <a:xfrm>
            <a:off x="285750" y="5857875"/>
            <a:ext cx="4000500" cy="1000125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sz="8000" dirty="0" smtClean="0"/>
          </a:p>
          <a:p>
            <a:pPr eaLnBrk="1" hangingPunct="1"/>
            <a:endParaRPr lang="ru-RU" sz="8000" dirty="0" smtClean="0"/>
          </a:p>
        </p:txBody>
      </p:sp>
      <p:pic>
        <p:nvPicPr>
          <p:cNvPr id="11269" name="Picture 3" descr="E:\DSC015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1071562"/>
            <a:ext cx="3541222" cy="2655916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11270" name="Picture 2" descr="E:\DSC015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86313" y="3857625"/>
            <a:ext cx="3483033" cy="2743200"/>
          </a:xfrm>
          <a:noFill/>
          <a:ln w="47625" cap="rnd">
            <a:solidFill>
              <a:srgbClr val="669900"/>
            </a:solidFill>
            <a:round/>
          </a:ln>
        </p:spPr>
      </p:pic>
      <p:pic>
        <p:nvPicPr>
          <p:cNvPr id="11271" name="Picture 2" descr="E:\DSC015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42938" y="3857625"/>
            <a:ext cx="3499658" cy="2626822"/>
          </a:xfrm>
          <a:noFill/>
          <a:ln w="47625" cap="rnd">
            <a:solidFill>
              <a:srgbClr val="66990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pPr>
              <a:defRPr/>
            </a:pPr>
            <a:r>
              <a:rPr lang="ru-RU" sz="36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Школьная экологическая тропа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714375"/>
            <a:ext cx="8643938" cy="5929313"/>
          </a:xfrm>
        </p:spPr>
        <p:txBody>
          <a:bodyPr/>
          <a:lstStyle/>
          <a:p>
            <a:pPr marL="0" indent="20638" algn="just">
              <a:buFontTx/>
              <a:buNone/>
              <a:defRPr/>
            </a:pPr>
            <a:r>
              <a:rPr lang="ru-RU" sz="2000" b="1" dirty="0" smtClean="0"/>
              <a:t>Экологическая тропа – это «учебно-экспериментальная лаборатория» нашей школы в природных условиях. Этим определяется ряд  требований к ее организации: </a:t>
            </a:r>
          </a:p>
          <a:p>
            <a:pPr algn="just">
              <a:defRPr/>
            </a:pPr>
            <a:r>
              <a:rPr lang="ru-RU" sz="2000" b="1" dirty="0" smtClean="0"/>
              <a:t>выбор маршрута;</a:t>
            </a:r>
          </a:p>
          <a:p>
            <a:pPr algn="just">
              <a:defRPr/>
            </a:pPr>
            <a:r>
              <a:rPr lang="ru-RU" sz="2000" b="1" dirty="0" smtClean="0"/>
              <a:t> протяженность маршрута;</a:t>
            </a:r>
          </a:p>
          <a:p>
            <a:pPr algn="just">
              <a:defRPr/>
            </a:pPr>
            <a:r>
              <a:rPr lang="ru-RU" sz="2000" b="1" dirty="0" smtClean="0"/>
              <a:t>состав экскурсионных объектов;</a:t>
            </a:r>
          </a:p>
          <a:p>
            <a:pPr algn="just">
              <a:defRPr/>
            </a:pPr>
            <a:r>
              <a:rPr lang="ru-RU" sz="2000" b="1" dirty="0" smtClean="0"/>
              <a:t>создание исследовательских групп. </a:t>
            </a:r>
          </a:p>
          <a:p>
            <a:pPr algn="just">
              <a:buFontTx/>
              <a:buNone/>
              <a:defRPr/>
            </a:pPr>
            <a:r>
              <a:rPr lang="ru-RU" sz="2000" b="1" dirty="0" smtClean="0"/>
              <a:t>При выборе маршрута учитываются условия: </a:t>
            </a:r>
          </a:p>
          <a:p>
            <a:pPr algn="just">
              <a:defRPr/>
            </a:pPr>
            <a:r>
              <a:rPr lang="ru-RU" sz="2000" b="1" dirty="0" smtClean="0"/>
              <a:t>доступность для посещения учащимися;</a:t>
            </a:r>
          </a:p>
          <a:p>
            <a:pPr algn="just">
              <a:defRPr/>
            </a:pPr>
            <a:r>
              <a:rPr lang="ru-RU" sz="2000" b="1" dirty="0" smtClean="0"/>
              <a:t>близость к школе;</a:t>
            </a:r>
          </a:p>
          <a:p>
            <a:pPr algn="just">
              <a:defRPr/>
            </a:pPr>
            <a:r>
              <a:rPr lang="ru-RU" sz="2000" b="1" dirty="0" smtClean="0"/>
              <a:t>посещаемость местным населением;</a:t>
            </a:r>
          </a:p>
          <a:p>
            <a:pPr algn="just">
              <a:defRPr/>
            </a:pPr>
            <a:r>
              <a:rPr lang="ru-RU" sz="2000" b="1" dirty="0" smtClean="0"/>
              <a:t>эстетическая выразительность окружающего ландшафта;</a:t>
            </a:r>
          </a:p>
          <a:p>
            <a:pPr algn="just">
              <a:defRPr/>
            </a:pPr>
            <a:r>
              <a:rPr lang="ru-RU" sz="2000" b="1" dirty="0" smtClean="0"/>
              <a:t>информационная емкость маршрута.</a:t>
            </a:r>
          </a:p>
          <a:p>
            <a:pPr marL="0" indent="20638">
              <a:buFontTx/>
              <a:buNone/>
              <a:defRPr/>
            </a:pPr>
            <a:r>
              <a:rPr lang="ru-RU" sz="2000" b="1" dirty="0" smtClean="0"/>
              <a:t>Целью школьной  экологической  тропы является экологическое воспитания учащихся и формирование научных знаний, взглядов и убеждений, обеспечивающих ответственное отношение школьников к окружающей среде.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DSC015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46191" y="3607482"/>
            <a:ext cx="3283527" cy="2464724"/>
          </a:xfrm>
          <a:noFill/>
          <a:ln w="47625" cap="rnd">
            <a:solidFill>
              <a:srgbClr val="669900"/>
            </a:solidFill>
            <a:rou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429125" y="71438"/>
            <a:ext cx="4572031" cy="2286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b="1" dirty="0" smtClean="0"/>
              <a:t>  </a:t>
            </a:r>
            <a:r>
              <a:rPr lang="ru-RU" sz="36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Изучение </a:t>
            </a:r>
            <a:br>
              <a:rPr lang="ru-RU" sz="36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</a:br>
            <a:r>
              <a:rPr lang="ru-RU" sz="36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        почвенных</a:t>
            </a:r>
            <a:br>
              <a:rPr lang="ru-RU" sz="36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</a:br>
            <a:r>
              <a:rPr lang="ru-RU" sz="36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            горизонтов</a:t>
            </a:r>
          </a:p>
        </p:txBody>
      </p:sp>
      <p:pic>
        <p:nvPicPr>
          <p:cNvPr id="25604" name="Picture 2" descr="E:\DSC015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785812"/>
            <a:ext cx="3715789" cy="2784764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785813" y="40005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 тропинки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3000375" y="542925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 лесном массиве</a:t>
            </a:r>
          </a:p>
        </p:txBody>
      </p:sp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6357938" y="6215063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на склоне к озеру</a:t>
            </a:r>
          </a:p>
        </p:txBody>
      </p:sp>
      <p:pic>
        <p:nvPicPr>
          <p:cNvPr id="25608" name="Picture 2" descr="E:\DSC016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88" y="2214563"/>
            <a:ext cx="4039985" cy="3029989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82296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Исследование воды в озере</a:t>
            </a:r>
          </a:p>
        </p:txBody>
      </p:sp>
      <p:pic>
        <p:nvPicPr>
          <p:cNvPr id="29699" name="Picture 2" descr="E:\DSC015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928670"/>
            <a:ext cx="4039985" cy="3029989"/>
          </a:xfrm>
          <a:noFill/>
          <a:ln w="47625" cap="rnd">
            <a:solidFill>
              <a:srgbClr val="669900"/>
            </a:solidFill>
            <a:round/>
          </a:ln>
        </p:spPr>
      </p:pic>
      <p:pic>
        <p:nvPicPr>
          <p:cNvPr id="29700" name="Picture 3" descr="E:\DSC015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7751" y="857251"/>
            <a:ext cx="4039985" cy="3029989"/>
          </a:xfrm>
          <a:noFill/>
          <a:ln w="47625" cap="rnd">
            <a:solidFill>
              <a:srgbClr val="669900"/>
            </a:solidFill>
            <a:round/>
          </a:ln>
        </p:spPr>
      </p:pic>
      <p:pic>
        <p:nvPicPr>
          <p:cNvPr id="29701" name="Picture 2" descr="E:\DSC015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3929062"/>
            <a:ext cx="4002578" cy="2784764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42938" y="4714875"/>
            <a:ext cx="2357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Исследование прозрачности и химического состава 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7758113" cy="7254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НАБЛЮДЕНИЕ ЗА ПОГОДОЙ</a:t>
            </a:r>
          </a:p>
        </p:txBody>
      </p:sp>
      <p:pic>
        <p:nvPicPr>
          <p:cNvPr id="32771" name="Picture 2" descr="E:\DSC015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714375"/>
            <a:ext cx="4039985" cy="3029989"/>
          </a:xfrm>
          <a:noFill/>
          <a:ln w="47625" cap="rnd">
            <a:solidFill>
              <a:srgbClr val="669900"/>
            </a:solidFill>
            <a:round/>
          </a:ln>
        </p:spPr>
      </p:pic>
      <p:pic>
        <p:nvPicPr>
          <p:cNvPr id="32772" name="Picture 2" descr="E:\DSC016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4938" y="1285875"/>
            <a:ext cx="3231988" cy="3029989"/>
          </a:xfrm>
          <a:noFill/>
          <a:ln w="47625" cap="rnd">
            <a:solidFill>
              <a:srgbClr val="669900"/>
            </a:solidFill>
            <a:round/>
          </a:ln>
        </p:spPr>
      </p:pic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7358063" y="4572000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Замер </a:t>
            </a:r>
          </a:p>
          <a:p>
            <a:pPr algn="r"/>
            <a:r>
              <a:rPr lang="ru-RU">
                <a:latin typeface="Calibri" pitchFamily="34" charset="0"/>
              </a:rPr>
              <a:t>температуры</a:t>
            </a:r>
          </a:p>
        </p:txBody>
      </p:sp>
      <p:sp>
        <p:nvSpPr>
          <p:cNvPr id="32774" name="TextBox 11"/>
          <p:cNvSpPr txBox="1">
            <a:spLocks noChangeArrowheads="1"/>
          </p:cNvSpPr>
          <p:nvPr/>
        </p:nvSpPr>
        <p:spPr bwMode="auto">
          <a:xfrm>
            <a:off x="5572125" y="642938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Определение угла падения солнечных лучей</a:t>
            </a:r>
          </a:p>
        </p:txBody>
      </p:sp>
      <p:sp>
        <p:nvSpPr>
          <p:cNvPr id="32775" name="TextBox 12"/>
          <p:cNvSpPr txBox="1">
            <a:spLocks noChangeArrowheads="1"/>
          </p:cNvSpPr>
          <p:nvPr/>
        </p:nvSpPr>
        <p:spPr bwMode="auto">
          <a:xfrm>
            <a:off x="6929438" y="5857875"/>
            <a:ext cx="2071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Определение </a:t>
            </a:r>
          </a:p>
          <a:p>
            <a:r>
              <a:rPr lang="ru-RU">
                <a:latin typeface="Calibri" pitchFamily="34" charset="0"/>
              </a:rPr>
              <a:t>направления ветра</a:t>
            </a:r>
          </a:p>
        </p:txBody>
      </p:sp>
      <p:pic>
        <p:nvPicPr>
          <p:cNvPr id="9" name="Picture 9" descr="C:\Documents and Settings\school-rad\Рабочий стол\экологическая тропа 3\DSC018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6" y="3571875"/>
            <a:ext cx="3162993" cy="3001822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32777" name="Picture 2" descr="E:\DSC015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13" y="3714750"/>
            <a:ext cx="3213389" cy="29884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9286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ОПРЕДЕЛЕНИЕ   ЗАПЫЛЕННОСТИ   ВОЗДУХА     </a:t>
            </a:r>
            <a:br>
              <a:rPr lang="ru-RU" sz="28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</a:br>
            <a:r>
              <a:rPr lang="ru-RU" sz="28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ПО ЛИСТЬЯМ   ВБЛИЗИ    ВОДОЕМА</a:t>
            </a:r>
          </a:p>
        </p:txBody>
      </p:sp>
      <p:pic>
        <p:nvPicPr>
          <p:cNvPr id="39939" name="Picture 3" descr="E:\DSC015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3" y="1571625"/>
            <a:ext cx="4039985" cy="3029989"/>
          </a:xfrm>
          <a:noFill/>
          <a:ln w="47625" cap="rnd">
            <a:solidFill>
              <a:srgbClr val="669900"/>
            </a:solidFill>
            <a:round/>
          </a:ln>
        </p:spPr>
      </p:pic>
      <p:pic>
        <p:nvPicPr>
          <p:cNvPr id="39940" name="Picture 2" descr="E:\DSC016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214438"/>
            <a:ext cx="4039985" cy="3029989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39941" name="Picture 3" descr="E:\DSC015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071938" y="3643313"/>
            <a:ext cx="4039985" cy="3029989"/>
          </a:xfrm>
          <a:noFill/>
          <a:ln w="47625" cap="rnd">
            <a:solidFill>
              <a:srgbClr val="66990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0" y="142875"/>
            <a:ext cx="8929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ОФОРМЛЕНИЕ  ИНСТРУКТИВНЫХ  КАРТ</a:t>
            </a:r>
          </a:p>
        </p:txBody>
      </p:sp>
      <p:pic>
        <p:nvPicPr>
          <p:cNvPr id="43011" name="Picture 2" descr="E:\DSC01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60938" y="714375"/>
            <a:ext cx="4039985" cy="3029989"/>
          </a:xfrm>
          <a:noFill/>
          <a:ln w="47625" cap="rnd">
            <a:solidFill>
              <a:srgbClr val="669900"/>
            </a:solidFill>
            <a:round/>
          </a:ln>
        </p:spPr>
      </p:pic>
      <p:pic>
        <p:nvPicPr>
          <p:cNvPr id="43012" name="Picture 3" descr="E:\DSC016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2876" y="714376"/>
            <a:ext cx="4039985" cy="3029989"/>
          </a:xfrm>
          <a:noFill/>
          <a:ln w="47625" cap="rnd">
            <a:solidFill>
              <a:srgbClr val="669900"/>
            </a:solidFill>
            <a:round/>
          </a:ln>
        </p:spPr>
      </p:pic>
      <p:pic>
        <p:nvPicPr>
          <p:cNvPr id="43013" name="Picture 3" descr="E:\DSC016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46626" y="3684588"/>
            <a:ext cx="4039985" cy="3029989"/>
          </a:xfrm>
          <a:noFill/>
          <a:ln w="47625" cap="rnd">
            <a:solidFill>
              <a:srgbClr val="669900"/>
            </a:solidFill>
            <a:round/>
          </a:ln>
        </p:spPr>
      </p:pic>
      <p:pic>
        <p:nvPicPr>
          <p:cNvPr id="43014" name="Picture 2" descr="E:\DSC01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88938" y="3684588"/>
            <a:ext cx="4039985" cy="3029989"/>
          </a:xfrm>
          <a:noFill/>
          <a:ln w="47625" cap="rnd">
            <a:solidFill>
              <a:srgbClr val="66990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E:\DSC015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164" y="152654"/>
            <a:ext cx="6463976" cy="4847982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750" y="5072096"/>
            <a:ext cx="7515225" cy="1643052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ИЗУЧЕНИЕ АНТРОПОГЕННОГО ВОЗДЕЙСТВИЯ  ( ПОЖАРА)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DSC015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34481">
            <a:off x="132570" y="210739"/>
            <a:ext cx="4116132" cy="2717413"/>
          </a:xfrm>
          <a:prstGeom prst="rect">
            <a:avLst/>
          </a:prstGeom>
          <a:noFill/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pic>
        <p:nvPicPr>
          <p:cNvPr id="12" name="Picture 2" descr="E:\DSC015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283" y="3500438"/>
            <a:ext cx="4039985" cy="3029989"/>
          </a:xfrm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pic>
        <p:nvPicPr>
          <p:cNvPr id="7" name="Picture 2" descr="E:\DSC016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7" y="142852"/>
            <a:ext cx="4039985" cy="3029989"/>
          </a:xfrm>
          <a:prstGeom prst="rect">
            <a:avLst/>
          </a:prstGeom>
          <a:noFill/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pic>
        <p:nvPicPr>
          <p:cNvPr id="5" name="Picture 2" descr="E:\DSC016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 rot="520285">
            <a:off x="4649823" y="3344789"/>
            <a:ext cx="4039985" cy="3029989"/>
          </a:xfrm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857496"/>
            <a:ext cx="8692951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6600000" scaled="0"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САМЫЕ  СМЕШНЫЕ  МОМЕНТЫ  ЭКСКУРСИИ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spc="100" dirty="0" smtClean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ЭКОЛОГИЧЕСКАЯ ТРОПА</a:t>
            </a:r>
            <a:b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2011 год</a:t>
            </a:r>
            <a:b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b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Маршрут: школа – опушка леса на берегу озера</a:t>
            </a:r>
            <a:b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29613" cy="785813"/>
          </a:xfrm>
          <a:ln w="47625" cap="rnd"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Определение обитателей почвы</a:t>
            </a:r>
          </a:p>
        </p:txBody>
      </p:sp>
      <p:pic>
        <p:nvPicPr>
          <p:cNvPr id="13315" name="Picture 7" descr="C:\Documents and Settings\school-rad\Рабочий стол\экологическая тропа 3\DSC019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9" y="1000125"/>
            <a:ext cx="2926080" cy="39028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13316" name="Picture 8" descr="C:\Documents and Settings\school-rad\Рабочий стол\экологическая тропа 3\DSC019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1000125"/>
            <a:ext cx="2926080" cy="39028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13317" name="Picture 5" descr="C:\Documents and Settings\school-rad\Рабочий стол\экологическая тропа 3\DSC019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313" y="3786188"/>
            <a:ext cx="3902825" cy="2926080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C:\Documents and Settings\school-rad\Рабочий стол\экологическая тропа 3\DSC0195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929313" y="2643188"/>
            <a:ext cx="2926080" cy="39028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17410" name="Picture 3" descr="C:\Documents and Settings\school-rad\Рабочий стол\экологическая тропа 3\DSC019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4" y="1285875"/>
            <a:ext cx="2926080" cy="39028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3929058" cy="642937"/>
          </a:xfrm>
          <a:prstGeom prst="rect">
            <a:avLst/>
          </a:prstGeom>
          <a:noFill/>
          <a:ln w="47625" cap="rnd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Исследование </a:t>
            </a:r>
          </a:p>
          <a:p>
            <a:pPr algn="ctr"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воды</a:t>
            </a:r>
          </a:p>
        </p:txBody>
      </p:sp>
      <p:pic>
        <p:nvPicPr>
          <p:cNvPr id="17413" name="Picture 2" descr="C:\Documents and Settings\school-rad\Рабочий стол\экологическая тропа 3\DSC01946.JPG"/>
          <p:cNvPicPr preferRelativeResize="0"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357438" y="3786188"/>
            <a:ext cx="3902825" cy="2926080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6" name="Picture 5" descr="C:\Documents and Settings\school-rad\Рабочий стол\экологическая тропа 3\DSC019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6" y="214312"/>
            <a:ext cx="4071955" cy="3214704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:\Фото экскурсия\Изображение 0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223188" y="-38719125"/>
            <a:ext cx="19507200" cy="146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8"/>
          <p:cNvSpPr>
            <a:spLocks noChangeArrowheads="1"/>
          </p:cNvSpPr>
          <p:nvPr/>
        </p:nvSpPr>
        <p:spPr bwMode="auto">
          <a:xfrm>
            <a:off x="4740275" y="4224338"/>
            <a:ext cx="804863" cy="9906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cxnSp>
        <p:nvCxnSpPr>
          <p:cNvPr id="4100" name="AutoShape 39"/>
          <p:cNvCxnSpPr>
            <a:cxnSpLocks noChangeShapeType="1"/>
          </p:cNvCxnSpPr>
          <p:nvPr/>
        </p:nvCxnSpPr>
        <p:spPr bwMode="auto">
          <a:xfrm rot="10800000">
            <a:off x="3643306" y="4714884"/>
            <a:ext cx="1065216" cy="34448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4101" name="AutoShape 40"/>
          <p:cNvCxnSpPr>
            <a:cxnSpLocks noChangeShapeType="1"/>
          </p:cNvCxnSpPr>
          <p:nvPr/>
        </p:nvCxnSpPr>
        <p:spPr bwMode="auto">
          <a:xfrm flipV="1">
            <a:off x="793750" y="3660775"/>
            <a:ext cx="0" cy="5635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02" name="AutoShape 41"/>
          <p:cNvCxnSpPr>
            <a:cxnSpLocks noChangeShapeType="1"/>
          </p:cNvCxnSpPr>
          <p:nvPr/>
        </p:nvCxnSpPr>
        <p:spPr bwMode="auto">
          <a:xfrm>
            <a:off x="2428879" y="3643313"/>
            <a:ext cx="1571617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4378" name="AutoShape 42"/>
          <p:cNvSpPr>
            <a:spLocks noChangeArrowheads="1"/>
          </p:cNvSpPr>
          <p:nvPr/>
        </p:nvSpPr>
        <p:spPr bwMode="auto">
          <a:xfrm rot="10800000">
            <a:off x="454025" y="2555875"/>
            <a:ext cx="7975600" cy="971550"/>
          </a:xfrm>
          <a:prstGeom prst="rightArrow">
            <a:avLst>
              <a:gd name="adj1" fmla="val 50000"/>
              <a:gd name="adj2" fmla="val 244359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100" dirty="0">
                <a:latin typeface="Calibri" pitchFamily="34" charset="0"/>
              </a:rPr>
              <a:t>                                                             </a:t>
            </a:r>
            <a:endParaRPr lang="ru-RU" dirty="0">
              <a:latin typeface="Arial" pitchFamily="34" charset="0"/>
            </a:endParaRPr>
          </a:p>
        </p:txBody>
      </p:sp>
      <p:cxnSp>
        <p:nvCxnSpPr>
          <p:cNvPr id="4104" name="AutoShape 43"/>
          <p:cNvCxnSpPr>
            <a:cxnSpLocks noChangeShapeType="1"/>
          </p:cNvCxnSpPr>
          <p:nvPr/>
        </p:nvCxnSpPr>
        <p:spPr bwMode="auto">
          <a:xfrm flipV="1">
            <a:off x="4030663" y="2555875"/>
            <a:ext cx="1587" cy="971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05" name="AutoShape 44"/>
          <p:cNvCxnSpPr>
            <a:cxnSpLocks noChangeShapeType="1"/>
          </p:cNvCxnSpPr>
          <p:nvPr/>
        </p:nvCxnSpPr>
        <p:spPr bwMode="auto">
          <a:xfrm flipV="1">
            <a:off x="4643438" y="2419350"/>
            <a:ext cx="966787" cy="95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06" name="AutoShape 45"/>
          <p:cNvCxnSpPr>
            <a:cxnSpLocks noChangeShapeType="1"/>
          </p:cNvCxnSpPr>
          <p:nvPr/>
        </p:nvCxnSpPr>
        <p:spPr bwMode="auto">
          <a:xfrm>
            <a:off x="5722938" y="2419350"/>
            <a:ext cx="6826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07" name="Rectangle 46"/>
          <p:cNvSpPr>
            <a:spLocks noChangeArrowheads="1"/>
          </p:cNvSpPr>
          <p:nvPr/>
        </p:nvSpPr>
        <p:spPr bwMode="auto">
          <a:xfrm>
            <a:off x="4872038" y="4548188"/>
            <a:ext cx="850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28600" bIns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i="1" dirty="0">
                <a:latin typeface="Calibri" pitchFamily="34" charset="0"/>
              </a:rPr>
              <a:t>школа</a:t>
            </a:r>
            <a:endParaRPr lang="ru-RU" dirty="0"/>
          </a:p>
        </p:txBody>
      </p:sp>
      <p:cxnSp>
        <p:nvCxnSpPr>
          <p:cNvPr id="4108" name="AutoShape 47"/>
          <p:cNvCxnSpPr>
            <a:cxnSpLocks noChangeShapeType="1"/>
          </p:cNvCxnSpPr>
          <p:nvPr/>
        </p:nvCxnSpPr>
        <p:spPr bwMode="auto">
          <a:xfrm rot="10800000" flipV="1">
            <a:off x="1142976" y="4429132"/>
            <a:ext cx="1169969" cy="1745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09" name="Rectangle 48"/>
          <p:cNvSpPr>
            <a:spLocks noChangeArrowheads="1"/>
          </p:cNvSpPr>
          <p:nvPr/>
        </p:nvSpPr>
        <p:spPr bwMode="auto">
          <a:xfrm>
            <a:off x="6405563" y="1036638"/>
            <a:ext cx="1873250" cy="184785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100" dirty="0">
                <a:latin typeface="Calibri" pitchFamily="34" charset="0"/>
              </a:rPr>
              <a:t>                  </a:t>
            </a:r>
          </a:p>
          <a:p>
            <a:pPr>
              <a:spcAft>
                <a:spcPts val="1000"/>
              </a:spcAft>
            </a:pPr>
            <a:r>
              <a:rPr lang="ru-RU" sz="1100" dirty="0">
                <a:latin typeface="Calibri" pitchFamily="34" charset="0"/>
              </a:rPr>
              <a:t>                    3</a:t>
            </a:r>
          </a:p>
          <a:p>
            <a:pPr algn="ctr">
              <a:spcAft>
                <a:spcPts val="1000"/>
              </a:spcAft>
            </a:pPr>
            <a:r>
              <a:rPr lang="ru-RU" sz="1100" dirty="0">
                <a:latin typeface="Calibri" pitchFamily="34" charset="0"/>
              </a:rPr>
              <a:t>Исследуемая                              площадка</a:t>
            </a:r>
            <a:endParaRPr lang="ru-RU" dirty="0"/>
          </a:p>
        </p:txBody>
      </p:sp>
      <p:sp>
        <p:nvSpPr>
          <p:cNvPr id="4110" name="AutoShape 49"/>
          <p:cNvSpPr>
            <a:spLocks noChangeArrowheads="1"/>
          </p:cNvSpPr>
          <p:nvPr/>
        </p:nvSpPr>
        <p:spPr bwMode="auto">
          <a:xfrm>
            <a:off x="1714480" y="3500438"/>
            <a:ext cx="642942" cy="552450"/>
          </a:xfrm>
          <a:prstGeom prst="downArrowCallout">
            <a:avLst>
              <a:gd name="adj1" fmla="val 27519"/>
              <a:gd name="adj2" fmla="val 27519"/>
              <a:gd name="adj3" fmla="val 16656"/>
              <a:gd name="adj4" fmla="val 66667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1100" dirty="0">
                <a:latin typeface="Calibri" pitchFamily="34" charset="0"/>
              </a:rPr>
              <a:t>   </a:t>
            </a:r>
            <a:r>
              <a:rPr lang="ru-RU" sz="1100" dirty="0" smtClean="0">
                <a:latin typeface="Calibri" pitchFamily="34" charset="0"/>
              </a:rPr>
              <a:t>1 </a:t>
            </a:r>
            <a:r>
              <a:rPr lang="ru-RU" sz="800" dirty="0" smtClean="0">
                <a:latin typeface="Calibri" pitchFamily="34" charset="0"/>
              </a:rPr>
              <a:t>остановка</a:t>
            </a:r>
            <a:endParaRPr lang="ru-RU" sz="800" dirty="0"/>
          </a:p>
        </p:txBody>
      </p:sp>
      <p:sp>
        <p:nvSpPr>
          <p:cNvPr id="4111" name="AutoShape 50"/>
          <p:cNvSpPr>
            <a:spLocks noChangeArrowheads="1"/>
          </p:cNvSpPr>
          <p:nvPr/>
        </p:nvSpPr>
        <p:spPr bwMode="auto">
          <a:xfrm>
            <a:off x="4000500" y="2143125"/>
            <a:ext cx="642938" cy="517525"/>
          </a:xfrm>
          <a:prstGeom prst="downArrowCallout">
            <a:avLst>
              <a:gd name="adj1" fmla="val 28241"/>
              <a:gd name="adj2" fmla="val 28241"/>
              <a:gd name="adj3" fmla="val 16636"/>
              <a:gd name="adj4" fmla="val 66667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100" dirty="0">
                <a:latin typeface="Calibri" pitchFamily="34" charset="0"/>
              </a:rPr>
              <a:t>  </a:t>
            </a:r>
            <a:r>
              <a:rPr lang="ru-RU" sz="1100" dirty="0" smtClean="0">
                <a:latin typeface="Calibri" pitchFamily="34" charset="0"/>
              </a:rPr>
              <a:t>2 </a:t>
            </a:r>
            <a:r>
              <a:rPr lang="ru-RU" sz="800" dirty="0" smtClean="0">
                <a:latin typeface="Calibri" pitchFamily="34" charset="0"/>
              </a:rPr>
              <a:t>остановка</a:t>
            </a:r>
          </a:p>
          <a:p>
            <a:pPr>
              <a:spcAft>
                <a:spcPts val="1000"/>
              </a:spcAft>
            </a:pPr>
            <a:endParaRPr lang="ru-RU" sz="800" dirty="0"/>
          </a:p>
        </p:txBody>
      </p:sp>
      <p:sp>
        <p:nvSpPr>
          <p:cNvPr id="4112" name="AutoShape 51"/>
          <p:cNvSpPr>
            <a:spLocks noChangeArrowheads="1"/>
          </p:cNvSpPr>
          <p:nvPr/>
        </p:nvSpPr>
        <p:spPr bwMode="auto">
          <a:xfrm>
            <a:off x="614363" y="4167188"/>
            <a:ext cx="606425" cy="41116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3" name="TextBox 51"/>
          <p:cNvSpPr txBox="1">
            <a:spLocks noChangeArrowheads="1"/>
          </p:cNvSpPr>
          <p:nvPr/>
        </p:nvSpPr>
        <p:spPr bwMode="auto">
          <a:xfrm>
            <a:off x="4357688" y="2857500"/>
            <a:ext cx="1290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Река Сура</a:t>
            </a:r>
          </a:p>
        </p:txBody>
      </p:sp>
      <p:sp>
        <p:nvSpPr>
          <p:cNvPr id="4114" name="TextBox 52"/>
          <p:cNvSpPr txBox="1">
            <a:spLocks noChangeArrowheads="1"/>
          </p:cNvSpPr>
          <p:nvPr/>
        </p:nvSpPr>
        <p:spPr bwMode="auto">
          <a:xfrm>
            <a:off x="714375" y="4357688"/>
            <a:ext cx="4460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dirty="0"/>
              <a:t>КПП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142852"/>
            <a:ext cx="85725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МАРШРУТ    ЭКСКУРСИИ</a:t>
            </a:r>
          </a:p>
        </p:txBody>
      </p:sp>
      <p:cxnSp>
        <p:nvCxnSpPr>
          <p:cNvPr id="4116" name="AutoShape 41"/>
          <p:cNvCxnSpPr>
            <a:cxnSpLocks noChangeShapeType="1"/>
          </p:cNvCxnSpPr>
          <p:nvPr/>
        </p:nvCxnSpPr>
        <p:spPr bwMode="auto">
          <a:xfrm>
            <a:off x="857224" y="3643314"/>
            <a:ext cx="857276" cy="15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1" name="Овал 20"/>
          <p:cNvSpPr/>
          <p:nvPr/>
        </p:nvSpPr>
        <p:spPr>
          <a:xfrm>
            <a:off x="2285984" y="4143380"/>
            <a:ext cx="1428760" cy="1214446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Озеро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14378" grpId="0" animBg="1"/>
      <p:bldP spid="4107" grpId="0"/>
      <p:bldP spid="4109" grpId="0" animBg="1"/>
      <p:bldP spid="4110" grpId="0" animBg="1"/>
      <p:bldP spid="4111" grpId="0" animBg="1"/>
      <p:bldP spid="4112" grpId="0" animBg="1"/>
      <p:bldP spid="4113" grpId="0"/>
      <p:bldP spid="4114" grpId="0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Documents and Settings\school-rad\Рабочий стол\экологическая тропа 3\DSC0191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50" y="642937"/>
            <a:ext cx="4389120" cy="5852160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4857752" y="357188"/>
            <a:ext cx="4071965" cy="2928937"/>
          </a:xfrm>
          <a:ln w="47625" cap="rnd">
            <a:rou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Исследование видового состава флоры и фауны</a:t>
            </a:r>
          </a:p>
        </p:txBody>
      </p:sp>
      <p:pic>
        <p:nvPicPr>
          <p:cNvPr id="19460" name="Picture 8" descr="C:\Documents and Settings\school-rad\Рабочий стол\экологическая тропа 3\DSC0192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929188" y="3571875"/>
            <a:ext cx="3902825" cy="2926080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Documents and Settings\school-rad\Рабочий стол\экологическая тропа 3\DSC0193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27050" y="214313"/>
            <a:ext cx="3902825" cy="2926080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15363" name="Picture 5" descr="C:\Documents and Settings\school-rad\Рабочий стол\экологическая тропа 3\DSC0193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43438" y="214313"/>
            <a:ext cx="3902825" cy="2926080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15364" name="Picture 6" descr="C:\Documents and Settings\school-rad\Рабочий стол\экологическая тропа 3\DSC01938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27050" y="3717925"/>
            <a:ext cx="3902825" cy="2926080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15365" name="Picture 7" descr="C:\Documents and Settings\school-rad\Рабочий стол\экологическая тропа 3\DSC01939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714875" y="3717925"/>
            <a:ext cx="3902825" cy="2926080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3214688"/>
            <a:ext cx="9144000" cy="500062"/>
          </a:xfrm>
          <a:prstGeom prst="rect">
            <a:avLst/>
          </a:prstGeom>
          <a:noFill/>
          <a:ln w="47625" cap="rnd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ИЗУЧЕНИЕ АНТРОПОГЕННОГО ВОЗДЕЙСТВИЯ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:\Documents and Settings\school-rad\Рабочий стол\экологическая тропа 3\DSC01893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72063" y="1285875"/>
            <a:ext cx="3645131" cy="4858789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3999" cy="928687"/>
          </a:xfrm>
          <a:ln w="47625" cap="rnd">
            <a:rou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kern="1200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ea typeface="+mn-ea"/>
                <a:cs typeface="+mn-cs"/>
              </a:rPr>
              <a:t>ОПРЕДЕЛЕНИЕ   ЗАПЫЛЕННОСТИ   ВОЗДУХА ПО ЛИСТЬЯМ  ВБЛИЗИ ВОДОЕМА</a:t>
            </a:r>
          </a:p>
        </p:txBody>
      </p:sp>
      <p:pic>
        <p:nvPicPr>
          <p:cNvPr id="20484" name="Picture 7" descr="C:\Documents and Settings\school-rad\Рабочий стол\экологическая тропа 3\DSC0189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42937" y="1357313"/>
            <a:ext cx="3591098" cy="4788131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0" y="14287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ОФОРМЛЕНИЕ  ИНСТРУКТИВНЫХ  КАРТ</a:t>
            </a:r>
          </a:p>
        </p:txBody>
      </p:sp>
      <p:pic>
        <p:nvPicPr>
          <p:cNvPr id="23555" name="Picture 9" descr="C:\Documents and Settings\school-rad\Рабочий стол\экологическая тропа 3\DSC01905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57158" y="714356"/>
            <a:ext cx="2926080" cy="39028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23556" name="Picture 10" descr="C:\Documents and Settings\school-rad\Рабочий стол\экологическая тропа 3\DSC01906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929322" y="2643182"/>
            <a:ext cx="2926080" cy="39028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23557" name="Picture 11" descr="C:\Documents and Settings\school-rad\Рабочий стол\экологическая тропа 3\DSC01914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71802" y="1857364"/>
            <a:ext cx="2926080" cy="39028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357225"/>
            <a:ext cx="4372356" cy="624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 bwMode="auto">
          <a:xfrm>
            <a:off x="4572000" y="357195"/>
            <a:ext cx="4405031" cy="627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 bwMode="auto">
          <a:xfrm>
            <a:off x="4643462" y="25"/>
            <a:ext cx="4431594" cy="339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артинки\школа\64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286250"/>
            <a:ext cx="2500312" cy="20002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75000"/>
              </a:schemeClr>
            </a:solidFill>
          </a:ln>
        </p:spPr>
      </p:pic>
      <p:pic>
        <p:nvPicPr>
          <p:cNvPr id="46084" name="Рисунок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75" y="214312"/>
            <a:ext cx="44577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2"/>
          <p:cNvSpPr>
            <a:spLocks noChangeArrowheads="1"/>
          </p:cNvSpPr>
          <p:nvPr/>
        </p:nvSpPr>
        <p:spPr bwMode="auto">
          <a:xfrm>
            <a:off x="214313" y="85725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Динамика изменений численности животных организмов в почвенных слоях</a:t>
            </a: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214313" y="214313"/>
            <a:ext cx="88723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РЕЗУЛЬТАТЫ   ИССЛЕДОВАНИЙ ПОЧВЫ</a:t>
            </a: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214313" y="5429250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ВЫВОД</a:t>
            </a:r>
            <a:r>
              <a:rPr lang="ru-RU"/>
              <a:t>: тропиночная сеть влияет на количество живых организмов; количество животных организмов уменьшается  т.к. тропинки являются  местом антропогенного воздействия.</a:t>
            </a:r>
          </a:p>
        </p:txBody>
      </p:sp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357158" y="1357298"/>
          <a:ext cx="8429625" cy="3781425"/>
        </p:xfrm>
        <a:graphic>
          <a:graphicData uri="http://schemas.openxmlformats.org/presentationml/2006/ole">
            <p:oleObj spid="_x0000_s1026" name="Диаграмма" r:id="rId3" imgW="8429549" imgH="3781349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3" name="Group 49"/>
          <p:cNvGraphicFramePr>
            <a:graphicFrameLocks noGrp="1"/>
          </p:cNvGraphicFramePr>
          <p:nvPr/>
        </p:nvGraphicFramePr>
        <p:xfrm>
          <a:off x="214282" y="1000108"/>
          <a:ext cx="8429685" cy="5703772"/>
        </p:xfrm>
        <a:graphic>
          <a:graphicData uri="http://schemas.openxmlformats.org/drawingml/2006/table">
            <a:tbl>
              <a:tblPr/>
              <a:tblGrid>
                <a:gridCol w="1928826"/>
                <a:gridCol w="2071702"/>
                <a:gridCol w="2322619"/>
                <a:gridCol w="2106538"/>
              </a:tblGrid>
              <a:tr h="34477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МЕТОДИКА ОПРЕДЕЛЕНИЯ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ПРОБЫ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ВОДА ИЗ ОЗЕРА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 ВОДА ИЗ ИСКУССТВЕННОГО ВОДОЕМА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ВОДА ИЗ РЕКИ СУРА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ПРОЗРАЧНОСТЬ ВОДЫ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Прозрачная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Мутная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Мутная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ВЕЛИЧИНА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ОКИСЛЯЕМОСТЬ ВОДЫ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Малая окисляемость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(2 мг О</a:t>
                      </a:r>
                      <a:r>
                        <a:rPr kumimoji="0" lang="ru-RU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/л)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Высокая окисляемость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(7 мг О</a:t>
                      </a:r>
                      <a:r>
                        <a:rPr kumimoji="0" lang="ru-RU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/л)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Очень много органики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Высокая окисляемость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(8 мг О</a:t>
                      </a:r>
                      <a:r>
                        <a:rPr kumimoji="0" lang="ru-RU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/л),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Много органики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НАЛИЧИЕ СУЛЬФАТОВ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Присутствуют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(содержатся в норме)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Присутствуют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(содержатся в норме)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Присутствуют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(содержатся в норме)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ОПРЕДЕЛЕНИЕ ХЛОРИДОВ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присутствуют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присутствуют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присутствуют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ЗАПАХ ВОДЫ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Запах болота,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для питья не пригодна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Запах тины,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для питья не пригодна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Землистый запах, для питья не пригодна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815" name="TextBox 4"/>
          <p:cNvSpPr txBox="1">
            <a:spLocks noChangeArrowheads="1"/>
          </p:cNvSpPr>
          <p:nvPr/>
        </p:nvSpPr>
        <p:spPr bwMode="auto">
          <a:xfrm>
            <a:off x="928688" y="333375"/>
            <a:ext cx="7572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ХИМИЧЕСКИЙ СОСТАВ 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071670" y="214290"/>
            <a:ext cx="69294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РЕЗУЛЬТАТЫ </a:t>
            </a:r>
          </a:p>
          <a:p>
            <a:pPr algn="ctr"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НАБЛЮДЕНИЙ ЗА ПОГОДОЙ</a:t>
            </a: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285750" y="1714500"/>
            <a:ext cx="8501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sz="2400" b="1" dirty="0"/>
              <a:t>Время наблюдения: </a:t>
            </a:r>
            <a:r>
              <a:rPr lang="ru-RU" sz="2400" b="1" dirty="0" smtClean="0"/>
              <a:t>26.05.2010г</a:t>
            </a:r>
            <a:r>
              <a:rPr lang="ru-RU" sz="2400" b="1" dirty="0"/>
              <a:t>.  11.00.</a:t>
            </a:r>
          </a:p>
          <a:p>
            <a:pPr algn="ctr">
              <a:lnSpc>
                <a:spcPct val="150000"/>
              </a:lnSpc>
            </a:pPr>
            <a:endParaRPr lang="ru-RU" sz="2400" b="1" dirty="0"/>
          </a:p>
          <a:p>
            <a:pPr>
              <a:lnSpc>
                <a:spcPct val="150000"/>
              </a:lnSpc>
              <a:buFont typeface="Arial" charset="0"/>
              <a:buAutoNum type="arabicPeriod"/>
            </a:pPr>
            <a:r>
              <a:rPr lang="ru-RU" sz="2400" b="1" dirty="0"/>
              <a:t>Высота Солнца над горизонтом – 36</a:t>
            </a:r>
            <a:r>
              <a:rPr lang="ru-RU" sz="2400" b="1" baseline="30000" dirty="0"/>
              <a:t>о</a:t>
            </a:r>
            <a:r>
              <a:rPr lang="ru-RU" sz="2400" b="1" dirty="0"/>
              <a:t> </a:t>
            </a:r>
            <a:endParaRPr lang="ru-RU" sz="2400" b="1" baseline="30000" dirty="0"/>
          </a:p>
          <a:p>
            <a:pPr>
              <a:lnSpc>
                <a:spcPct val="150000"/>
              </a:lnSpc>
              <a:buFont typeface="Arial" charset="0"/>
              <a:buAutoNum type="arabicPeriod"/>
            </a:pPr>
            <a:r>
              <a:rPr lang="ru-RU" sz="2400" b="1" dirty="0"/>
              <a:t> Температура воздуха – 22 </a:t>
            </a:r>
            <a:r>
              <a:rPr lang="ru-RU" sz="2400" b="1" baseline="30000" dirty="0" err="1"/>
              <a:t>о</a:t>
            </a:r>
            <a:r>
              <a:rPr lang="ru-RU" sz="2400" b="1" dirty="0" err="1"/>
              <a:t>С</a:t>
            </a:r>
            <a:endParaRPr lang="ru-RU" sz="2400" b="1" dirty="0"/>
          </a:p>
          <a:p>
            <a:pPr>
              <a:lnSpc>
                <a:spcPct val="150000"/>
              </a:lnSpc>
              <a:buFont typeface="Arial" charset="0"/>
              <a:buAutoNum type="arabicPeriod"/>
            </a:pPr>
            <a:r>
              <a:rPr lang="ru-RU" sz="2400" b="1" dirty="0"/>
              <a:t> Направление ветра – северо-западное</a:t>
            </a:r>
          </a:p>
          <a:p>
            <a:pPr>
              <a:lnSpc>
                <a:spcPct val="150000"/>
              </a:lnSpc>
              <a:buFont typeface="Arial" charset="0"/>
              <a:buAutoNum type="arabicPeriod"/>
            </a:pPr>
            <a:r>
              <a:rPr lang="ru-RU" sz="2400" b="1" dirty="0"/>
              <a:t> Состояние горизонта – переменная облачность</a:t>
            </a:r>
          </a:p>
          <a:p>
            <a:pPr>
              <a:lnSpc>
                <a:spcPct val="150000"/>
              </a:lnSpc>
              <a:buFont typeface="Arial" charset="0"/>
              <a:buAutoNum type="arabicPeriod"/>
            </a:pPr>
            <a:r>
              <a:rPr lang="ru-RU" sz="2400" b="1" dirty="0"/>
              <a:t> Вид осадков - нет</a:t>
            </a:r>
          </a:p>
        </p:txBody>
      </p:sp>
      <p:pic>
        <p:nvPicPr>
          <p:cNvPr id="48132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174466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42844" y="214313"/>
            <a:ext cx="88583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РЕЗУЛЬТАТЫ   ИССЛЕДОВАНИЙ СОСТОЯНИЯ   ВОЗДУХА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214313" y="1857375"/>
            <a:ext cx="4286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/>
              <a:t>ТЕМПЕРАТУРА ВОЗДУХА: </a:t>
            </a:r>
            <a:r>
              <a:rPr lang="ru-RU"/>
              <a:t>(ИЗМЕРЯЛАСЬ С ПОМОЩЬЮ ТЕРМОМЕТРА)</a:t>
            </a:r>
          </a:p>
          <a:p>
            <a:endParaRPr lang="ru-RU" b="1" u="sng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b="1"/>
              <a:t>В ГОРОДКЕ – 12</a:t>
            </a:r>
            <a:r>
              <a:rPr lang="ru-RU" b="1" baseline="30000"/>
              <a:t> о</a:t>
            </a:r>
            <a:r>
              <a:rPr lang="ru-RU" b="1"/>
              <a:t>С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b="1"/>
              <a:t>НАД ВОДОЙ (С МОСТА) – 9</a:t>
            </a:r>
            <a:r>
              <a:rPr lang="ru-RU" b="1" baseline="30000"/>
              <a:t> о</a:t>
            </a:r>
            <a:r>
              <a:rPr lang="ru-RU" b="1"/>
              <a:t>С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b="1"/>
              <a:t>НА ИССЛЕДУЕМОЙ ТЕРРИТОРИИ (50м. от берега) – 11</a:t>
            </a:r>
            <a:r>
              <a:rPr lang="ru-RU" b="1" baseline="30000"/>
              <a:t> о</a:t>
            </a:r>
            <a:r>
              <a:rPr lang="ru-RU" b="1"/>
              <a:t>С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endParaRPr lang="ru-RU" b="1"/>
          </a:p>
          <a:p>
            <a:pPr>
              <a:lnSpc>
                <a:spcPct val="150000"/>
              </a:lnSpc>
            </a:pPr>
            <a:r>
              <a:rPr lang="ru-RU" b="1"/>
              <a:t>ВЫВОД: </a:t>
            </a:r>
            <a:r>
              <a:rPr lang="ru-RU"/>
              <a:t>температура воздуха зависит от подстилающей поверхности	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4929188" y="1857375"/>
            <a:ext cx="4000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/>
              <a:t>ЗАПЫЛЕННОСТЬ ВОЗДУХА: </a:t>
            </a:r>
            <a:r>
              <a:rPr lang="ru-RU"/>
              <a:t>(ИЗМЕРЯЛАСЬ С ПОМОЩЬЮ ЛИПКОЙ ЛЕНТЫ) </a:t>
            </a:r>
          </a:p>
          <a:p>
            <a:endParaRPr lang="ru-RU"/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b="1"/>
              <a:t>В ГОРОДКЕ (У ДОРОГИ) – СИЛЬНО ЗАПЫЛЕННАЯ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b="1"/>
              <a:t>У РЕКИ - НЕЗАПЫЛЕННАЯ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b="1"/>
              <a:t>В ЛЕСУ – СЛАБАЯ ЗАПЫЛЕННОСТЬ 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endParaRPr lang="ru-RU" b="1"/>
          </a:p>
          <a:p>
            <a:pPr>
              <a:lnSpc>
                <a:spcPct val="150000"/>
              </a:lnSpc>
            </a:pPr>
            <a:r>
              <a:rPr lang="ru-RU" b="1"/>
              <a:t>ВЫВОД: </a:t>
            </a:r>
            <a:r>
              <a:rPr lang="ru-RU"/>
              <a:t>запыленность воздуха зависит от антропогенного влияния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00063" y="692150"/>
            <a:ext cx="814387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44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Цель экскурсии:</a:t>
            </a:r>
          </a:p>
          <a:p>
            <a:pPr marL="342900" indent="-342900">
              <a:defRPr/>
            </a:pPr>
            <a:endParaRPr lang="ru-RU" sz="2800" b="1" dirty="0"/>
          </a:p>
          <a:p>
            <a:pPr marL="342900" indent="-342900">
              <a:buFontTx/>
              <a:buAutoNum type="arabicPeriod"/>
              <a:defRPr/>
            </a:pPr>
            <a:endParaRPr lang="ru-RU" sz="2000" b="1" dirty="0"/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/>
              <a:t>Создать краеведческую основу для изучения природных комплексов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b="1" dirty="0"/>
          </a:p>
          <a:p>
            <a:pPr marL="342900" indent="-342900">
              <a:defRPr/>
            </a:pPr>
            <a:r>
              <a:rPr lang="ru-RU" sz="2400" b="1" dirty="0"/>
              <a:t>2. Изучить антропогенное воздействие на природный комплекс</a:t>
            </a:r>
          </a:p>
          <a:p>
            <a:pPr marL="342900" indent="-342900">
              <a:defRPr/>
            </a:pPr>
            <a:endParaRPr lang="ru-RU" sz="2400" b="1" dirty="0"/>
          </a:p>
          <a:p>
            <a:pPr marL="342900" indent="-342900">
              <a:defRPr/>
            </a:pPr>
            <a:r>
              <a:rPr lang="ru-RU" sz="2400" b="1" dirty="0"/>
              <a:t>3. Воспитывать бережное отношение к природе</a:t>
            </a:r>
          </a:p>
          <a:p>
            <a:pPr marL="342900" indent="-342900">
              <a:defRPr/>
            </a:pPr>
            <a:endParaRPr lang="ru-RU" sz="2400" b="1" dirty="0"/>
          </a:p>
          <a:p>
            <a:pPr marL="342900" indent="-342900">
              <a:defRPr/>
            </a:pPr>
            <a:r>
              <a:rPr lang="ru-RU" sz="2400" b="1" dirty="0"/>
              <a:t>4. Развитие патриотического воспитания</a:t>
            </a:r>
          </a:p>
          <a:p>
            <a:pPr marL="342900" indent="-342900">
              <a:defRPr/>
            </a:pP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0" y="285750"/>
            <a:ext cx="91439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РЕЗУЛЬТАТЫ ИССЛЕДОВАНИЯ ВИДОВОГО СОСТАВА </a:t>
            </a:r>
          </a:p>
          <a:p>
            <a:pPr algn="ctr"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 ЯРУСНОСТИ  РАСТЕНИЙ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428625" y="2143125"/>
            <a:ext cx="8215313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/>
              <a:t>1 ярус – травянистая растительность: лапчатка;</a:t>
            </a:r>
          </a:p>
          <a:p>
            <a:pPr marL="342900" indent="-342900"/>
            <a:r>
              <a:rPr lang="ru-RU" sz="2000"/>
              <a:t>2 ярус – кустарники: бересклет;</a:t>
            </a:r>
          </a:p>
          <a:p>
            <a:pPr marL="342900" indent="-342900"/>
            <a:r>
              <a:rPr lang="ru-RU" sz="2000"/>
              <a:t>3 ярус – деревья (низкорослые):лещина, черемуха;</a:t>
            </a:r>
          </a:p>
          <a:p>
            <a:pPr marL="342900" indent="-342900"/>
            <a:r>
              <a:rPr lang="ru-RU" sz="2000"/>
              <a:t>4 ярус – деревья (высокорослые): осина, сосна.</a:t>
            </a:r>
          </a:p>
          <a:p>
            <a:pPr marL="342900" indent="-342900"/>
            <a:endParaRPr lang="ru-RU" sz="2000"/>
          </a:p>
          <a:p>
            <a:pPr marL="342900" indent="-342900"/>
            <a:r>
              <a:rPr lang="ru-RU" sz="2000" b="1"/>
              <a:t>ВЫВОД: 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размещение растений по ярусам способствует равномерному распределению и улавливанию солнечной энергии для процесса фотосинтеза;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на деревьях были замечены следы антропогенного воздействия ( зарубы, гвозди, обгоревшие стволы);</a:t>
            </a:r>
          </a:p>
          <a:p>
            <a:pPr marL="342900" indent="-342900">
              <a:buFontTx/>
              <a:buAutoNum type="arabicPeriod"/>
            </a:pPr>
            <a:r>
              <a:rPr lang="ru-RU" sz="2000"/>
              <a:t>на исследуемой территории  отмечены сильные загрязнения бытовыми отходами (стихийные свалки).</a:t>
            </a:r>
          </a:p>
          <a:p>
            <a:pPr marL="342900" indent="-34290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C:\Documents and Settings\school-rad\Рабочий стол\экологическая тропа 3\DSC01910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50" y="142875"/>
            <a:ext cx="2946862" cy="3927764"/>
          </a:xfrm>
          <a:prstGeom prst="rect">
            <a:avLst/>
          </a:prstGeom>
          <a:noFill/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pic>
        <p:nvPicPr>
          <p:cNvPr id="26627" name="Picture 8" descr="C:\Documents and Settings\school-rad\Рабочий стол\экологическая тропа 3\DSC019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2200" y="0"/>
            <a:ext cx="3104804" cy="3357562"/>
          </a:xfrm>
          <a:prstGeom prst="rect">
            <a:avLst/>
          </a:prstGeom>
          <a:noFill/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pic>
        <p:nvPicPr>
          <p:cNvPr id="26628" name="Picture 9" descr="C:\Documents and Settings\school-rad\Рабочий стол\экологическая тропа 3\DSC01978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644787">
            <a:off x="5629336" y="2399037"/>
            <a:ext cx="3150524" cy="4202084"/>
          </a:xfrm>
          <a:prstGeom prst="rect">
            <a:avLst/>
          </a:prstGeom>
          <a:noFill/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pic>
        <p:nvPicPr>
          <p:cNvPr id="26629" name="Picture 10" descr="C:\Documents and Settings\school-rad\Рабочий стол\экологическая тропа 3\DSC01914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 rot="21101850">
            <a:off x="2140252" y="2511354"/>
            <a:ext cx="3108960" cy="4143895"/>
          </a:xfrm>
          <a:prstGeom prst="rect">
            <a:avLst/>
          </a:prstGeom>
          <a:noFill/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5643578"/>
            <a:ext cx="8692951" cy="1200329"/>
          </a:xfrm>
          <a:prstGeom prst="rect">
            <a:avLst/>
          </a:prstGeom>
          <a:noFill/>
          <a:ln w="47625" cap="rnd">
            <a:solidFill>
              <a:srgbClr val="FF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6600000" scaled="0"/>
                </a:gra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САМЫЕ  СМЕШНЫЕ  МОМЕНТЫ  ЭКСКУРСИИ </a:t>
            </a:r>
          </a:p>
        </p:txBody>
      </p:sp>
      <p:pic>
        <p:nvPicPr>
          <p:cNvPr id="26631" name="Picture 11" descr="http://im0-tub-ru.yandex.net/i?id=322555689-71-7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7032625" y="536575"/>
            <a:ext cx="1428750" cy="1428750"/>
          </a:xfrm>
          <a:prstGeom prst="rect">
            <a:avLst/>
          </a:prstGeom>
          <a:noFill/>
          <a:ln w="254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экол. тропа\IMG_1320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57188" y="285750"/>
            <a:ext cx="8574578" cy="6429895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50" y="6202363"/>
            <a:ext cx="5673725" cy="369887"/>
          </a:xfrm>
          <a:prstGeom prst="rect">
            <a:avLst/>
          </a:prstGeom>
          <a:solidFill>
            <a:srgbClr val="FFFF00"/>
          </a:solidFill>
          <a:ln w="38100" cap="rnd" cmpd="sng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УЧАСТНИКИ ПРОЕКТА «ЭКОЛОГИЧЕСКАЯ ТРОПА -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2010»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school-rad\Рабочий стол\экологическая тропа 3\DSC019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338138"/>
            <a:ext cx="7929563" cy="5948362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5857892"/>
            <a:ext cx="5673725" cy="369887"/>
          </a:xfrm>
          <a:prstGeom prst="rect">
            <a:avLst/>
          </a:prstGeom>
          <a:solidFill>
            <a:srgbClr val="FFFF00"/>
          </a:solidFill>
          <a:ln w="38100" cap="rnd" cmpd="sng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УЧАСТНИКИ ПРОЕКТА «ЭКОЛОГИЧЕСКАЯ ТРОПА -2011»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DSC013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29190" y="2428868"/>
            <a:ext cx="2369127" cy="2931684"/>
          </a:xfrm>
          <a:noFill/>
        </p:spPr>
      </p:pic>
      <p:sp>
        <p:nvSpPr>
          <p:cNvPr id="54275" name="Заголовок 1"/>
          <p:cNvSpPr>
            <a:spLocks noGrp="1"/>
          </p:cNvSpPr>
          <p:nvPr>
            <p:ph type="title"/>
          </p:nvPr>
        </p:nvSpPr>
        <p:spPr>
          <a:xfrm>
            <a:off x="714348" y="214313"/>
            <a:ext cx="7715304" cy="1857375"/>
          </a:xfrm>
        </p:spPr>
        <p:txBody>
          <a:bodyPr/>
          <a:lstStyle/>
          <a:p>
            <a:pPr algn="just"/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Экологическая тропа разработана и проведена  учителями ФКОУ СОШ им. А.Н.Радищева: географии Панфиловой Т.И., биологии Тришкиной О.В. в рамках проблемы «Патриотического и экологического воспитания школьников».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 предлагается в форме презентации. </a:t>
            </a: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ea typeface="Calibri" pitchFamily="34" charset="0"/>
                <a:cs typeface="Times New Roman" pitchFamily="18" charset="0"/>
              </a:rPr>
            </a:br>
            <a:endParaRPr lang="ru-RU" sz="18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4276" name="Picture 2" descr="C:\Documents and Settings\school-rad\Рабочий стол\фото триш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57223" y="2428868"/>
            <a:ext cx="3452159" cy="29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10"/>
          <p:cNvSpPr txBox="1">
            <a:spLocks noChangeArrowheads="1"/>
          </p:cNvSpPr>
          <p:nvPr/>
        </p:nvSpPr>
        <p:spPr bwMode="auto">
          <a:xfrm>
            <a:off x="1071538" y="5500688"/>
            <a:ext cx="25003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Учитель биологии первой квалификационной категории</a:t>
            </a:r>
          </a:p>
          <a:p>
            <a:pPr algn="ctr"/>
            <a:r>
              <a:rPr lang="ru-RU" sz="1600" dirty="0"/>
              <a:t>Тришкина О.В.</a:t>
            </a:r>
          </a:p>
        </p:txBody>
      </p:sp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4857753" y="5429250"/>
            <a:ext cx="25003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Учитель географии высшей квалификационной категории</a:t>
            </a:r>
          </a:p>
          <a:p>
            <a:pPr algn="ctr"/>
            <a:r>
              <a:rPr lang="ru-RU" sz="1600" dirty="0"/>
              <a:t> Панфилова Т.И.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63" y="209551"/>
            <a:ext cx="8429625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Цель определяет следующие задачи</a:t>
            </a:r>
            <a:r>
              <a:rPr lang="ru-RU" sz="32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ru-RU" sz="3200" b="1" spc="1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Применение в учебно-воспитательном процессе познавательно-экологических возможностей тропы. 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 Проведение фенологических наблюдений.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 Выявление экологических проблем территории.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 Определение видового состава растений и животных. 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 Мониторинг состояния воды, почвы, воздуха на различных участках исследуемой территории.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  Формирование экологической культуры поведения школьников в окружающей среде.</a:t>
            </a:r>
            <a:endParaRPr lang="ru-RU" sz="2000" b="1" dirty="0"/>
          </a:p>
          <a:p>
            <a:pPr marL="457200" indent="-457200" algn="ctr">
              <a:defRPr/>
            </a:pPr>
            <a:r>
              <a:rPr lang="ru-RU" sz="28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Направления экологической работы</a:t>
            </a:r>
            <a:r>
              <a:rPr lang="ru-RU" sz="28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  <a:endParaRPr lang="ru-RU" sz="2000" b="1" i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dirty="0"/>
              <a:t>Наблюдение (за природой, которая окружает).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dirty="0"/>
              <a:t>Созидание (принимать участие в решении  экологических проблем).</a:t>
            </a:r>
          </a:p>
          <a:p>
            <a:pPr marL="457200" indent="-457200">
              <a:defRPr/>
            </a:pPr>
            <a:endParaRPr lang="ru-RU" sz="2000" dirty="0"/>
          </a:p>
          <a:p>
            <a:pPr marL="457200" indent="-457200">
              <a:defRPr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692150"/>
            <a:ext cx="878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sz="2000" b="1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5750" y="1214438"/>
            <a:ext cx="4357688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sz="2400" b="1" dirty="0"/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Инструктивные карты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Лопаты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Микроскопы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Лупы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Перчатки медицинские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Рулетки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Пробирки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Химическая лаборатория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Сантиметровая линейка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Скотч, карандаши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Термометры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Угломер 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/>
              <a:t>Фотоаппарат</a:t>
            </a:r>
          </a:p>
          <a:p>
            <a:pPr marL="342900" indent="-342900">
              <a:buFontTx/>
              <a:buAutoNum type="arabicPeriod"/>
            </a:pPr>
            <a:endParaRPr lang="ru-RU" sz="2400" b="1" dirty="0"/>
          </a:p>
          <a:p>
            <a:pPr marL="342900" indent="-342900">
              <a:buFontTx/>
              <a:buAutoNum type="arabicPeriod"/>
            </a:pPr>
            <a:endParaRPr lang="ru-RU" sz="2400" b="1" dirty="0"/>
          </a:p>
          <a:p>
            <a:pPr marL="342900" indent="-342900"/>
            <a:endParaRPr lang="ru-RU" sz="2400" b="1" dirty="0"/>
          </a:p>
          <a:p>
            <a:pPr marL="342900" indent="-342900">
              <a:buFontTx/>
              <a:buAutoNum type="arabicPeriod"/>
            </a:pPr>
            <a:endParaRPr lang="ru-RU" sz="2400" b="1" dirty="0"/>
          </a:p>
          <a:p>
            <a:pPr marL="342900" indent="-342900">
              <a:buFontTx/>
              <a:buAutoNum type="arabicPeriod"/>
            </a:pPr>
            <a:endParaRPr lang="ru-RU" sz="2400" b="1" dirty="0"/>
          </a:p>
        </p:txBody>
      </p:sp>
      <p:sp>
        <p:nvSpPr>
          <p:cNvPr id="8196" name="Text Box 16"/>
          <p:cNvSpPr txBox="1">
            <a:spLocks noChangeArrowheads="1"/>
          </p:cNvSpPr>
          <p:nvPr/>
        </p:nvSpPr>
        <p:spPr bwMode="auto">
          <a:xfrm>
            <a:off x="4479925" y="532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57" name="Picture 17" descr="IMG_0060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857751" y="2500313"/>
            <a:ext cx="2768138" cy="2074025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857250" y="428625"/>
            <a:ext cx="7786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ОБОРУДОВАНИЕ: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ОБЪЕКТЫ ИССЛЕДОВАНИЙ</a:t>
            </a:r>
            <a:endParaRPr lang="ru-RU" sz="3600" b="1" spc="1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979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57158" y="928670"/>
            <a:ext cx="85011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маршрут – пойма реки Суры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(2009 учебный год)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маршрут – искусственный водоем (пруд)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(2010 учебный год)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маршрут – опушка леса на берегу озера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(2011 учебный год)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06021"/>
            <a:ext cx="86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u="sng" dirty="0" smtClean="0"/>
              <a:t>Первый маршрут </a:t>
            </a:r>
            <a:r>
              <a:rPr lang="ru-RU" sz="2000" dirty="0" smtClean="0"/>
              <a:t>– естественный водоем с проточной водой. </a:t>
            </a:r>
          </a:p>
          <a:p>
            <a:pPr algn="just">
              <a:lnSpc>
                <a:spcPct val="150000"/>
              </a:lnSpc>
            </a:pPr>
            <a:r>
              <a:rPr lang="ru-RU" sz="2000" u="sng" dirty="0" smtClean="0"/>
              <a:t>Второй маршрут </a:t>
            </a:r>
            <a:r>
              <a:rPr lang="ru-RU" sz="2000" dirty="0" smtClean="0"/>
              <a:t>– это искусственный водоем (пруд) со стоячей водой и пляжем для отдыхающих. </a:t>
            </a:r>
          </a:p>
          <a:p>
            <a:pPr algn="just">
              <a:lnSpc>
                <a:spcPct val="150000"/>
              </a:lnSpc>
            </a:pPr>
            <a:r>
              <a:rPr lang="ru-RU" sz="2000" u="sng" dirty="0" smtClean="0"/>
              <a:t>Третий маршрут </a:t>
            </a:r>
            <a:r>
              <a:rPr lang="ru-RU" sz="2000" dirty="0" smtClean="0"/>
              <a:t>– опушка леса на берегу озера (после лесного пожара).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На маршрутах учащиеся знакомятся с примерами экосистем, проводят фенологические наблюдения, снимают показатели состояния воды, почвы, воздуха на различных участках исследуемой территории и уровнем их загрязнения; сравнивают и оценивают полученные результаты.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429288"/>
          </a:xfrm>
        </p:spPr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ЭКОЛОГИЧЕСКАЯ ТРОПА</a:t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2009 год</a:t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Маршрут: школа – пойма реки Сура</a:t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br>
              <a:rPr lang="ru-RU" b="1" spc="100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IMG_008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643438" y="333375"/>
            <a:ext cx="3670069" cy="2755669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19459" name="Picture 6" descr="Изображение 061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357688" y="3643313"/>
            <a:ext cx="4247804" cy="2971800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pic>
        <p:nvPicPr>
          <p:cNvPr id="19460" name="Picture 7" descr="Изображение 059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85781" y="2643206"/>
            <a:ext cx="3744884" cy="3167149"/>
          </a:xfrm>
          <a:prstGeom prst="rect">
            <a:avLst/>
          </a:prstGeom>
          <a:noFill/>
          <a:ln w="47625" cap="rnd">
            <a:solidFill>
              <a:srgbClr val="669900"/>
            </a:solidFill>
            <a:round/>
            <a:headEnd/>
            <a:tailEnd/>
          </a:ln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395288" y="549275"/>
            <a:ext cx="40338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spc="100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979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Каждой группе учителя-инструкторы дают консультации по выполнению  заданий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858</Words>
  <Application>Microsoft Office PowerPoint</Application>
  <PresentationFormat>On-screen Show (4:3)</PresentationFormat>
  <Paragraphs>225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Оформление по умолчанию</vt:lpstr>
      <vt:lpstr>Диаграмма</vt:lpstr>
      <vt:lpstr>Slide 1</vt:lpstr>
      <vt:lpstr>Школьная экологическая тропа</vt:lpstr>
      <vt:lpstr>Slide 3</vt:lpstr>
      <vt:lpstr>Slide 4</vt:lpstr>
      <vt:lpstr>Slide 5</vt:lpstr>
      <vt:lpstr>Slide 6</vt:lpstr>
      <vt:lpstr>Slide 7</vt:lpstr>
      <vt:lpstr>    ЭКОЛОГИЧЕСКАЯ ТРОПА  2009 год    Маршрут: школа – пойма реки Сура     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 ЭКОЛОГИЧЕСКАЯ ТРОПА  2010 год    Маршрут: школа – искусственный водоем      </vt:lpstr>
      <vt:lpstr>Знакомство с заданиями  по инструкционным картам</vt:lpstr>
      <vt:lpstr>  Изучение          почвенных             горизонтов</vt:lpstr>
      <vt:lpstr>Исследование воды в озере</vt:lpstr>
      <vt:lpstr>НАБЛЮДЕНИЕ ЗА ПОГОДОЙ</vt:lpstr>
      <vt:lpstr>ОПРЕДЕЛЕНИЕ   ЗАПЫЛЕННОСТИ   ВОЗДУХА      ПО ЛИСТЬЯМ   ВБЛИЗИ    ВОДОЕМА</vt:lpstr>
      <vt:lpstr>Slide 24</vt:lpstr>
      <vt:lpstr>Slide 25</vt:lpstr>
      <vt:lpstr>Slide 26</vt:lpstr>
      <vt:lpstr>Slide 27</vt:lpstr>
      <vt:lpstr>Определение обитателей почвы</vt:lpstr>
      <vt:lpstr>Slide 29</vt:lpstr>
      <vt:lpstr>Slide 30</vt:lpstr>
      <vt:lpstr>Slide 31</vt:lpstr>
      <vt:lpstr>ОПРЕДЕЛЕНИЕ   ЗАПЫЛЕННОСТИ   ВОЗДУХА ПО ЛИСТЬЯМ  ВБЛИЗИ ВОДОЕМА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 Экологическая тропа разработана и проведена  учителями ФКОУ СОШ им. А.Н.Радищева: географии Панфиловой Т.И., биологии Тришкиной О.В. в рамках проблемы «Патриотического и экологического воспитания школьников». Работа предлагается в форме презентации.  </vt:lpstr>
    </vt:vector>
  </TitlesOfParts>
  <Company>Home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Virtual PC</cp:lastModifiedBy>
  <cp:revision>182</cp:revision>
  <dcterms:created xsi:type="dcterms:W3CDTF">2003-07-09T18:12:31Z</dcterms:created>
  <dcterms:modified xsi:type="dcterms:W3CDTF">2012-01-18T19:03:42Z</dcterms:modified>
</cp:coreProperties>
</file>