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  <p:sldMasterId id="2147483777" r:id="rId2"/>
    <p:sldMasterId id="2147483779" r:id="rId3"/>
  </p:sldMasterIdLst>
  <p:notesMasterIdLst>
    <p:notesMasterId r:id="rId23"/>
  </p:notesMasterIdLst>
  <p:sldIdLst>
    <p:sldId id="256" r:id="rId4"/>
    <p:sldId id="259" r:id="rId5"/>
    <p:sldId id="257" r:id="rId6"/>
    <p:sldId id="272" r:id="rId7"/>
    <p:sldId id="264" r:id="rId8"/>
    <p:sldId id="262" r:id="rId9"/>
    <p:sldId id="265" r:id="rId10"/>
    <p:sldId id="260" r:id="rId11"/>
    <p:sldId id="266" r:id="rId12"/>
    <p:sldId id="263" r:id="rId13"/>
    <p:sldId id="267" r:id="rId14"/>
    <p:sldId id="268" r:id="rId15"/>
    <p:sldId id="269" r:id="rId16"/>
    <p:sldId id="270" r:id="rId17"/>
    <p:sldId id="261" r:id="rId18"/>
    <p:sldId id="271" r:id="rId19"/>
    <p:sldId id="274" r:id="rId20"/>
    <p:sldId id="273" r:id="rId21"/>
    <p:sldId id="275" r:id="rId22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33CC"/>
    <a:srgbClr val="4B33DD"/>
    <a:srgbClr val="6699FF"/>
    <a:srgbClr val="2D0779"/>
    <a:srgbClr val="000099"/>
    <a:srgbClr val="0066FF"/>
    <a:srgbClr val="0404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03" autoAdjust="0"/>
  </p:normalViewPr>
  <p:slideViewPr>
    <p:cSldViewPr>
      <p:cViewPr varScale="1">
        <p:scale>
          <a:sx n="67" d="100"/>
          <a:sy n="67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62293C-B0A6-4FA2-8DDB-459A2EC39ACC}" type="datetimeFigureOut">
              <a:rPr lang="ru-RU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786388-9777-48F2-AA51-7708767E1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38FBB0-4EAE-4D24-A32B-E9A267151338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4267200"/>
            <a:ext cx="913923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21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26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484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27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396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289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10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73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32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75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18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61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591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91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A7293-97B5-4DDC-994E-E7E8577D8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9B35-9333-4308-8699-05AA37464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34694-96A0-435A-893D-A2BE3A711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73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3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F17D3-1E57-4BB9-A33B-10566FCB9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7496-983F-41B9-B891-650488500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F3BC-3A3C-42F6-BFAC-5C91D7A9E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1F74A-CCCF-4FB3-832B-A490E9C07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CFC18-3CBB-4D51-8E3D-B746146EE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5C298-ECCC-4D87-8E09-D4B247CEF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4AA88-1A35-43AD-B8B1-24F0A7AAC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0EA85-2EAE-4F3F-9423-788F79DBC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1B4BD-FDF0-4C26-961F-448232AFD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259F4-6982-4358-A07B-061755BE3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5880-759E-46E4-8037-A55B27A25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0992D-5E4A-4AF0-BB6C-B35F132A4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00F5-82A2-413B-A03A-45BC35CFF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785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85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5924A-9673-40F7-968B-461B81571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5F4E-BCD7-4D6E-A149-FE0269543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3C535-3A5B-4997-927F-9ABDB36D8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83DB5-83C2-4164-BBD5-467A83C92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14E13-C609-416B-BB3B-77613C2D5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C38CE-51F1-49E4-8F3A-7AFA6CF20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0C19-B758-4FE0-B2CF-A232F5AD9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BF1A6-CF73-45C7-832E-19711084E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85E9E-EC0D-4A14-BD41-A3D55AFD4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316DA-286B-46BF-B1D0-5561F744E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7750-FCFD-4E1D-88AE-E26638FEC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AC2F-087E-42B0-BABE-9C253EDC3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F20F1-E92F-461C-AC8F-439D354A4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9729-D19C-4CF6-955B-5AD1F83D7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8757F-DBBA-4DA9-9ADA-7CDEC439A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0BD40-18F4-41A4-8BAD-04EF70DA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ECCA2-E394-445B-9D3D-3531B8057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43F60-DA71-45AB-9D65-BF353D143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763" y="4267200"/>
            <a:ext cx="9139237" cy="2590800"/>
            <a:chOff x="2" y="2688"/>
            <a:chExt cx="5758" cy="1632"/>
          </a:xfrm>
        </p:grpSpPr>
        <p:sp>
          <p:nvSpPr>
            <p:cNvPr id="25805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580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580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21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26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484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27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396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289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10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73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32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75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18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7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61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8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580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0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1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1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5810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10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10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10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10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10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810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581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81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81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811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581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81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81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1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1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3044B94-3CBE-423A-B079-446CC9A95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4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7238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7238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7238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7239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7239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331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23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2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23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3F44D37-9AF2-40C5-A838-329316CB1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  <p:sldLayoutId id="214748379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D06CA17-515C-4869-BB0A-17E605C80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775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775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775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775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2775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775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775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2775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266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75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3" r:id="rId2"/>
    <p:sldLayoutId id="2147483812" r:id="rId3"/>
    <p:sldLayoutId id="2147483811" r:id="rId4"/>
    <p:sldLayoutId id="2147483810" r:id="rId5"/>
    <p:sldLayoutId id="2147483809" r:id="rId6"/>
    <p:sldLayoutId id="2147483808" r:id="rId7"/>
    <p:sldLayoutId id="2147483807" r:id="rId8"/>
    <p:sldLayoutId id="2147483806" r:id="rId9"/>
    <p:sldLayoutId id="2147483805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file:///D:\&#1056;&#1072;&#1073;&#1086;&#1095;&#1080;&#1081;%20&#1089;&#1090;&#1086;&#1083;\&#1048;&#1088;&#1080;&#1085;&#1072;\&#1055;&#1088;&#1077;&#1079;&#1077;&#1085;&#1090;&#1072;&#1094;&#1080;&#1080;\&#1043;&#1078;&#1077;&#1083;&#1100;\Linkin_Park-Numb_%5bpiano%5d.mp3" TargetMode="External"/><Relationship Id="rId1" Type="http://schemas.openxmlformats.org/officeDocument/2006/relationships/audio" Target="file:///C:\Documents%20and%20Settings\User\&#1056;&#1072;&#1073;&#1086;&#1095;&#1080;&#1081;%20&#1089;&#1090;&#1086;&#1083;\&#1052;&#1091;&#1079;&#1099;&#1082;&#1072;\Numb%20(&#1087;&#1080;&#1072;&#1085;&#1080;&#1085;&#1086;)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0.jpeg"/><Relationship Id="rId7" Type="http://schemas.openxmlformats.org/officeDocument/2006/relationships/image" Target="../media/image16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6.jpeg"/><Relationship Id="rId4" Type="http://schemas.openxmlformats.org/officeDocument/2006/relationships/image" Target="../media/image21.jpeg"/><Relationship Id="rId9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http://gjely.narod.ru/_hel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214313" y="0"/>
            <a:ext cx="8429625" cy="32861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4491"/>
              </a:avLst>
            </a:prstTxWarp>
          </a:bodyPr>
          <a:lstStyle/>
          <a:p>
            <a:pPr algn="ctr">
              <a:defRPr/>
            </a:pPr>
            <a:r>
              <a:rPr lang="ru-RU" sz="3200" kern="10" dirty="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D0779">
                        <a:alpha val="96999"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Презентация </a:t>
            </a:r>
          </a:p>
          <a:p>
            <a:pPr algn="ctr">
              <a:defRPr/>
            </a:pPr>
            <a:r>
              <a:rPr lang="ru-RU" sz="3600" kern="10" dirty="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D0779">
                        <a:alpha val="96999"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«</a:t>
            </a:r>
            <a:r>
              <a:rPr lang="ru-RU" sz="4000" kern="10" dirty="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D0779">
                        <a:alpha val="96999"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Гжельская  керамика</a:t>
            </a:r>
            <a:r>
              <a:rPr lang="ru-RU" sz="3600" kern="10" dirty="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D0779">
                        <a:alpha val="96999"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»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3571875"/>
            <a:ext cx="478631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Numb (пианино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inkin_Park-Numb_[piano]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572500" y="64293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503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numSld="999" showWhenStopped="0">
                <p:cTn id="22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714375" y="785813"/>
            <a:ext cx="79295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/>
              <a:t>Отличительная особенность современной Гжели- синяя кобальтовая роспись по белому фону, включающая в себя всю гамму цвета- от глубокого синего до прозрачно- голубого.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1571625" y="3071813"/>
            <a:ext cx="61436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i="1" dirty="0" smtClean="0"/>
              <a:t>4.Какие приёмы росписи используют в гжельской керамике?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4714875" cy="5000625"/>
          </a:xfrm>
        </p:spPr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r>
              <a:rPr lang="ru-RU" sz="2400" i="1" smtClean="0"/>
              <a:t>Мастерица набирает краску только на одну сторону кисти и широким круговым движением кладёт мазок на поверхность сосуда. Один мазок – лепесток, другой, третий – и вот уже роза готова, и в нём можно различить оттенки постепенный переход от светлого к тёмному. Такой приём росписи  называют «мазок на одну сторону» или «мазок с тенями».  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5214938" y="1571625"/>
            <a:ext cx="3286125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229600" cy="1519238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i="1" dirty="0" smtClean="0"/>
              <a:t>5.Каков основной мотив гжельской росписи?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57188" y="785813"/>
            <a:ext cx="8229600" cy="3886200"/>
          </a:xfrm>
        </p:spPr>
        <p:txBody>
          <a:bodyPr/>
          <a:lstStyle/>
          <a:p>
            <a:pPr marL="358775" indent="-358775" eaLnBrk="1" hangingPunct="1"/>
            <a:r>
              <a:rPr lang="ru-RU" sz="2800" i="1" smtClean="0"/>
              <a:t>Орнамент изделий чаще растительный, геометрический .Основной мотив росписи- травка ,злаки ,полевые и садовые цветы, птицы .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>
            <a:lum bright="-30000" contrast="40000"/>
          </a:blip>
          <a:srcRect/>
          <a:stretch>
            <a:fillRect/>
          </a:stretch>
        </p:blipFill>
        <p:spPr bwMode="auto">
          <a:xfrm>
            <a:off x="1785938" y="2786063"/>
            <a:ext cx="578643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116013" y="620713"/>
            <a:ext cx="8027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u="sng">
                <a:solidFill>
                  <a:srgbClr val="2D0779"/>
                </a:solidFill>
                <a:latin typeface="Baskerville Old Face"/>
              </a:rPr>
              <a:t>Гжель не всегда была сине- белой.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428625" y="1285875"/>
            <a:ext cx="828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2D0779"/>
                </a:solidFill>
              </a:rPr>
              <a:t>Известно, что 200 лет назад, когда промысел только начинался, мастера создавали изделия из красной глины с многоцветной росписью по белому. Это </a:t>
            </a:r>
            <a:r>
              <a:rPr lang="ru-RU" sz="2400" b="1" i="1">
                <a:solidFill>
                  <a:srgbClr val="2D0779"/>
                </a:solidFill>
              </a:rPr>
              <a:t>майолика.</a:t>
            </a:r>
          </a:p>
        </p:txBody>
      </p:sp>
      <p:pic>
        <p:nvPicPr>
          <p:cNvPr id="280583" name="Picture 7" descr="gze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3786188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285750" y="2786063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2D0779"/>
                </a:solidFill>
              </a:rPr>
              <a:t>Её делают и сейчас. Присмотрись к гжельской майолике: её формам, лепным украшениям, нарядной росписи.</a:t>
            </a:r>
          </a:p>
        </p:txBody>
      </p:sp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3">
            <a:lum bright="-18000" contrast="26000"/>
          </a:blip>
          <a:srcRect/>
          <a:stretch>
            <a:fillRect/>
          </a:stretch>
        </p:blipFill>
        <p:spPr bwMode="auto">
          <a:xfrm>
            <a:off x="1714500" y="3786188"/>
            <a:ext cx="2428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5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85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0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0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0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80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850"/>
                            </p:stCondLst>
                            <p:childTnLst>
                              <p:par>
                                <p:cTn id="2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50"/>
                            </p:stCondLst>
                            <p:childTnLst>
                              <p:par>
                                <p:cTn id="3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4857750" cy="4929188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i="1" kern="1200" dirty="0" smtClean="0">
                <a:solidFill>
                  <a:srgbClr val="2D0779"/>
                </a:solidFill>
                <a:ea typeface="+mn-ea"/>
                <a:cs typeface="+mn-cs"/>
              </a:rPr>
              <a:t>В гжельских мастерских рождались </a:t>
            </a:r>
            <a:r>
              <a:rPr lang="ru-RU" sz="2800" b="1" i="1" kern="1200" dirty="0" smtClean="0">
                <a:solidFill>
                  <a:srgbClr val="2D0779"/>
                </a:solidFill>
                <a:ea typeface="+mn-ea"/>
                <a:cs typeface="+mn-cs"/>
              </a:rPr>
              <a:t>квасники</a:t>
            </a:r>
            <a:r>
              <a:rPr lang="ru-RU" sz="2800" i="1" kern="1200" dirty="0" smtClean="0">
                <a:solidFill>
                  <a:srgbClr val="2D0779"/>
                </a:solidFill>
                <a:ea typeface="+mn-ea"/>
                <a:cs typeface="+mn-cs"/>
              </a:rPr>
              <a:t>- декоративные кувшины с кольцевидным туловом, высокой куполообразной крышкой, длинным изогнутым носиком, скульптурной ручкой, часто на четырёх массивных округлых ножках; </a:t>
            </a:r>
            <a:r>
              <a:rPr lang="ru-RU" sz="2800" b="1" i="1" kern="1200" dirty="0" smtClean="0">
                <a:solidFill>
                  <a:srgbClr val="2D0779"/>
                </a:solidFill>
                <a:ea typeface="+mn-ea"/>
                <a:cs typeface="+mn-cs"/>
              </a:rPr>
              <a:t>кумган</a:t>
            </a:r>
            <a:r>
              <a:rPr lang="ru-RU" sz="2800" i="1" kern="1200" dirty="0" smtClean="0">
                <a:solidFill>
                  <a:srgbClr val="2D0779"/>
                </a:solidFill>
                <a:ea typeface="+mn-ea"/>
                <a:cs typeface="+mn-cs"/>
              </a:rPr>
              <a:t>- подобные же сосуды, но без сквозного отверстия.</a:t>
            </a:r>
          </a:p>
        </p:txBody>
      </p:sp>
      <p:pic>
        <p:nvPicPr>
          <p:cNvPr id="21507" name="Picture 2" descr="gze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3857625"/>
            <a:ext cx="23098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6072188" y="571500"/>
            <a:ext cx="22860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0350" y="512763"/>
            <a:ext cx="5857875" cy="1133475"/>
          </a:xfrm>
          <a:prstGeom prst="rect">
            <a:avLst/>
          </a:prstGeom>
          <a:noFill/>
        </p:spPr>
      </p:pic>
      <p:pic>
        <p:nvPicPr>
          <p:cNvPr id="23555" name="Picture 2" descr="C:\Documents and Settings\User\Рабочий стол\Ирина\Гжель\0_499e_8b6a8af5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714500"/>
            <a:ext cx="25003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C:\Documents and Settings\User\Рабочий стол\Ирина\Гжель\i.jpg"/>
          <p:cNvPicPr>
            <a:picLocks noChangeAspect="1" noChangeArrowheads="1"/>
          </p:cNvPicPr>
          <p:nvPr/>
        </p:nvPicPr>
        <p:blipFill>
          <a:blip r:embed="rId4">
            <a:lum bright="-10000" contrast="10000"/>
          </a:blip>
          <a:srcRect/>
          <a:stretch>
            <a:fillRect/>
          </a:stretch>
        </p:blipFill>
        <p:spPr bwMode="auto">
          <a:xfrm>
            <a:off x="7000875" y="3643313"/>
            <a:ext cx="178593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C:\Documents and Settings\User\Рабочий стол\Ирина\Гжель\гжель-яйцо.jpg"/>
          <p:cNvPicPr>
            <a:picLocks noChangeAspect="1" noChangeArrowheads="1"/>
          </p:cNvPicPr>
          <p:nvPr/>
        </p:nvPicPr>
        <p:blipFill>
          <a:blip r:embed="rId5">
            <a:lum bright="-10000" contrast="10000"/>
          </a:blip>
          <a:srcRect/>
          <a:stretch>
            <a:fillRect/>
          </a:stretch>
        </p:blipFill>
        <p:spPr bwMode="auto">
          <a:xfrm>
            <a:off x="500063" y="3500438"/>
            <a:ext cx="25003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C:\Documents and Settings\User\Рабочий стол\Ирина\Гжель\замок.jpg"/>
          <p:cNvPicPr>
            <a:picLocks noChangeAspect="1" noChangeArrowheads="1"/>
          </p:cNvPicPr>
          <p:nvPr/>
        </p:nvPicPr>
        <p:blipFill>
          <a:blip r:embed="rId6">
            <a:lum bright="-10000" contrast="20000"/>
          </a:blip>
          <a:srcRect/>
          <a:stretch>
            <a:fillRect/>
          </a:stretch>
        </p:blipFill>
        <p:spPr bwMode="auto">
          <a:xfrm>
            <a:off x="6286500" y="1714500"/>
            <a:ext cx="20002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7">
            <a:lum bright="-20000" contrast="40000"/>
          </a:blip>
          <a:srcRect/>
          <a:stretch>
            <a:fillRect/>
          </a:stretch>
        </p:blipFill>
        <p:spPr bwMode="auto">
          <a:xfrm>
            <a:off x="3571875" y="1714500"/>
            <a:ext cx="23622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C:\Documents and Settings\User\Рабочий стол\Ирина\Гжель\цветок.jpg"/>
          <p:cNvPicPr>
            <a:picLocks noChangeAspect="1" noChangeArrowheads="1"/>
          </p:cNvPicPr>
          <p:nvPr/>
        </p:nvPicPr>
        <p:blipFill>
          <a:blip r:embed="rId8">
            <a:lum bright="-10000" contrast="40000"/>
          </a:blip>
          <a:srcRect/>
          <a:stretch>
            <a:fillRect/>
          </a:stretch>
        </p:blipFill>
        <p:spPr bwMode="auto">
          <a:xfrm>
            <a:off x="571500" y="5202238"/>
            <a:ext cx="250031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C:\Documents and Settings\User\Рабочий стол\Ирина\Подносы\зрисунок хохломы.jpg"/>
          <p:cNvPicPr>
            <a:picLocks noChangeAspect="1" noChangeArrowheads="1"/>
          </p:cNvPicPr>
          <p:nvPr/>
        </p:nvPicPr>
        <p:blipFill>
          <a:blip r:embed="rId9">
            <a:lum contrast="10000"/>
          </a:blip>
          <a:srcRect/>
          <a:stretch>
            <a:fillRect/>
          </a:stretch>
        </p:blipFill>
        <p:spPr bwMode="auto">
          <a:xfrm>
            <a:off x="3286125" y="5072063"/>
            <a:ext cx="15430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C:\Documents and Settings\User\Рабочий стол\Ирина\Подносы\16р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3" y="5072063"/>
            <a:ext cx="17145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00232" y="428604"/>
            <a:ext cx="45223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Изразцовая печь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8370" name="Picture 2" descr="C:\Documents and Settings\User\Рабочий стол\Ирина\Гжель\IMG_3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357313"/>
            <a:ext cx="2590800" cy="3886200"/>
          </a:xfrm>
        </p:spPr>
      </p:pic>
      <p:pic>
        <p:nvPicPr>
          <p:cNvPr id="58371" name="Picture 3" descr="C:\Documents and Settings\User\Рабочий стол\Ирина\Гжель\k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500188"/>
            <a:ext cx="23812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 descr="C:\Documents and Settings\User\Рабочий стол\Ирина\Гжель\k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1214438"/>
            <a:ext cx="19050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5" descr="C:\Documents and Settings\User\Рабочий стол\Ирина\Гжель\sk01.jpg"/>
          <p:cNvPicPr>
            <a:picLocks noChangeAspect="1" noChangeArrowheads="1"/>
          </p:cNvPicPr>
          <p:nvPr/>
        </p:nvPicPr>
        <p:blipFill>
          <a:blip r:embed="rId5">
            <a:lum bright="-20000" contrast="20000"/>
          </a:blip>
          <a:srcRect/>
          <a:stretch>
            <a:fillRect/>
          </a:stretch>
        </p:blipFill>
        <p:spPr bwMode="auto">
          <a:xfrm>
            <a:off x="3571875" y="4357688"/>
            <a:ext cx="27146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1643063"/>
            <a:ext cx="8072438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7030A0"/>
                </a:solidFill>
                <a:latin typeface="Arial Black" pitchFamily="34" charset="0"/>
              </a:rPr>
              <a:t>Автор презентации:</a:t>
            </a:r>
          </a:p>
          <a:p>
            <a:pPr>
              <a:defRPr/>
            </a:pPr>
            <a:r>
              <a:rPr lang="ru-RU" sz="4000" dirty="0">
                <a:solidFill>
                  <a:schemeClr val="bg2">
                    <a:lumMod val="75000"/>
                  </a:schemeClr>
                </a:solidFill>
                <a:latin typeface="Arno Pro Smbd Caption" pitchFamily="18" charset="0"/>
              </a:rPr>
              <a:t>Учитель ИЗО  МОУ «СОШ №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latin typeface="Arno Pro Smbd Caption" pitchFamily="18" charset="0"/>
              </a:rPr>
              <a:t>67</a:t>
            </a:r>
            <a:r>
              <a:rPr lang="ru-RU" sz="4000" dirty="0">
                <a:solidFill>
                  <a:schemeClr val="bg2">
                    <a:lumMod val="75000"/>
                  </a:schemeClr>
                </a:solidFill>
                <a:latin typeface="Arno Pro Smbd Caption" pitchFamily="18" charset="0"/>
              </a:rPr>
              <a:t>»</a:t>
            </a:r>
          </a:p>
          <a:p>
            <a:pPr>
              <a:defRPr/>
            </a:pPr>
            <a:r>
              <a:rPr lang="ru-RU" sz="4000" dirty="0">
                <a:solidFill>
                  <a:schemeClr val="bg2">
                    <a:lumMod val="75000"/>
                  </a:schemeClr>
                </a:solidFill>
                <a:latin typeface="Arno Pro Smbd Caption" pitchFamily="18" charset="0"/>
              </a:rPr>
              <a:t>Гамза Ирина Ивановна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5429250"/>
            <a:ext cx="1273175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38" y="357188"/>
          <a:ext cx="9929812" cy="6226175"/>
        </p:xfrm>
        <a:graphic>
          <a:graphicData uri="http://schemas.openxmlformats.org/drawingml/2006/table">
            <a:tbl>
              <a:tblPr/>
              <a:tblGrid>
                <a:gridCol w="3407250"/>
                <a:gridCol w="6522600"/>
              </a:tblGrid>
              <a:tr h="484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Гжель! Земля моя родная,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Сколько лет и сколько зим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Ты цветешь, не увядая,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Полыхая голубым.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этом пламени чудесном,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Вижу буйный твой расцвет.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сочетании небесном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Белый цвет и синий цвет.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Древний край в обличье новом                                                                                                       Как шекспировский сонет,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Ты звучишь высоким слов -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Белый цвет и синий цвет.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для всей родной России,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 одну уж сотню лет,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Даришь ты свой бело-синий,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Сине-белый свой букет.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Э. Гольдберг,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преподаватель ГХПК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197" name="Picture 6" descr="http://gjely.narod.ru/_hel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357688" y="2143125"/>
            <a:ext cx="3286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WordArt 4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7704138" cy="2232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FF99CC"/>
                    </a:gs>
                  </a:gsLst>
                  <a:lin ang="5400000" scaled="1"/>
                </a:gradFill>
                <a:latin typeface="Arial"/>
                <a:cs typeface="Arial"/>
              </a:rPr>
              <a:t>сказочная гжель</a:t>
            </a:r>
          </a:p>
        </p:txBody>
      </p:sp>
      <p:sp>
        <p:nvSpPr>
          <p:cNvPr id="260105" name="AutoShape 9"/>
          <p:cNvSpPr>
            <a:spLocks noChangeArrowheads="1"/>
          </p:cNvSpPr>
          <p:nvPr/>
        </p:nvSpPr>
        <p:spPr bwMode="auto">
          <a:xfrm>
            <a:off x="0" y="1125538"/>
            <a:ext cx="9144000" cy="5732462"/>
          </a:xfrm>
          <a:prstGeom prst="flowChartDecisi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0" name="Picture 10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1214438" y="1785938"/>
            <a:ext cx="6643687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 animBg="1"/>
      <p:bldP spid="260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lum bright="-20000" contrast="10000"/>
          </a:blip>
          <a:srcRect/>
          <a:stretch>
            <a:fillRect/>
          </a:stretch>
        </p:blipFill>
        <p:spPr bwMode="auto">
          <a:xfrm>
            <a:off x="6000750" y="1500188"/>
            <a:ext cx="2928938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143000"/>
            <a:ext cx="4857750" cy="59293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</a:t>
            </a:r>
            <a:r>
              <a:rPr lang="en-US" sz="2800" dirty="0" smtClean="0"/>
              <a:t> </a:t>
            </a:r>
            <a:r>
              <a:rPr lang="ru-RU" sz="2800" dirty="0" smtClean="0"/>
              <a:t>Голубой  песней синеглазой сказкой величают керамику Гжели. Неповторимы причудливая фантазия ее форм, виртуозное изящество её росписи, вобравшей в себя богатство природы и пленительную поэзию народных традиций.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6737" cy="1000125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Вопросы для повторения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sz="4400" i="1" dirty="0" smtClean="0"/>
          </a:p>
          <a:p>
            <a:pPr eaLnBrk="1" hangingPunct="1">
              <a:defRPr/>
            </a:pPr>
            <a:endParaRPr lang="ru-RU" sz="4400" i="1" dirty="0" smtClean="0"/>
          </a:p>
          <a:p>
            <a:pPr eaLnBrk="1" hangingPunct="1">
              <a:defRPr/>
            </a:pPr>
            <a:r>
              <a:rPr lang="ru-RU" sz="4400" i="1" dirty="0" smtClean="0"/>
              <a:t>1. Родина гжели?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5643563" y="2928938"/>
            <a:ext cx="30765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85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500063" y="0"/>
            <a:ext cx="8643937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/>
          </a:p>
          <a:p>
            <a:pPr>
              <a:spcBef>
                <a:spcPct val="50000"/>
              </a:spcBef>
            </a:pPr>
            <a:r>
              <a:rPr lang="ru-RU" sz="2800" i="1"/>
              <a:t>Недалеко от Москвы находится известный центр гжельской художественной керамики. Он собрал вокруг себя три десятка близлежащих деревень (Турыгино, Гжель, Речицы и др.)</a:t>
            </a:r>
          </a:p>
        </p:txBody>
      </p:sp>
      <p:pic>
        <p:nvPicPr>
          <p:cNvPr id="12291" name="Picture 3" descr="C:\Documents and Settings\User\Рабочий стол\Ирина\Гжель\0_90c2_67a63fba_XL.jpg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3857625" y="2786063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428625" y="2643188"/>
            <a:ext cx="32146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solidFill>
                  <a:srgbClr val="000000"/>
                </a:solidFill>
              </a:rPr>
              <a:t>Издавна здесь занимались изготовлением глиняной посуды- край богат залежами гончарных глин.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2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i="1" dirty="0" smtClean="0"/>
              <a:t>2. Что обозначает словосочетание «гжельская керамика»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57563" y="3143250"/>
            <a:ext cx="4500562" cy="28575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285750" y="571500"/>
            <a:ext cx="84296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solidFill>
                  <a:srgbClr val="040450"/>
                </a:solidFill>
                <a:cs typeface="Arial" charset="0"/>
              </a:rPr>
              <a:t>В жарком пламени печи обжигалась, закалялась глиняная посуда, становилась звонкой и прочной.</a:t>
            </a:r>
          </a:p>
          <a:p>
            <a:pPr>
              <a:spcBef>
                <a:spcPct val="50000"/>
              </a:spcBef>
            </a:pPr>
            <a:r>
              <a:rPr lang="ru-RU" sz="2800" i="1">
                <a:solidFill>
                  <a:srgbClr val="040450"/>
                </a:solidFill>
                <a:cs typeface="Arial" charset="0"/>
              </a:rPr>
              <a:t>Вслушайся в слово «гжель»- и ты уловишь в его звучании что-то общее со словом «жечь», «обжигать».</a:t>
            </a:r>
          </a:p>
        </p:txBody>
      </p:sp>
      <p:pic>
        <p:nvPicPr>
          <p:cNvPr id="14340" name="Picture 3" descr="C:\Documents and Settings\User\Рабочий стол\Ирина\Гжель\a2.jpg"/>
          <p:cNvPicPr>
            <a:picLocks noChangeAspect="1" noChangeArrowheads="1"/>
          </p:cNvPicPr>
          <p:nvPr/>
        </p:nvPicPr>
        <p:blipFill>
          <a:blip r:embed="rId3">
            <a:lum bright="10000" contrast="10000"/>
          </a:blip>
          <a:srcRect/>
          <a:stretch>
            <a:fillRect/>
          </a:stretch>
        </p:blipFill>
        <p:spPr bwMode="auto">
          <a:xfrm>
            <a:off x="3929063" y="3500438"/>
            <a:ext cx="3429000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3"/>
          <p:cNvSpPr>
            <a:spLocks noChangeArrowheads="1"/>
          </p:cNvSpPr>
          <p:nvPr/>
        </p:nvSpPr>
        <p:spPr bwMode="auto">
          <a:xfrm>
            <a:off x="285750" y="3429000"/>
            <a:ext cx="2786063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solidFill>
                  <a:srgbClr val="040450"/>
                </a:solidFill>
                <a:cs typeface="Arial" charset="0"/>
              </a:rPr>
              <a:t>«керамос» в переводе с греческого означает  «глина»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  <p:bldP spid="143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/>
              <a:t> </a:t>
            </a:r>
            <a:r>
              <a:rPr lang="ru-RU" sz="4400" i="1" dirty="0" smtClean="0"/>
              <a:t>3. Какие цвета используются в росписи?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847</TotalTime>
  <Words>366</Words>
  <Application>Microsoft Office PowerPoint</Application>
  <PresentationFormat>Экран (4:3)</PresentationFormat>
  <Paragraphs>30</Paragraphs>
  <Slides>19</Slides>
  <Notes>1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32" baseType="lpstr">
      <vt:lpstr>Arial</vt:lpstr>
      <vt:lpstr>Wingdings</vt:lpstr>
      <vt:lpstr>Calibri</vt:lpstr>
      <vt:lpstr>Times New Roman</vt:lpstr>
      <vt:lpstr>Arial Black</vt:lpstr>
      <vt:lpstr>Baskerville Old Face</vt:lpstr>
      <vt:lpstr>Arno Pro Smbd Caption</vt:lpstr>
      <vt:lpstr>Круги</vt:lpstr>
      <vt:lpstr>Водяные знаки</vt:lpstr>
      <vt:lpstr>Пиксел</vt:lpstr>
      <vt:lpstr>Круги</vt:lpstr>
      <vt:lpstr>Водяные знаки</vt:lpstr>
      <vt:lpstr>Пиксел</vt:lpstr>
      <vt:lpstr>Слайд 1</vt:lpstr>
      <vt:lpstr>Слайд 2</vt:lpstr>
      <vt:lpstr>Слайд 3</vt:lpstr>
      <vt:lpstr>Слайд 4</vt:lpstr>
      <vt:lpstr> Вопросы для повторения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 В гжельских мастерских рождались квасники- декоративные кувшины с кольцевидным туловом, высокой куполообразной крышкой, длинным изогнутым носиком, скульптурной ручкой, часто на четырёх массивных округлых ножках; кумган- подобные же сосуды, но без сквозного отверстия.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82</cp:revision>
  <dcterms:created xsi:type="dcterms:W3CDTF">2006-02-04T18:53:34Z</dcterms:created>
  <dcterms:modified xsi:type="dcterms:W3CDTF">2012-01-17T18:55:00Z</dcterms:modified>
</cp:coreProperties>
</file>