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57" r:id="rId5"/>
    <p:sldId id="258" r:id="rId6"/>
    <p:sldId id="259" r:id="rId7"/>
    <p:sldId id="260" r:id="rId8"/>
    <p:sldId id="267" r:id="rId9"/>
    <p:sldId id="262" r:id="rId10"/>
    <p:sldId id="264" r:id="rId11"/>
    <p:sldId id="263"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72E7A6-2BFC-4F39-BC74-9E3B11DB0E05}" type="datetimeFigureOut">
              <a:rPr lang="ru-RU" smtClean="0"/>
              <a:pPr/>
              <a:t>14.01.2012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9D1E9-03F8-4139-ACBB-B27315B756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E7A6-2BFC-4F39-BC74-9E3B11DB0E05}" type="datetimeFigureOut">
              <a:rPr lang="ru-RU" smtClean="0"/>
              <a:pPr/>
              <a:t>14.01.2012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9D1E9-03F8-4139-ACBB-B27315B756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500174"/>
            <a:ext cx="6143668" cy="3286148"/>
          </a:xfrm>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smtClean="0">
                <a:latin typeface="Adobe Fangsong Std R" pitchFamily="18" charset="-128"/>
                <a:ea typeface="Adobe Fangsong Std R" pitchFamily="18" charset="-128"/>
              </a:rPr>
              <a:t>AT THE CHEMIST`S</a:t>
            </a:r>
            <a:r>
              <a:rPr lang="ru-RU" sz="6000" dirty="0" smtClean="0">
                <a:latin typeface="Adobe Fangsong Std R" pitchFamily="18" charset="-128"/>
                <a:ea typeface="Adobe Fangsong Std R" pitchFamily="18" charset="-128"/>
              </a:rPr>
              <a:t/>
            </a:r>
            <a:br>
              <a:rPr lang="ru-RU" sz="6000" dirty="0" smtClean="0">
                <a:latin typeface="Adobe Fangsong Std R" pitchFamily="18" charset="-128"/>
                <a:ea typeface="Adobe Fangsong Std R" pitchFamily="18" charset="-128"/>
              </a:rPr>
            </a:br>
            <a:r>
              <a:rPr lang="ru-RU" sz="1800" dirty="0" smtClean="0">
                <a:latin typeface="Times New Roman" pitchFamily="18" charset="0"/>
                <a:ea typeface="Adobe Fangsong Std R" pitchFamily="18" charset="-128"/>
                <a:cs typeface="Times New Roman" pitchFamily="18" charset="0"/>
              </a:rPr>
              <a:t>методическая презентация</a:t>
            </a:r>
            <a:br>
              <a:rPr lang="ru-RU" sz="1800" dirty="0" smtClean="0">
                <a:latin typeface="Times New Roman" pitchFamily="18" charset="0"/>
                <a:ea typeface="Adobe Fangsong Std R" pitchFamily="18" charset="-128"/>
                <a:cs typeface="Times New Roman" pitchFamily="18" charset="0"/>
              </a:rPr>
            </a:br>
            <a:r>
              <a:rPr lang="ru-RU" sz="1800" dirty="0" smtClean="0">
                <a:latin typeface="Times New Roman" pitchFamily="18" charset="0"/>
                <a:ea typeface="Adobe Fangsong Std R" pitchFamily="18" charset="-128"/>
                <a:cs typeface="Times New Roman" pitchFamily="18" charset="0"/>
              </a:rPr>
              <a:t>к уроку английского языка</a:t>
            </a:r>
            <a:br>
              <a:rPr lang="ru-RU" sz="1800" dirty="0" smtClean="0">
                <a:latin typeface="Times New Roman" pitchFamily="18" charset="0"/>
                <a:ea typeface="Adobe Fangsong Std R" pitchFamily="18" charset="-128"/>
                <a:cs typeface="Times New Roman" pitchFamily="18" charset="0"/>
              </a:rPr>
            </a:br>
            <a:r>
              <a:rPr lang="ru-RU" sz="1800" dirty="0" smtClean="0">
                <a:latin typeface="Times New Roman" pitchFamily="18" charset="0"/>
                <a:ea typeface="Adobe Fangsong Std R" pitchFamily="18" charset="-128"/>
                <a:cs typeface="Times New Roman" pitchFamily="18" charset="0"/>
              </a:rPr>
              <a:t>преподавателя Кудряшовой Ирины Степановны</a:t>
            </a:r>
            <a:endParaRPr lang="ru-RU" sz="1800" dirty="0">
              <a:latin typeface="Times New Roman" pitchFamily="18" charset="0"/>
              <a:ea typeface="Adobe Fangsong Std R" pitchFamily="18" charset="-128"/>
              <a:cs typeface="Times New Roman" pitchFamily="18" charset="0"/>
            </a:endParaRPr>
          </a:p>
        </p:txBody>
      </p:sp>
      <p:sp>
        <p:nvSpPr>
          <p:cNvPr id="3" name="Подзаголовок 2"/>
          <p:cNvSpPr>
            <a:spLocks noGrp="1"/>
          </p:cNvSpPr>
          <p:nvPr>
            <p:ph type="subTitle" idx="1"/>
          </p:nvPr>
        </p:nvSpPr>
        <p:spPr>
          <a:xfrm>
            <a:off x="571472" y="428604"/>
            <a:ext cx="7786742" cy="857256"/>
          </a:xfrm>
        </p:spPr>
        <p:txBody>
          <a:bodyPr>
            <a:noAutofit/>
          </a:bodyPr>
          <a:lstStyle/>
          <a:p>
            <a:r>
              <a:rPr lang="ru-RU" sz="1600" b="1" dirty="0">
                <a:solidFill>
                  <a:schemeClr val="accent4">
                    <a:lumMod val="75000"/>
                  </a:schemeClr>
                </a:solidFill>
              </a:rPr>
              <a:t>МИНИСТЕРСТВО ЗДРАВООХРАНЕНИЯ РТ</a:t>
            </a:r>
            <a:endParaRPr lang="ru-RU" sz="1600" dirty="0">
              <a:solidFill>
                <a:schemeClr val="accent4">
                  <a:lumMod val="75000"/>
                </a:schemeClr>
              </a:solidFill>
            </a:endParaRPr>
          </a:p>
          <a:p>
            <a:r>
              <a:rPr lang="ru-RU" sz="1800" b="1" dirty="0">
                <a:solidFill>
                  <a:schemeClr val="accent4">
                    <a:lumMod val="75000"/>
                  </a:schemeClr>
                </a:solidFill>
              </a:rPr>
              <a:t>ГАОУ СПО РТ «НАБЕРЕЖНОЧЕЛНИНСКИЙ МЕДИЦИНСКИЙ КОЛЛЕДЖ»</a:t>
            </a:r>
            <a:endParaRPr lang="ru-RU" sz="1800" dirty="0">
              <a:solidFill>
                <a:schemeClr val="accent4">
                  <a:lumMod val="75000"/>
                </a:schemeClr>
              </a:solidFill>
            </a:endParaRPr>
          </a:p>
          <a:p>
            <a:r>
              <a:rPr lang="ru-RU" sz="2000" dirty="0"/>
              <a:t> </a:t>
            </a:r>
          </a:p>
        </p:txBody>
      </p:sp>
      <p:pic>
        <p:nvPicPr>
          <p:cNvPr id="2050" name="Picture 2" descr="C:\Users\Ирина Степановна\Desktop\открытый урок\Pills_marching.jpg"/>
          <p:cNvPicPr>
            <a:picLocks noChangeAspect="1" noChangeArrowheads="1"/>
          </p:cNvPicPr>
          <p:nvPr/>
        </p:nvPicPr>
        <p:blipFill>
          <a:blip r:embed="rId2" cstate="print">
            <a:clrChange>
              <a:clrFrom>
                <a:srgbClr val="FFFFFF"/>
              </a:clrFrom>
              <a:clrTo>
                <a:srgbClr val="FFFFFF">
                  <a:alpha val="0"/>
                </a:srgbClr>
              </a:clrTo>
            </a:clrChange>
          </a:blip>
          <a:srcRect t="8081"/>
          <a:stretch>
            <a:fillRect/>
          </a:stretch>
        </p:blipFill>
        <p:spPr bwMode="auto">
          <a:xfrm flipH="1">
            <a:off x="6357950" y="1285860"/>
            <a:ext cx="2357454" cy="1625215"/>
          </a:xfrm>
          <a:prstGeom prst="rect">
            <a:avLst/>
          </a:prstGeom>
          <a:noFill/>
        </p:spPr>
      </p:pic>
      <p:pic>
        <p:nvPicPr>
          <p:cNvPr id="2051" name="Picture 3" descr="C:\Users\Ирина Степановна\Desktop\открытый урок\30284-Clipart-Illustration-Of-A-Sore-Old-Man-Touching-His-Cheek-And-Wearing-A-Cold-Pack-Around-His-Head-Trying-To-Ease-The-Pain-Of-A-Hurting-Tooth.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14282" y="4214818"/>
            <a:ext cx="3006400"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action="ppaction://hlinksldjump"/>
          </p:cNvPr>
          <p:cNvPicPr>
            <a:picLocks noChangeAspect="1" noChangeArrowheads="1"/>
          </p:cNvPicPr>
          <p:nvPr/>
        </p:nvPicPr>
        <p:blipFill>
          <a:blip r:embed="rId3"/>
          <a:srcRect t="6015" r="15312" b="3750"/>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642910" y="357167"/>
            <a:ext cx="4071966" cy="523220"/>
          </a:xfrm>
          <a:prstGeom prst="rect">
            <a:avLst/>
          </a:prstGeom>
          <a:solidFill>
            <a:schemeClr val="accent5">
              <a:lumMod val="40000"/>
              <a:lumOff val="60000"/>
            </a:schemeClr>
          </a:solidFill>
        </p:spPr>
        <p:txBody>
          <a:bodyPr wrap="square" rtlCol="0">
            <a:spAutoFit/>
          </a:bodyPr>
          <a:lstStyle/>
          <a:p>
            <a:r>
              <a:rPr lang="en-US" sz="2800" b="1" dirty="0" smtClean="0"/>
              <a:t>I have a _____ache.</a:t>
            </a:r>
            <a:endParaRPr lang="ru-RU" sz="2800" b="1" dirty="0"/>
          </a:p>
        </p:txBody>
      </p:sp>
      <p:sp>
        <p:nvSpPr>
          <p:cNvPr id="5" name="TextBox 4"/>
          <p:cNvSpPr txBox="1"/>
          <p:nvPr/>
        </p:nvSpPr>
        <p:spPr>
          <a:xfrm>
            <a:off x="1000100" y="1214422"/>
            <a:ext cx="3793539" cy="523220"/>
          </a:xfrm>
          <a:prstGeom prst="rect">
            <a:avLst/>
          </a:prstGeom>
          <a:solidFill>
            <a:schemeClr val="accent5">
              <a:lumMod val="40000"/>
              <a:lumOff val="60000"/>
            </a:schemeClr>
          </a:solidFill>
        </p:spPr>
        <p:txBody>
          <a:bodyPr wrap="none" rtlCol="0">
            <a:spAutoFit/>
          </a:bodyPr>
          <a:lstStyle/>
          <a:p>
            <a:r>
              <a:rPr lang="en-US" sz="2800" b="1" dirty="0" smtClean="0"/>
              <a:t>Have you any medicine?</a:t>
            </a:r>
            <a:endParaRPr lang="ru-RU" sz="2800" b="1" dirty="0"/>
          </a:p>
        </p:txBody>
      </p:sp>
      <p:sp>
        <p:nvSpPr>
          <p:cNvPr id="6" name="TextBox 5"/>
          <p:cNvSpPr txBox="1"/>
          <p:nvPr/>
        </p:nvSpPr>
        <p:spPr>
          <a:xfrm>
            <a:off x="1571604" y="2071678"/>
            <a:ext cx="4143404" cy="523220"/>
          </a:xfrm>
          <a:prstGeom prst="rect">
            <a:avLst/>
          </a:prstGeom>
          <a:solidFill>
            <a:schemeClr val="accent5">
              <a:lumMod val="40000"/>
              <a:lumOff val="60000"/>
            </a:schemeClr>
          </a:solidFill>
        </p:spPr>
        <p:txBody>
          <a:bodyPr wrap="square" rtlCol="0">
            <a:spAutoFit/>
          </a:bodyPr>
          <a:lstStyle/>
          <a:p>
            <a:r>
              <a:rPr lang="en-US" sz="2800" b="1" dirty="0" smtClean="0"/>
              <a:t>How  should I take it?</a:t>
            </a:r>
            <a:endParaRPr lang="ru-RU" sz="2800" b="1" dirty="0"/>
          </a:p>
        </p:txBody>
      </p:sp>
      <p:sp>
        <p:nvSpPr>
          <p:cNvPr id="7" name="TextBox 6"/>
          <p:cNvSpPr txBox="1"/>
          <p:nvPr/>
        </p:nvSpPr>
        <p:spPr>
          <a:xfrm>
            <a:off x="285720" y="2857496"/>
            <a:ext cx="4714908" cy="523220"/>
          </a:xfrm>
          <a:prstGeom prst="rect">
            <a:avLst/>
          </a:prstGeom>
          <a:solidFill>
            <a:schemeClr val="accent5">
              <a:lumMod val="40000"/>
              <a:lumOff val="60000"/>
            </a:schemeClr>
          </a:solidFill>
        </p:spPr>
        <p:txBody>
          <a:bodyPr wrap="square" rtlCol="0">
            <a:spAutoFit/>
          </a:bodyPr>
          <a:lstStyle/>
          <a:p>
            <a:r>
              <a:rPr lang="en-US" sz="2800" b="1" dirty="0" smtClean="0"/>
              <a:t>Should I dissolve it in a milk?</a:t>
            </a:r>
            <a:endParaRPr lang="ru-RU" sz="2800" b="1" dirty="0"/>
          </a:p>
        </p:txBody>
      </p:sp>
      <p:sp>
        <p:nvSpPr>
          <p:cNvPr id="8" name="TextBox 7"/>
          <p:cNvSpPr txBox="1"/>
          <p:nvPr/>
        </p:nvSpPr>
        <p:spPr>
          <a:xfrm>
            <a:off x="928662" y="3643314"/>
            <a:ext cx="4282711" cy="523220"/>
          </a:xfrm>
          <a:prstGeom prst="rect">
            <a:avLst/>
          </a:prstGeom>
          <a:solidFill>
            <a:schemeClr val="accent5">
              <a:lumMod val="40000"/>
              <a:lumOff val="60000"/>
            </a:schemeClr>
          </a:solidFill>
        </p:spPr>
        <p:txBody>
          <a:bodyPr wrap="none" rtlCol="0">
            <a:spAutoFit/>
          </a:bodyPr>
          <a:lstStyle/>
          <a:p>
            <a:r>
              <a:rPr lang="en-US" sz="2800" b="1" dirty="0" smtClean="0"/>
              <a:t>Should I take it with water?</a:t>
            </a:r>
            <a:endParaRPr lang="ru-RU" sz="2800" b="1" dirty="0"/>
          </a:p>
        </p:txBody>
      </p:sp>
      <p:sp>
        <p:nvSpPr>
          <p:cNvPr id="9" name="TextBox 8"/>
          <p:cNvSpPr txBox="1"/>
          <p:nvPr/>
        </p:nvSpPr>
        <p:spPr>
          <a:xfrm>
            <a:off x="1428728" y="4429133"/>
            <a:ext cx="3571900" cy="954107"/>
          </a:xfrm>
          <a:prstGeom prst="rect">
            <a:avLst/>
          </a:prstGeom>
          <a:solidFill>
            <a:schemeClr val="accent5">
              <a:lumMod val="40000"/>
              <a:lumOff val="60000"/>
            </a:schemeClr>
          </a:solidFill>
        </p:spPr>
        <p:txBody>
          <a:bodyPr wrap="square" rtlCol="0">
            <a:spAutoFit/>
          </a:bodyPr>
          <a:lstStyle/>
          <a:p>
            <a:r>
              <a:rPr lang="en-US" sz="2800" b="1" dirty="0" smtClean="0"/>
              <a:t>How long should I take this drug?</a:t>
            </a:r>
            <a:endParaRPr lang="ru-RU" sz="2800" b="1" dirty="0"/>
          </a:p>
        </p:txBody>
      </p:sp>
      <p:sp>
        <p:nvSpPr>
          <p:cNvPr id="10" name="Выгнутая вправо стрелка 9"/>
          <p:cNvSpPr/>
          <p:nvPr/>
        </p:nvSpPr>
        <p:spPr>
          <a:xfrm>
            <a:off x="4214810" y="5715016"/>
            <a:ext cx="1000132" cy="11429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Ирина Степановна\Desktop\открытый урок\626694694.gif"/>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500042"/>
            <a:ext cx="7143779" cy="5357834"/>
          </a:xfrm>
          <a:prstGeom prst="rect">
            <a:avLst/>
          </a:prstGeom>
          <a:noFill/>
        </p:spPr>
      </p:pic>
      <p:pic>
        <p:nvPicPr>
          <p:cNvPr id="1026" name="Picture 2" descr="C:\Users\Ирина Степановна\Desktop\открытый урок\1057960-Royalty-Free-Vector-Clip-Art-Illustration-Of-A-Sad-Micah-Mouse-Crying.jpg"/>
          <p:cNvPicPr>
            <a:picLocks noChangeAspect="1" noChangeArrowheads="1"/>
          </p:cNvPicPr>
          <p:nvPr/>
        </p:nvPicPr>
        <p:blipFill>
          <a:blip r:embed="rId3" cstate="print">
            <a:clrChange>
              <a:clrFrom>
                <a:srgbClr val="FFFFFF"/>
              </a:clrFrom>
              <a:clrTo>
                <a:srgbClr val="FFFFFF">
                  <a:alpha val="0"/>
                </a:srgbClr>
              </a:clrTo>
            </a:clrChange>
          </a:blip>
          <a:srcRect b="9001"/>
          <a:stretch>
            <a:fillRect/>
          </a:stretch>
        </p:blipFill>
        <p:spPr bwMode="auto">
          <a:xfrm>
            <a:off x="7215206" y="2214554"/>
            <a:ext cx="1750898" cy="12144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142852"/>
            <a:ext cx="578647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2">
                    <a:lumMod val="75000"/>
                  </a:schemeClr>
                </a:solidFill>
              </a:rPr>
              <a:t>Список литературы:</a:t>
            </a:r>
            <a:endParaRPr lang="ru-RU" sz="3200" b="1" dirty="0">
              <a:solidFill>
                <a:schemeClr val="accent2">
                  <a:lumMod val="75000"/>
                </a:schemeClr>
              </a:solidFill>
            </a:endParaRPr>
          </a:p>
        </p:txBody>
      </p:sp>
      <p:sp>
        <p:nvSpPr>
          <p:cNvPr id="5" name="TextBox 4"/>
          <p:cNvSpPr txBox="1"/>
          <p:nvPr/>
        </p:nvSpPr>
        <p:spPr>
          <a:xfrm>
            <a:off x="866028" y="857232"/>
            <a:ext cx="7492186" cy="646331"/>
          </a:xfrm>
          <a:prstGeom prst="rect">
            <a:avLst/>
          </a:prstGeom>
          <a:noFill/>
        </p:spPr>
        <p:txBody>
          <a:bodyPr wrap="square" rtlCol="0">
            <a:spAutoFit/>
          </a:bodyPr>
          <a:lstStyle/>
          <a:p>
            <a:r>
              <a:rPr lang="ru-RU" b="1" dirty="0" smtClean="0"/>
              <a:t>Козырева Л.Г. Английский для медицинских колледжей и училищ. «Феникс», 2006.</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786182" y="285728"/>
            <a:ext cx="1571636" cy="2359814"/>
          </a:xfrm>
          <a:prstGeom prst="rect">
            <a:avLst/>
          </a:prstGeom>
          <a:noFill/>
          <a:ln w="9525">
            <a:noFill/>
            <a:miter lim="800000"/>
            <a:headEnd/>
            <a:tailEnd/>
          </a:ln>
          <a:effectLst/>
        </p:spPr>
      </p:pic>
      <p:sp>
        <p:nvSpPr>
          <p:cNvPr id="5" name="Прямоугольник 4"/>
          <p:cNvSpPr/>
          <p:nvPr/>
        </p:nvSpPr>
        <p:spPr>
          <a:xfrm>
            <a:off x="214282" y="1643050"/>
            <a:ext cx="3214710" cy="435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American English</a:t>
            </a:r>
          </a:p>
          <a:p>
            <a:pPr algn="ctr"/>
            <a:endParaRPr lang="en-US" sz="2400" b="1" dirty="0" smtClean="0"/>
          </a:p>
          <a:p>
            <a:pPr algn="just"/>
            <a:r>
              <a:rPr lang="en-US" sz="2400" b="1" dirty="0" smtClean="0"/>
              <a:t>Pharmacy</a:t>
            </a:r>
            <a:r>
              <a:rPr lang="en-US" b="1" dirty="0" smtClean="0"/>
              <a:t>. </a:t>
            </a:r>
            <a:r>
              <a:rPr lang="en-US" dirty="0" smtClean="0"/>
              <a:t>This can be a shop, part of a shop, or part of a hospital. Pharmacy is the usual word in American English. In British English, you usually refer to the part of a hospital, but A shop like this in the United States is called a </a:t>
            </a:r>
            <a:r>
              <a:rPr lang="en-US" sz="2400" b="1" dirty="0" smtClean="0"/>
              <a:t>drugstore. </a:t>
            </a:r>
            <a:endParaRPr lang="ru-RU" sz="2400" b="1" dirty="0" smtClean="0"/>
          </a:p>
          <a:p>
            <a:pPr algn="ctr"/>
            <a:endParaRPr lang="ru-RU" dirty="0"/>
          </a:p>
        </p:txBody>
      </p:sp>
      <p:sp>
        <p:nvSpPr>
          <p:cNvPr id="6" name="Прямоугольник 5"/>
          <p:cNvSpPr/>
          <p:nvPr/>
        </p:nvSpPr>
        <p:spPr>
          <a:xfrm>
            <a:off x="3929058" y="4000504"/>
            <a:ext cx="4572032" cy="2143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British English</a:t>
            </a:r>
          </a:p>
          <a:p>
            <a:pPr algn="ctr"/>
            <a:r>
              <a:rPr lang="en-US" dirty="0" smtClean="0"/>
              <a:t>the usual word for a shop where medicines are prepared and sold is </a:t>
            </a:r>
            <a:r>
              <a:rPr lang="en-US" sz="2400" b="1" dirty="0" smtClean="0"/>
              <a:t>a chemist </a:t>
            </a:r>
            <a:r>
              <a:rPr lang="en-US" dirty="0" smtClean="0"/>
              <a:t>or </a:t>
            </a:r>
            <a:r>
              <a:rPr lang="en-US" sz="2400" b="1" dirty="0" smtClean="0"/>
              <a:t>a chemist's. </a:t>
            </a:r>
            <a:r>
              <a:rPr lang="en-US" dirty="0" smtClean="0"/>
              <a:t>In Britain chemists usually also sell other things, such as beauty and baby products.</a:t>
            </a:r>
            <a:endParaRPr lang="ru-RU" dirty="0"/>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3000372"/>
            <a:ext cx="1428750" cy="9810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0100" y="571480"/>
            <a:ext cx="1400165" cy="1140875"/>
          </a:xfrm>
          <a:prstGeom prst="rect">
            <a:avLst/>
          </a:prstGeom>
          <a:noFill/>
          <a:ln w="9525">
            <a:noFill/>
            <a:miter lim="800000"/>
            <a:headEnd/>
            <a:tailEnd/>
          </a:ln>
          <a:effectLst/>
        </p:spPr>
      </p:pic>
      <p:pic>
        <p:nvPicPr>
          <p:cNvPr id="1031" name="Picture 7" descr="C:\Users\Ирина Степановна\Desktop\открытый урок\191366ea87b94677be795d6d6a0d5061.jpg"/>
          <p:cNvPicPr>
            <a:picLocks noChangeAspect="1" noChangeArrowheads="1"/>
          </p:cNvPicPr>
          <p:nvPr/>
        </p:nvPicPr>
        <p:blipFill>
          <a:blip r:embed="rId5"/>
          <a:srcRect/>
          <a:stretch>
            <a:fillRect/>
          </a:stretch>
        </p:blipFill>
        <p:spPr bwMode="auto">
          <a:xfrm>
            <a:off x="6000760" y="1000108"/>
            <a:ext cx="2714624" cy="18142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Ирина Степановна\Desktop\открытый урок\bpicturepicture18099_74310.jpg"/>
          <p:cNvPicPr>
            <a:picLocks noChangeAspect="1" noChangeArrowheads="1"/>
          </p:cNvPicPr>
          <p:nvPr/>
        </p:nvPicPr>
        <p:blipFill>
          <a:blip r:embed="rId2">
            <a:lum bright="69000"/>
          </a:blip>
          <a:srcRect/>
          <a:stretch>
            <a:fillRect/>
          </a:stretch>
        </p:blipFill>
        <p:spPr bwMode="auto">
          <a:xfrm>
            <a:off x="0" y="0"/>
            <a:ext cx="9144000" cy="6786586"/>
          </a:xfrm>
          <a:prstGeom prst="rect">
            <a:avLst/>
          </a:prstGeom>
          <a:noFill/>
        </p:spPr>
      </p:pic>
      <p:sp>
        <p:nvSpPr>
          <p:cNvPr id="3" name="TextBox 2"/>
          <p:cNvSpPr txBox="1"/>
          <p:nvPr/>
        </p:nvSpPr>
        <p:spPr>
          <a:xfrm>
            <a:off x="214282" y="285728"/>
            <a:ext cx="8643998" cy="5970865"/>
          </a:xfrm>
          <a:prstGeom prst="rect">
            <a:avLst/>
          </a:prstGeom>
          <a:noFill/>
          <a:ln w="38100">
            <a:solidFill>
              <a:schemeClr val="tx1"/>
            </a:solidFill>
            <a:prstDash val="sysDash"/>
          </a:ln>
        </p:spPr>
        <p:txBody>
          <a:bodyPr wrap="square" rtlCol="0">
            <a:spAutoFit/>
          </a:bodyPr>
          <a:lstStyle/>
          <a:p>
            <a:pPr algn="ctr"/>
            <a:r>
              <a:rPr lang="en-US" sz="2800" b="1" dirty="0" smtClean="0">
                <a:solidFill>
                  <a:srgbClr val="7030A0"/>
                </a:solidFill>
              </a:rPr>
              <a:t>At the chemist`s.</a:t>
            </a:r>
          </a:p>
          <a:p>
            <a:pPr algn="just"/>
            <a:r>
              <a:rPr lang="en-US" dirty="0" smtClean="0"/>
              <a:t>	</a:t>
            </a:r>
            <a:r>
              <a:rPr lang="en-US" sz="2800" b="1" dirty="0" smtClean="0"/>
              <a:t>On receiving a prescription from a doctor, all of us need medicines, which are ordered or bought at the chemist`s.</a:t>
            </a:r>
          </a:p>
          <a:p>
            <a:pPr algn="just"/>
            <a:r>
              <a:rPr lang="en-US" sz="2800" b="1" dirty="0" smtClean="0"/>
              <a:t>	There are two departments at the chemist`s: at the at the chemist`s department one can have the medicine immediately, other drugs must be ordered at the  prescription department.</a:t>
            </a:r>
          </a:p>
          <a:p>
            <a:pPr algn="just"/>
            <a:r>
              <a:rPr lang="en-US" sz="2800" b="1" dirty="0" smtClean="0"/>
              <a:t>	All drugs are kept in drug cabinet. We can buy drugs for intramuscular and intravenous injections, for oral administration, for external use. We can buy tablets, suppositories, ointment, drops, pills, solutions and tinctures, mixture and powder.</a:t>
            </a:r>
            <a:endParaRPr lang="en-US"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ина Степановна\Desktop\открытый урок\1069831-Clipart-Sick-Man-Holding-Medicine-Royalty-Free-Vector-Illustration.jpg"/>
          <p:cNvPicPr>
            <a:picLocks noChangeAspect="1" noChangeArrowheads="1"/>
          </p:cNvPicPr>
          <p:nvPr/>
        </p:nvPicPr>
        <p:blipFill>
          <a:blip r:embed="rId2">
            <a:clrChange>
              <a:clrFrom>
                <a:srgbClr val="FFFFFF"/>
              </a:clrFrom>
              <a:clrTo>
                <a:srgbClr val="FFFFFF">
                  <a:alpha val="0"/>
                </a:srgbClr>
              </a:clrTo>
            </a:clrChange>
          </a:blip>
          <a:srcRect b="5173"/>
          <a:stretch>
            <a:fillRect/>
          </a:stretch>
        </p:blipFill>
        <p:spPr bwMode="auto">
          <a:xfrm>
            <a:off x="857224" y="2643182"/>
            <a:ext cx="3571880" cy="3259160"/>
          </a:xfrm>
          <a:prstGeom prst="rect">
            <a:avLst/>
          </a:prstGeom>
          <a:noFill/>
        </p:spPr>
      </p:pic>
      <p:sp>
        <p:nvSpPr>
          <p:cNvPr id="3" name="Выноска-облако 2">
            <a:hlinkClick r:id="rId3" action="ppaction://hlinksldjump"/>
          </p:cNvPr>
          <p:cNvSpPr/>
          <p:nvPr/>
        </p:nvSpPr>
        <p:spPr>
          <a:xfrm>
            <a:off x="2714612" y="428604"/>
            <a:ext cx="3571900" cy="1571636"/>
          </a:xfrm>
          <a:prstGeom prst="cloudCallout">
            <a:avLst>
              <a:gd name="adj1" fmla="val -41041"/>
              <a:gd name="adj2" fmla="val 85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 am sick. </a:t>
            </a:r>
            <a:endParaRPr lang="ru-RU" sz="4000" dirty="0"/>
          </a:p>
        </p:txBody>
      </p:sp>
      <p:sp>
        <p:nvSpPr>
          <p:cNvPr id="5" name="Выноска-облако 4">
            <a:hlinkClick r:id="rId4" action="ppaction://hlinksldjump"/>
          </p:cNvPr>
          <p:cNvSpPr/>
          <p:nvPr/>
        </p:nvSpPr>
        <p:spPr>
          <a:xfrm>
            <a:off x="5286380" y="2285992"/>
            <a:ext cx="3571900" cy="2571768"/>
          </a:xfrm>
          <a:prstGeom prst="cloudCallout">
            <a:avLst>
              <a:gd name="adj1" fmla="val -41041"/>
              <a:gd name="adj2" fmla="val 85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ru-RU" dirty="0"/>
          </a:p>
        </p:txBody>
      </p:sp>
      <p:pic>
        <p:nvPicPr>
          <p:cNvPr id="1028" name="Picture 4" descr="C:\Users\Ирина Степановна\Desktop\открытый урок\191366ea87b94677be795d6d6a0d5061.jpg"/>
          <p:cNvPicPr>
            <a:picLocks noChangeAspect="1" noChangeArrowheads="1"/>
          </p:cNvPicPr>
          <p:nvPr/>
        </p:nvPicPr>
        <p:blipFill>
          <a:blip r:embed="rId5"/>
          <a:srcRect/>
          <a:stretch>
            <a:fillRect/>
          </a:stretch>
        </p:blipFill>
        <p:spPr bwMode="auto">
          <a:xfrm>
            <a:off x="6072198" y="2714620"/>
            <a:ext cx="2323052" cy="15525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534 0.00301 L 0.22466 0.00301 " pathEditMode="relative" rAng="0" ptsTypes="AA">
                                      <p:cBhvr>
                                        <p:cTn id="6" dur="2000" fill="hold"/>
                                        <p:tgtEl>
                                          <p:spTgt spid="1026"/>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рина Степановна\Desktop\открытый урок\R - Lekarstva1789!.jpg">
            <a:hlinkClick r:id="rId2" action="ppaction://hlinksldjump"/>
          </p:cNvPr>
          <p:cNvPicPr>
            <a:picLocks noChangeAspect="1" noChangeArrowheads="1"/>
          </p:cNvPicPr>
          <p:nvPr/>
        </p:nvPicPr>
        <p:blipFill>
          <a:blip r:embed="rId3"/>
          <a:srcRect/>
          <a:stretch>
            <a:fillRect/>
          </a:stretch>
        </p:blipFill>
        <p:spPr bwMode="auto">
          <a:xfrm>
            <a:off x="428596" y="187241"/>
            <a:ext cx="8286808" cy="6670759"/>
          </a:xfrm>
          <a:prstGeom prst="rect">
            <a:avLst/>
          </a:prstGeom>
          <a:noFill/>
        </p:spPr>
      </p:pic>
      <p:sp>
        <p:nvSpPr>
          <p:cNvPr id="4" name="Прямоугольник 3"/>
          <p:cNvSpPr/>
          <p:nvPr/>
        </p:nvSpPr>
        <p:spPr>
          <a:xfrm>
            <a:off x="857224" y="2928934"/>
            <a:ext cx="2286016"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rPr>
              <a:t>medicine</a:t>
            </a:r>
            <a:endParaRPr lang="ru-RU" sz="4400" dirty="0">
              <a:solidFill>
                <a:srgbClr val="FFFF00"/>
              </a:solidFill>
            </a:endParaRPr>
          </a:p>
        </p:txBody>
      </p:sp>
      <p:sp>
        <p:nvSpPr>
          <p:cNvPr id="3" name="Овал 2"/>
          <p:cNvSpPr/>
          <p:nvPr/>
        </p:nvSpPr>
        <p:spPr>
          <a:xfrm>
            <a:off x="571472" y="3143248"/>
            <a:ext cx="3214710" cy="1428760"/>
          </a:xfrm>
          <a:prstGeom prst="ellipse">
            <a:avLst/>
          </a:prstGeom>
          <a:ln w="57150">
            <a:solidFill>
              <a:srgbClr val="FFC000"/>
            </a:solidFill>
          </a:ln>
          <a:scene3d>
            <a:camera prst="perspectiveContrastingRightFacing"/>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571868" y="357166"/>
            <a:ext cx="2928958"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rPr>
              <a:t>department</a:t>
            </a:r>
            <a:endParaRPr lang="ru-RU" sz="4400" dirty="0">
              <a:solidFill>
                <a:srgbClr val="FFFF00"/>
              </a:solidFill>
            </a:endParaRPr>
          </a:p>
        </p:txBody>
      </p:sp>
      <p:sp>
        <p:nvSpPr>
          <p:cNvPr id="6" name="Овал 5"/>
          <p:cNvSpPr/>
          <p:nvPr/>
        </p:nvSpPr>
        <p:spPr>
          <a:xfrm>
            <a:off x="3286116" y="500042"/>
            <a:ext cx="3571900" cy="1428760"/>
          </a:xfrm>
          <a:prstGeom prst="ellipse">
            <a:avLst/>
          </a:prstGeom>
          <a:ln w="57150">
            <a:solidFill>
              <a:srgbClr val="FFC000"/>
            </a:solidFill>
          </a:ln>
          <a:scene3d>
            <a:camera prst="perspectiveContrastingRightFacing"/>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Прямоугольник 7"/>
          <p:cNvSpPr/>
          <p:nvPr/>
        </p:nvSpPr>
        <p:spPr>
          <a:xfrm>
            <a:off x="3357554" y="3429000"/>
            <a:ext cx="2928958" cy="164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FF00"/>
                </a:solidFill>
              </a:rPr>
              <a:t>pharmasist</a:t>
            </a:r>
            <a:endParaRPr lang="ru-RU" sz="4400" dirty="0">
              <a:solidFill>
                <a:srgbClr val="FFFF00"/>
              </a:solidFill>
            </a:endParaRPr>
          </a:p>
        </p:txBody>
      </p:sp>
      <p:sp>
        <p:nvSpPr>
          <p:cNvPr id="7" name="Овал 6"/>
          <p:cNvSpPr/>
          <p:nvPr/>
        </p:nvSpPr>
        <p:spPr>
          <a:xfrm>
            <a:off x="3143240" y="3643314"/>
            <a:ext cx="3571900" cy="1428760"/>
          </a:xfrm>
          <a:prstGeom prst="ellipse">
            <a:avLst/>
          </a:prstGeom>
          <a:ln w="57150">
            <a:solidFill>
              <a:srgbClr val="FFC000"/>
            </a:solidFill>
          </a:ln>
          <a:scene3d>
            <a:camera prst="perspectiveContrastingRightFacing"/>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Стрелка влево 8"/>
          <p:cNvSpPr/>
          <p:nvPr/>
        </p:nvSpPr>
        <p:spPr>
          <a:xfrm>
            <a:off x="7143768" y="2214554"/>
            <a:ext cx="1500198" cy="571504"/>
          </a:xfrm>
          <a:prstGeom prst="leftArrow">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hlinkClick r:id="rId2" action="ppaction://hlinksldjump"/>
              </a:rPr>
              <a:t>client</a:t>
            </a:r>
            <a:endParaRPr lang="ru-RU" b="1" dirty="0">
              <a:solidFill>
                <a:srgbClr val="FF0000"/>
              </a:solidFill>
            </a:endParaRPr>
          </a:p>
        </p:txBody>
      </p:sp>
      <p:sp>
        <p:nvSpPr>
          <p:cNvPr id="11" name="Стрелка влево 10">
            <a:hlinkClick r:id="rId4" action="ppaction://hlinksldjump"/>
          </p:cNvPr>
          <p:cNvSpPr/>
          <p:nvPr/>
        </p:nvSpPr>
        <p:spPr>
          <a:xfrm flipH="1">
            <a:off x="1928794" y="1785926"/>
            <a:ext cx="1857388" cy="785818"/>
          </a:xfrm>
          <a:prstGeom prst="leftArrow">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pharmasist</a:t>
            </a:r>
            <a:endParaRPr lang="ru-RU" b="1" dirty="0">
              <a:solidFill>
                <a:srgbClr val="FF0000"/>
              </a:solidFill>
            </a:endParaRPr>
          </a:p>
        </p:txBody>
      </p:sp>
      <p:sp>
        <p:nvSpPr>
          <p:cNvPr id="12" name="Стрелка вправо 11">
            <a:hlinkClick r:id="rId5" action="ppaction://hlinksldjump"/>
          </p:cNvPr>
          <p:cNvSpPr/>
          <p:nvPr/>
        </p:nvSpPr>
        <p:spPr>
          <a:xfrm>
            <a:off x="1142976" y="6215082"/>
            <a:ext cx="1428760" cy="64291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285728"/>
            <a:ext cx="5214974"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WORD BUILDING</a:t>
            </a:r>
            <a:endParaRPr lang="ru-RU" sz="4000" b="1" dirty="0">
              <a:solidFill>
                <a:srgbClr val="FF0000"/>
              </a:solidFill>
            </a:endParaRPr>
          </a:p>
        </p:txBody>
      </p:sp>
      <p:sp>
        <p:nvSpPr>
          <p:cNvPr id="3" name="Прямоугольник 2"/>
          <p:cNvSpPr/>
          <p:nvPr/>
        </p:nvSpPr>
        <p:spPr>
          <a:xfrm>
            <a:off x="3500430" y="1357298"/>
            <a:ext cx="150019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ACHE</a:t>
            </a:r>
            <a:endParaRPr lang="ru-RU" sz="3200" b="1" dirty="0">
              <a:solidFill>
                <a:srgbClr val="FF0000"/>
              </a:solidFill>
            </a:endParaRPr>
          </a:p>
        </p:txBody>
      </p:sp>
      <p:sp>
        <p:nvSpPr>
          <p:cNvPr id="4" name="Прямоугольник 3"/>
          <p:cNvSpPr/>
          <p:nvPr/>
        </p:nvSpPr>
        <p:spPr>
          <a:xfrm>
            <a:off x="6072198" y="1357298"/>
            <a:ext cx="2071702"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EARACHE</a:t>
            </a:r>
            <a:endParaRPr lang="ru-RU" sz="3200" b="1" dirty="0">
              <a:solidFill>
                <a:srgbClr val="FF0000"/>
              </a:solidFill>
            </a:endParaRPr>
          </a:p>
        </p:txBody>
      </p:sp>
      <p:sp>
        <p:nvSpPr>
          <p:cNvPr id="5" name="Равно 4"/>
          <p:cNvSpPr/>
          <p:nvPr/>
        </p:nvSpPr>
        <p:spPr>
          <a:xfrm>
            <a:off x="5143504" y="1428736"/>
            <a:ext cx="785818" cy="428628"/>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люс 5"/>
          <p:cNvSpPr/>
          <p:nvPr/>
        </p:nvSpPr>
        <p:spPr>
          <a:xfrm>
            <a:off x="2714612" y="1357298"/>
            <a:ext cx="642942" cy="64294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2" cstate="print"/>
          <a:srcRect/>
          <a:stretch>
            <a:fillRect/>
          </a:stretch>
        </p:blipFill>
        <p:spPr bwMode="auto">
          <a:xfrm>
            <a:off x="1571604" y="1142984"/>
            <a:ext cx="892965" cy="11906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71604" y="2571744"/>
            <a:ext cx="928689" cy="928689"/>
          </a:xfrm>
          <a:prstGeom prst="rect">
            <a:avLst/>
          </a:prstGeom>
          <a:noFill/>
          <a:ln w="9525">
            <a:noFill/>
            <a:miter lim="800000"/>
            <a:headEnd/>
            <a:tailEnd/>
          </a:ln>
          <a:effectLst/>
        </p:spPr>
      </p:pic>
      <p:sp>
        <p:nvSpPr>
          <p:cNvPr id="9" name="Прямоугольник 8"/>
          <p:cNvSpPr/>
          <p:nvPr/>
        </p:nvSpPr>
        <p:spPr>
          <a:xfrm>
            <a:off x="3571868" y="2643182"/>
            <a:ext cx="150019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ACHE</a:t>
            </a:r>
            <a:endParaRPr lang="ru-RU" sz="3200" b="1" dirty="0">
              <a:solidFill>
                <a:srgbClr val="FF0000"/>
              </a:solidFill>
            </a:endParaRPr>
          </a:p>
        </p:txBody>
      </p:sp>
      <p:sp>
        <p:nvSpPr>
          <p:cNvPr id="10" name="Прямоугольник 9"/>
          <p:cNvSpPr/>
          <p:nvPr/>
        </p:nvSpPr>
        <p:spPr>
          <a:xfrm>
            <a:off x="6143636" y="2643182"/>
            <a:ext cx="2071702"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BACKACHE</a:t>
            </a:r>
            <a:endParaRPr lang="ru-RU" sz="3200" b="1" dirty="0">
              <a:solidFill>
                <a:srgbClr val="FF0000"/>
              </a:solidFill>
            </a:endParaRPr>
          </a:p>
        </p:txBody>
      </p:sp>
      <p:sp>
        <p:nvSpPr>
          <p:cNvPr id="11" name="Равно 10"/>
          <p:cNvSpPr/>
          <p:nvPr/>
        </p:nvSpPr>
        <p:spPr>
          <a:xfrm>
            <a:off x="5214942" y="2714620"/>
            <a:ext cx="785818" cy="428628"/>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люс 11"/>
          <p:cNvSpPr/>
          <p:nvPr/>
        </p:nvSpPr>
        <p:spPr>
          <a:xfrm>
            <a:off x="2786050" y="2643182"/>
            <a:ext cx="642942" cy="64294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4" cstate="print"/>
          <a:srcRect/>
          <a:stretch>
            <a:fillRect/>
          </a:stretch>
        </p:blipFill>
        <p:spPr bwMode="auto">
          <a:xfrm>
            <a:off x="1500166" y="3786190"/>
            <a:ext cx="1096553" cy="728654"/>
          </a:xfrm>
          <a:prstGeom prst="rect">
            <a:avLst/>
          </a:prstGeom>
          <a:noFill/>
          <a:ln w="9525">
            <a:noFill/>
            <a:miter lim="800000"/>
            <a:headEnd/>
            <a:tailEnd/>
          </a:ln>
          <a:effectLst/>
        </p:spPr>
      </p:pic>
      <p:sp>
        <p:nvSpPr>
          <p:cNvPr id="14" name="Прямоугольник 13"/>
          <p:cNvSpPr/>
          <p:nvPr/>
        </p:nvSpPr>
        <p:spPr>
          <a:xfrm>
            <a:off x="3643306" y="3714752"/>
            <a:ext cx="150019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ACHE</a:t>
            </a:r>
            <a:endParaRPr lang="ru-RU" sz="3200" b="1" dirty="0">
              <a:solidFill>
                <a:srgbClr val="FF0000"/>
              </a:solidFill>
            </a:endParaRPr>
          </a:p>
        </p:txBody>
      </p:sp>
      <p:sp>
        <p:nvSpPr>
          <p:cNvPr id="15" name="Прямоугольник 14"/>
          <p:cNvSpPr/>
          <p:nvPr/>
        </p:nvSpPr>
        <p:spPr>
          <a:xfrm>
            <a:off x="6072198" y="3714752"/>
            <a:ext cx="2857520"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STOMACHACHE</a:t>
            </a:r>
            <a:endParaRPr lang="ru-RU" sz="3200" b="1" dirty="0">
              <a:solidFill>
                <a:srgbClr val="FF0000"/>
              </a:solidFill>
            </a:endParaRPr>
          </a:p>
        </p:txBody>
      </p:sp>
      <p:sp>
        <p:nvSpPr>
          <p:cNvPr id="16" name="Равно 15"/>
          <p:cNvSpPr/>
          <p:nvPr/>
        </p:nvSpPr>
        <p:spPr>
          <a:xfrm>
            <a:off x="5286380" y="3786190"/>
            <a:ext cx="785818" cy="428628"/>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Плюс 16"/>
          <p:cNvSpPr/>
          <p:nvPr/>
        </p:nvSpPr>
        <p:spPr>
          <a:xfrm>
            <a:off x="2857488" y="3714752"/>
            <a:ext cx="642942" cy="64294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a:hlinkClick r:id="rId5" action="ppaction://hlinksldjump"/>
          </p:cNvPr>
          <p:cNvPicPr>
            <a:picLocks noChangeAspect="1" noChangeArrowheads="1"/>
          </p:cNvPicPr>
          <p:nvPr/>
        </p:nvPicPr>
        <p:blipFill>
          <a:blip r:embed="rId6" cstate="print">
            <a:clrChange>
              <a:clrFrom>
                <a:srgbClr val="000000"/>
              </a:clrFrom>
              <a:clrTo>
                <a:srgbClr val="000000">
                  <a:alpha val="0"/>
                </a:srgbClr>
              </a:clrTo>
            </a:clrChange>
            <a:duotone>
              <a:prstClr val="black"/>
              <a:srgbClr val="FFFF00">
                <a:tint val="45000"/>
                <a:satMod val="400000"/>
              </a:srgbClr>
            </a:duotone>
          </a:blip>
          <a:srcRect/>
          <a:stretch>
            <a:fillRect/>
          </a:stretch>
        </p:blipFill>
        <p:spPr bwMode="auto">
          <a:xfrm>
            <a:off x="4714876" y="5429264"/>
            <a:ext cx="1214426" cy="1214426"/>
          </a:xfrm>
          <a:prstGeom prst="rect">
            <a:avLst/>
          </a:prstGeom>
          <a:noFill/>
          <a:ln w="9525">
            <a:noFill/>
            <a:miter lim="800000"/>
            <a:headEnd/>
            <a:tailEnd/>
          </a:ln>
          <a:effectLst/>
        </p:spPr>
      </p:pic>
      <p:sp>
        <p:nvSpPr>
          <p:cNvPr id="19" name="Прямоугольник 18"/>
          <p:cNvSpPr/>
          <p:nvPr/>
        </p:nvSpPr>
        <p:spPr>
          <a:xfrm>
            <a:off x="6429388" y="5715016"/>
            <a:ext cx="150019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PAIN</a:t>
            </a:r>
            <a:endParaRPr lang="ru-RU" sz="3200" b="1" dirty="0">
              <a:solidFill>
                <a:srgbClr val="FF0000"/>
              </a:solidFill>
            </a:endParaRPr>
          </a:p>
        </p:txBody>
      </p:sp>
      <p:sp>
        <p:nvSpPr>
          <p:cNvPr id="20" name="Прямоугольник 19"/>
          <p:cNvSpPr/>
          <p:nvPr/>
        </p:nvSpPr>
        <p:spPr>
          <a:xfrm>
            <a:off x="2571736" y="5715016"/>
            <a:ext cx="1500198" cy="6429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ACHE</a:t>
            </a:r>
            <a:endParaRPr lang="ru-RU" sz="3200" b="1" dirty="0">
              <a:solidFill>
                <a:srgbClr val="FF0000"/>
              </a:solidFill>
            </a:endParaRPr>
          </a:p>
        </p:txBody>
      </p:sp>
      <p:sp>
        <p:nvSpPr>
          <p:cNvPr id="22" name="Арка 21"/>
          <p:cNvSpPr/>
          <p:nvPr/>
        </p:nvSpPr>
        <p:spPr>
          <a:xfrm>
            <a:off x="4429124" y="5143512"/>
            <a:ext cx="1643074" cy="714380"/>
          </a:xfrm>
          <a:prstGeom prst="blockArc">
            <a:avLst>
              <a:gd name="adj1" fmla="val 10095259"/>
              <a:gd name="adj2" fmla="val 610645"/>
              <a:gd name="adj3" fmla="val 171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3" name="Прямоугольник 22"/>
          <p:cNvSpPr/>
          <p:nvPr/>
        </p:nvSpPr>
        <p:spPr>
          <a:xfrm>
            <a:off x="4857752" y="4857760"/>
            <a:ext cx="928694" cy="2857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  OR  </a:t>
            </a:r>
            <a:endParaRPr lang="ru-RU" sz="3200" b="1" dirty="0">
              <a:solidFill>
                <a:srgbClr val="FF0000"/>
              </a:solidFill>
            </a:endParaRPr>
          </a:p>
        </p:txBody>
      </p:sp>
      <p:sp>
        <p:nvSpPr>
          <p:cNvPr id="24" name="Прямоугольник 23"/>
          <p:cNvSpPr/>
          <p:nvPr/>
        </p:nvSpPr>
        <p:spPr>
          <a:xfrm rot="19620665">
            <a:off x="3929058" y="5143512"/>
            <a:ext cx="428628" cy="5000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t>
            </a:r>
            <a:endParaRPr lang="ru-RU" sz="3200" b="1" dirty="0">
              <a:solidFill>
                <a:srgbClr val="FF0000"/>
              </a:solidFill>
            </a:endParaRPr>
          </a:p>
        </p:txBody>
      </p:sp>
      <p:sp>
        <p:nvSpPr>
          <p:cNvPr id="26" name="Прямоугольник 25"/>
          <p:cNvSpPr/>
          <p:nvPr/>
        </p:nvSpPr>
        <p:spPr>
          <a:xfrm rot="3126747">
            <a:off x="6245221" y="5077014"/>
            <a:ext cx="428628" cy="5000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t>
            </a:r>
            <a:endParaRPr lang="ru-RU"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апля 1"/>
          <p:cNvSpPr/>
          <p:nvPr/>
        </p:nvSpPr>
        <p:spPr>
          <a:xfrm>
            <a:off x="642910" y="1142984"/>
            <a:ext cx="1857388" cy="642942"/>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PAIN</a:t>
            </a:r>
            <a:endParaRPr lang="ru-RU" sz="3200" b="1" dirty="0">
              <a:solidFill>
                <a:srgbClr val="FF0000"/>
              </a:solidFill>
            </a:endParaRPr>
          </a:p>
        </p:txBody>
      </p:sp>
      <p:sp>
        <p:nvSpPr>
          <p:cNvPr id="3" name="Капля 2"/>
          <p:cNvSpPr/>
          <p:nvPr/>
        </p:nvSpPr>
        <p:spPr>
          <a:xfrm>
            <a:off x="6215074" y="857232"/>
            <a:ext cx="1714512" cy="642942"/>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ACHE</a:t>
            </a:r>
            <a:endParaRPr lang="ru-RU" sz="3200" b="1" dirty="0">
              <a:solidFill>
                <a:srgbClr val="FF0000"/>
              </a:solidFill>
            </a:endParaRPr>
          </a:p>
        </p:txBody>
      </p:sp>
      <p:sp>
        <p:nvSpPr>
          <p:cNvPr id="4" name="Горизонтальный свиток 3"/>
          <p:cNvSpPr/>
          <p:nvPr/>
        </p:nvSpPr>
        <p:spPr>
          <a:xfrm>
            <a:off x="4714876" y="1571612"/>
            <a:ext cx="4214842" cy="235745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tx1"/>
                </a:solidFill>
                <a:latin typeface="Calibri" pitchFamily="34" charset="0"/>
                <a:ea typeface="Calibri" pitchFamily="34" charset="0"/>
                <a:cs typeface="Times New Roman" pitchFamily="18" charset="0"/>
              </a:rPr>
              <a:t/>
            </a:r>
            <a:br>
              <a:rPr lang="en-US" dirty="0" smtClean="0">
                <a:solidFill>
                  <a:schemeClr val="tx1"/>
                </a:solidFill>
                <a:latin typeface="Calibri" pitchFamily="34" charset="0"/>
                <a:ea typeface="Calibri" pitchFamily="34" charset="0"/>
                <a:cs typeface="Times New Roman" pitchFamily="18" charset="0"/>
              </a:rPr>
            </a:br>
            <a:r>
              <a:rPr lang="en-US" dirty="0" smtClean="0">
                <a:solidFill>
                  <a:schemeClr val="tx1"/>
                </a:solidFill>
                <a:latin typeface="Calibri" pitchFamily="34" charset="0"/>
                <a:ea typeface="Calibri" pitchFamily="34" charset="0"/>
                <a:cs typeface="Times New Roman" pitchFamily="18" charset="0"/>
              </a:rPr>
              <a:t/>
            </a:r>
            <a:br>
              <a:rPr lang="en-US" dirty="0" smtClean="0">
                <a:solidFill>
                  <a:schemeClr val="tx1"/>
                </a:solidFill>
                <a:latin typeface="Calibri" pitchFamily="34" charset="0"/>
                <a:ea typeface="Calibri" pitchFamily="34" charset="0"/>
                <a:cs typeface="Times New Roman" pitchFamily="18" charset="0"/>
              </a:rPr>
            </a:br>
            <a:r>
              <a:rPr lang="en-US" dirty="0" smtClean="0">
                <a:solidFill>
                  <a:schemeClr val="tx1"/>
                </a:solidFill>
                <a:latin typeface="Calibri" pitchFamily="34" charset="0"/>
                <a:ea typeface="Calibri" pitchFamily="34" charset="0"/>
                <a:cs typeface="Times New Roman" pitchFamily="18" charset="0"/>
              </a:rPr>
              <a:t/>
            </a:r>
            <a:br>
              <a:rPr lang="en-US" dirty="0" smtClean="0">
                <a:solidFill>
                  <a:schemeClr val="tx1"/>
                </a:solidFill>
                <a:latin typeface="Calibri" pitchFamily="34" charset="0"/>
                <a:ea typeface="Calibri" pitchFamily="34" charset="0"/>
                <a:cs typeface="Times New Roman" pitchFamily="18" charset="0"/>
              </a:rPr>
            </a:br>
            <a:r>
              <a:rPr lang="en-US" b="1" dirty="0" smtClean="0">
                <a:solidFill>
                  <a:schemeClr val="tx1"/>
                </a:solidFill>
                <a:latin typeface="Calibri" pitchFamily="34" charset="0"/>
                <a:ea typeface="Calibri" pitchFamily="34" charset="0"/>
                <a:cs typeface="Times New Roman" pitchFamily="18" charset="0"/>
              </a:rPr>
              <a:t>a pain that continues for a long time but is not very sharp </a:t>
            </a:r>
            <a:br>
              <a:rPr lang="en-US" b="1" dirty="0" smtClean="0">
                <a:solidFill>
                  <a:schemeClr val="tx1"/>
                </a:solidFill>
                <a:latin typeface="Calibri" pitchFamily="34" charset="0"/>
                <a:ea typeface="Calibri" pitchFamily="34" charset="0"/>
                <a:cs typeface="Times New Roman" pitchFamily="18" charset="0"/>
              </a:rPr>
            </a:br>
            <a:endParaRPr lang="en-US" b="1" dirty="0" smtClean="0">
              <a:solidFill>
                <a:schemeClr val="tx1"/>
              </a:solidFill>
              <a:latin typeface="Calibri" pitchFamily="34" charset="0"/>
              <a:ea typeface="Calibri" pitchFamily="34" charset="0"/>
              <a:cs typeface="Times New Roman" pitchFamily="18" charset="0"/>
            </a:endParaRPr>
          </a:p>
          <a:p>
            <a:pPr lvl="0" algn="ctr"/>
            <a:r>
              <a:rPr lang="en-US" b="1" i="1" dirty="0" smtClean="0">
                <a:solidFill>
                  <a:schemeClr val="tx1"/>
                </a:solidFill>
                <a:latin typeface="Calibri" pitchFamily="34" charset="0"/>
                <a:ea typeface="Calibri" pitchFamily="34" charset="0"/>
                <a:cs typeface="Times New Roman" pitchFamily="18" charset="0"/>
              </a:rPr>
              <a:t>*The ache in my leg muscles had almost gone. </a:t>
            </a:r>
            <a:r>
              <a:rPr lang="en-US" dirty="0" smtClean="0">
                <a:solidFill>
                  <a:schemeClr val="tx1"/>
                </a:solidFill>
                <a:latin typeface="Calibri" pitchFamily="34" charset="0"/>
                <a:ea typeface="Calibri" pitchFamily="34" charset="0"/>
                <a:cs typeface="Times New Roman" pitchFamily="18" charset="0"/>
              </a:rPr>
              <a:t/>
            </a:r>
            <a:br>
              <a:rPr lang="en-US" dirty="0" smtClean="0">
                <a:solidFill>
                  <a:schemeClr val="tx1"/>
                </a:solidFill>
                <a:latin typeface="Calibri" pitchFamily="34" charset="0"/>
                <a:ea typeface="Calibri" pitchFamily="34" charset="0"/>
                <a:cs typeface="Times New Roman" pitchFamily="18" charset="0"/>
              </a:rPr>
            </a:br>
            <a:endParaRPr lang="ru-RU" sz="800" dirty="0" smtClean="0">
              <a:solidFill>
                <a:schemeClr val="tx1"/>
              </a:solidFill>
              <a:latin typeface="Arial" pitchFamily="34" charset="0"/>
              <a:cs typeface="Arial" pitchFamily="34" charset="0"/>
            </a:endParaRPr>
          </a:p>
          <a:p>
            <a:pPr algn="ctr"/>
            <a:endParaRPr lang="ru-RU" dirty="0"/>
          </a:p>
        </p:txBody>
      </p:sp>
      <p:sp>
        <p:nvSpPr>
          <p:cNvPr id="7" name="Горизонтальный свиток 6"/>
          <p:cNvSpPr/>
          <p:nvPr/>
        </p:nvSpPr>
        <p:spPr>
          <a:xfrm>
            <a:off x="357158" y="1571612"/>
            <a:ext cx="3357586" cy="207170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ea typeface="Calibri" pitchFamily="34" charset="0"/>
                <a:cs typeface="Times New Roman" pitchFamily="18" charset="0"/>
              </a:rPr>
              <a:t>the feeling you have when part of your body hurts </a:t>
            </a:r>
            <a:br>
              <a:rPr lang="en-US" b="1" dirty="0" smtClean="0">
                <a:solidFill>
                  <a:schemeClr val="tx1"/>
                </a:solidFill>
                <a:latin typeface="Calibri" pitchFamily="34" charset="0"/>
                <a:ea typeface="Calibri" pitchFamily="34" charset="0"/>
                <a:cs typeface="Times New Roman" pitchFamily="18" charset="0"/>
              </a:rPr>
            </a:br>
            <a:endParaRPr lang="en-US" b="1" i="1" dirty="0" smtClean="0">
              <a:solidFill>
                <a:schemeClr val="tx1"/>
              </a:solidFill>
              <a:latin typeface="Calibri" pitchFamily="34" charset="0"/>
              <a:ea typeface="Calibri" pitchFamily="34" charset="0"/>
              <a:cs typeface="Times New Roman" pitchFamily="18" charset="0"/>
            </a:endParaRPr>
          </a:p>
          <a:p>
            <a:pPr algn="ctr"/>
            <a:r>
              <a:rPr lang="en-US" b="1" i="1" dirty="0" smtClean="0">
                <a:solidFill>
                  <a:schemeClr val="tx1"/>
                </a:solidFill>
                <a:latin typeface="Calibri" pitchFamily="34" charset="0"/>
                <a:ea typeface="Calibri" pitchFamily="34" charset="0"/>
                <a:cs typeface="Times New Roman" pitchFamily="18" charset="0"/>
              </a:rPr>
              <a:t>*The pain is getting worse. </a:t>
            </a:r>
            <a:endParaRPr lang="ru-RU" b="1" i="1" dirty="0"/>
          </a:p>
        </p:txBody>
      </p:sp>
      <p:sp>
        <p:nvSpPr>
          <p:cNvPr id="8" name="Прямоугольник 7"/>
          <p:cNvSpPr/>
          <p:nvPr/>
        </p:nvSpPr>
        <p:spPr>
          <a:xfrm>
            <a:off x="2357422" y="214290"/>
            <a:ext cx="514353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IS THE DIFFERENCE?</a:t>
            </a:r>
            <a:endParaRPr lang="ru-RU" sz="2800" b="1" dirty="0"/>
          </a:p>
        </p:txBody>
      </p:sp>
      <p:sp>
        <p:nvSpPr>
          <p:cNvPr id="9" name="Прямоугольник 8"/>
          <p:cNvSpPr/>
          <p:nvPr/>
        </p:nvSpPr>
        <p:spPr>
          <a:xfrm>
            <a:off x="500034" y="3929042"/>
            <a:ext cx="8072494" cy="271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 won't feel any … during the operation. </a:t>
            </a:r>
            <a:br>
              <a:rPr lang="en-US" b="1" dirty="0" smtClean="0"/>
            </a:br>
            <a:r>
              <a:rPr lang="en-US" b="1" dirty="0" smtClean="0"/>
              <a:t/>
            </a:r>
            <a:br>
              <a:rPr lang="en-US" b="1" dirty="0" smtClean="0"/>
            </a:br>
            <a:r>
              <a:rPr lang="en-US" b="1" dirty="0" smtClean="0"/>
              <a:t>*The drug is often used to ease the … of dying cancer patients. </a:t>
            </a:r>
            <a:br>
              <a:rPr lang="en-US" b="1" dirty="0" smtClean="0"/>
            </a:br>
            <a:r>
              <a:rPr lang="en-US" b="1" dirty="0" smtClean="0"/>
              <a:t/>
            </a:r>
            <a:br>
              <a:rPr lang="en-US" b="1" dirty="0" smtClean="0"/>
            </a:br>
            <a:r>
              <a:rPr lang="en-US" b="1" dirty="0" smtClean="0"/>
              <a:t>*Kerry had to drive herself to the hospital when the labor … began.</a:t>
            </a:r>
            <a:endParaRPr lang="ru-RU" b="1" dirty="0" smtClean="0"/>
          </a:p>
          <a:p>
            <a:pPr algn="ctr"/>
            <a:r>
              <a:rPr lang="en-US" b="1" dirty="0" smtClean="0">
                <a:solidFill>
                  <a:schemeClr val="tx1"/>
                </a:solidFill>
                <a:latin typeface="Calibri" pitchFamily="34" charset="0"/>
                <a:ea typeface="Calibri" pitchFamily="34" charset="0"/>
                <a:cs typeface="Times New Roman" pitchFamily="18" charset="0"/>
              </a:rPr>
              <a:t/>
            </a:r>
            <a:br>
              <a:rPr lang="en-US" b="1" dirty="0" smtClean="0">
                <a:solidFill>
                  <a:schemeClr val="tx1"/>
                </a:solidFill>
                <a:latin typeface="Calibri" pitchFamily="34" charset="0"/>
                <a:ea typeface="Calibri" pitchFamily="34" charset="0"/>
                <a:cs typeface="Times New Roman" pitchFamily="18" charset="0"/>
              </a:rPr>
            </a:br>
            <a:r>
              <a:rPr lang="en-US" b="1" dirty="0" smtClean="0">
                <a:solidFill>
                  <a:schemeClr val="bg1"/>
                </a:solidFill>
                <a:latin typeface="Calibri" pitchFamily="34" charset="0"/>
                <a:ea typeface="Calibri" pitchFamily="34" charset="0"/>
                <a:cs typeface="Times New Roman" pitchFamily="18" charset="0"/>
              </a:rPr>
              <a:t>*Lisa felt a dull … spreading up her arm.</a:t>
            </a:r>
            <a:r>
              <a:rPr lang="en-US" b="1" dirty="0" smtClean="0">
                <a:solidFill>
                  <a:schemeClr val="bg1"/>
                </a:solidFill>
              </a:rPr>
              <a:t> </a:t>
            </a:r>
          </a:p>
          <a:p>
            <a:pPr algn="ctr"/>
            <a:r>
              <a:rPr lang="en-US" b="1" dirty="0" smtClean="0"/>
              <a:t>*He told the doctor he was suffering from chest …  . </a:t>
            </a:r>
            <a:endParaRPr lang="ru-RU" b="1" dirty="0"/>
          </a:p>
        </p:txBody>
      </p:sp>
      <p:pic>
        <p:nvPicPr>
          <p:cNvPr id="4099" name="Picture 3" descr="C:\Users\Ирина Степановна\Desktop\анатомия -латынь\vopros.jpg">
            <a:hlinkClick r:id="rId2" action="ppaction://hlinksldjump"/>
          </p:cNvPr>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l="66072" b="69022"/>
          <a:stretch>
            <a:fillRect/>
          </a:stretch>
        </p:blipFill>
        <p:spPr bwMode="auto">
          <a:xfrm>
            <a:off x="142844" y="4071942"/>
            <a:ext cx="1357294" cy="1357322"/>
          </a:xfrm>
          <a:prstGeom prst="rect">
            <a:avLst/>
          </a:prstGeom>
          <a:noFill/>
        </p:spPr>
      </p:pic>
      <p:pic>
        <p:nvPicPr>
          <p:cNvPr id="4101" name="Picture 5" descr="C:\Users\Ирина Степановна\Desktop\анатомия -латынь\vopros.jpg"/>
          <p:cNvPicPr>
            <a:picLocks noChangeAspect="1" noChangeArrowheads="1"/>
          </p:cNvPicPr>
          <p:nvPr/>
        </p:nvPicPr>
        <p:blipFill>
          <a:blip r:embed="rId3">
            <a:clrChange>
              <a:clrFrom>
                <a:srgbClr val="FFFFFF"/>
              </a:clrFrom>
              <a:clrTo>
                <a:srgbClr val="FFFFFF">
                  <a:alpha val="0"/>
                </a:srgbClr>
              </a:clrTo>
            </a:clrChange>
            <a:duotone>
              <a:prstClr val="black"/>
              <a:schemeClr val="accent4">
                <a:tint val="45000"/>
                <a:satMod val="400000"/>
              </a:schemeClr>
            </a:duotone>
          </a:blip>
          <a:srcRect r="62500" b="59239"/>
          <a:stretch>
            <a:fillRect/>
          </a:stretch>
        </p:blipFill>
        <p:spPr bwMode="auto">
          <a:xfrm>
            <a:off x="3571868" y="714356"/>
            <a:ext cx="1357322" cy="16158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Ирина Степановна\Desktop\открытый урок\649304.jpg"/>
          <p:cNvPicPr>
            <a:picLocks noChangeAspect="1" noChangeArrowheads="1"/>
          </p:cNvPicPr>
          <p:nvPr/>
        </p:nvPicPr>
        <p:blipFill>
          <a:blip r:embed="rId2">
            <a:clrChange>
              <a:clrFrom>
                <a:srgbClr val="F5EA74"/>
              </a:clrFrom>
              <a:clrTo>
                <a:srgbClr val="F5EA74">
                  <a:alpha val="0"/>
                </a:srgbClr>
              </a:clrTo>
            </a:clrChange>
          </a:blip>
          <a:srcRect/>
          <a:stretch>
            <a:fillRect/>
          </a:stretch>
        </p:blipFill>
        <p:spPr bwMode="auto">
          <a:xfrm>
            <a:off x="2000232" y="0"/>
            <a:ext cx="4714908" cy="6809298"/>
          </a:xfrm>
          <a:prstGeom prst="rect">
            <a:avLst/>
          </a:prstGeom>
          <a:noFill/>
        </p:spPr>
      </p:pic>
      <p:sp>
        <p:nvSpPr>
          <p:cNvPr id="3" name="Овал 2"/>
          <p:cNvSpPr/>
          <p:nvPr/>
        </p:nvSpPr>
        <p:spPr>
          <a:xfrm>
            <a:off x="2285984" y="214290"/>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head</a:t>
            </a:r>
            <a:endParaRPr lang="ru-RU" sz="2400" b="1" dirty="0"/>
          </a:p>
        </p:txBody>
      </p:sp>
      <p:sp>
        <p:nvSpPr>
          <p:cNvPr id="5" name="Овал 4"/>
          <p:cNvSpPr/>
          <p:nvPr/>
        </p:nvSpPr>
        <p:spPr>
          <a:xfrm>
            <a:off x="2285984" y="1357298"/>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chest</a:t>
            </a:r>
            <a:endParaRPr lang="ru-RU" sz="2400" b="1" dirty="0"/>
          </a:p>
        </p:txBody>
      </p:sp>
      <p:sp>
        <p:nvSpPr>
          <p:cNvPr id="6" name="Овал 5"/>
          <p:cNvSpPr/>
          <p:nvPr/>
        </p:nvSpPr>
        <p:spPr>
          <a:xfrm>
            <a:off x="2285984" y="2285992"/>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arm</a:t>
            </a:r>
            <a:endParaRPr lang="ru-RU" sz="2400" b="1" dirty="0"/>
          </a:p>
        </p:txBody>
      </p:sp>
      <p:sp>
        <p:nvSpPr>
          <p:cNvPr id="7" name="Овал 6"/>
          <p:cNvSpPr/>
          <p:nvPr/>
        </p:nvSpPr>
        <p:spPr>
          <a:xfrm>
            <a:off x="1643042" y="3500438"/>
            <a:ext cx="1857388"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stomach</a:t>
            </a:r>
            <a:endParaRPr lang="ru-RU" sz="2400" b="1" dirty="0"/>
          </a:p>
        </p:txBody>
      </p:sp>
      <p:sp>
        <p:nvSpPr>
          <p:cNvPr id="8" name="Овал 7"/>
          <p:cNvSpPr/>
          <p:nvPr/>
        </p:nvSpPr>
        <p:spPr>
          <a:xfrm>
            <a:off x="2071670" y="4572008"/>
            <a:ext cx="1428760"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finger</a:t>
            </a:r>
            <a:endParaRPr lang="ru-RU" sz="2400" b="1" dirty="0"/>
          </a:p>
        </p:txBody>
      </p:sp>
      <p:sp>
        <p:nvSpPr>
          <p:cNvPr id="9" name="Овал 8"/>
          <p:cNvSpPr/>
          <p:nvPr/>
        </p:nvSpPr>
        <p:spPr>
          <a:xfrm>
            <a:off x="2357422" y="5643578"/>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foot</a:t>
            </a:r>
            <a:endParaRPr lang="ru-RU" sz="2400" b="1" dirty="0"/>
          </a:p>
        </p:txBody>
      </p:sp>
      <p:sp>
        <p:nvSpPr>
          <p:cNvPr id="10" name="Овал 9"/>
          <p:cNvSpPr/>
          <p:nvPr/>
        </p:nvSpPr>
        <p:spPr>
          <a:xfrm>
            <a:off x="5214942" y="357166"/>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ear</a:t>
            </a:r>
            <a:endParaRPr lang="ru-RU" sz="2400" b="1" dirty="0"/>
          </a:p>
        </p:txBody>
      </p:sp>
      <p:sp>
        <p:nvSpPr>
          <p:cNvPr id="11" name="Овал 10"/>
          <p:cNvSpPr/>
          <p:nvPr/>
        </p:nvSpPr>
        <p:spPr>
          <a:xfrm>
            <a:off x="5357818" y="1643050"/>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neck</a:t>
            </a:r>
            <a:endParaRPr lang="ru-RU" sz="2400" b="1" dirty="0"/>
          </a:p>
        </p:txBody>
      </p:sp>
      <p:sp>
        <p:nvSpPr>
          <p:cNvPr id="12" name="Овал 11"/>
          <p:cNvSpPr/>
          <p:nvPr/>
        </p:nvSpPr>
        <p:spPr>
          <a:xfrm>
            <a:off x="5357818" y="2857496"/>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hand</a:t>
            </a:r>
            <a:endParaRPr lang="ru-RU" sz="2400" b="1" dirty="0"/>
          </a:p>
        </p:txBody>
      </p:sp>
      <p:sp>
        <p:nvSpPr>
          <p:cNvPr id="13" name="Овал 12"/>
          <p:cNvSpPr/>
          <p:nvPr/>
        </p:nvSpPr>
        <p:spPr>
          <a:xfrm>
            <a:off x="5357818" y="3929066"/>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knee</a:t>
            </a:r>
            <a:endParaRPr lang="ru-RU" sz="2400" b="1" dirty="0"/>
          </a:p>
        </p:txBody>
      </p:sp>
      <p:sp>
        <p:nvSpPr>
          <p:cNvPr id="14" name="Овал 13"/>
          <p:cNvSpPr/>
          <p:nvPr/>
        </p:nvSpPr>
        <p:spPr>
          <a:xfrm>
            <a:off x="5286380" y="5357826"/>
            <a:ext cx="121444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leg</a:t>
            </a:r>
            <a:endParaRPr lang="ru-RU" sz="2400" b="1" dirty="0"/>
          </a:p>
        </p:txBody>
      </p:sp>
      <p:sp>
        <p:nvSpPr>
          <p:cNvPr id="15" name="Выгнутая вправо стрелка 14">
            <a:hlinkClick r:id="rId3" action="ppaction://hlinksldjump"/>
          </p:cNvPr>
          <p:cNvSpPr/>
          <p:nvPr/>
        </p:nvSpPr>
        <p:spPr>
          <a:xfrm>
            <a:off x="8072462" y="5929330"/>
            <a:ext cx="714380" cy="642942"/>
          </a:xfrm>
          <a:prstGeom prst="curvedLeftArrow">
            <a:avLst>
              <a:gd name="adj1" fmla="val 18861"/>
              <a:gd name="adj2" fmla="val 188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88889E-6 4.11288E-6 L -0.17327 4.11288E-6 " pathEditMode="relative" rAng="0" ptsTypes="AA">
                                      <p:cBhvr>
                                        <p:cTn id="6" dur="2000" fill="hold"/>
                                        <p:tgtEl>
                                          <p:spTgt spid="3"/>
                                        </p:tgtEl>
                                        <p:attrNameLst>
                                          <p:attrName>ppt_x</p:attrName>
                                          <p:attrName>ppt_y</p:attrName>
                                        </p:attrNameLst>
                                      </p:cBhvr>
                                      <p:rCtr x="-87"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4.72222E-6 -4.2563E-6 L -0.19687 -4.2563E-6 " pathEditMode="relative" rAng="0" ptsTypes="AA">
                                      <p:cBhvr>
                                        <p:cTn id="10" dur="2000" fill="hold"/>
                                        <p:tgtEl>
                                          <p:spTgt spid="5"/>
                                        </p:tgtEl>
                                        <p:attrNameLst>
                                          <p:attrName>ppt_x</p:attrName>
                                          <p:attrName>ppt_y</p:attrName>
                                        </p:attrNameLst>
                                      </p:cBhvr>
                                      <p:rCtr x="-98"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2.77778E-7 -3.55309E-6 L -0.16545 -3.55309E-6 " pathEditMode="relative" rAng="0" ptsTypes="AA">
                                      <p:cBhvr>
                                        <p:cTn id="14" dur="2000" fill="hold"/>
                                        <p:tgtEl>
                                          <p:spTgt spid="6"/>
                                        </p:tgtEl>
                                        <p:attrNameLst>
                                          <p:attrName>ppt_x</p:attrName>
                                          <p:attrName>ppt_y</p:attrName>
                                        </p:attrNameLst>
                                      </p:cBhvr>
                                      <p:rCtr x="-83" y="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44444E-6 -3.0465E-6 L -0.16945 0.0044 " pathEditMode="relative" rAng="0" ptsTypes="AA">
                                      <p:cBhvr>
                                        <p:cTn id="18" dur="2000" fill="hold"/>
                                        <p:tgtEl>
                                          <p:spTgt spid="7"/>
                                        </p:tgtEl>
                                        <p:attrNameLst>
                                          <p:attrName>ppt_x</p:attrName>
                                          <p:attrName>ppt_y</p:attrName>
                                        </p:attrNameLst>
                                      </p:cBhvr>
                                      <p:rCtr x="-85" y="2"/>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2.5E-6 -9.02151E-8 L -0.16702 0.00185 " pathEditMode="relative" rAng="0" ptsTypes="AA">
                                      <p:cBhvr>
                                        <p:cTn id="22" dur="2000" fill="hold"/>
                                        <p:tgtEl>
                                          <p:spTgt spid="8"/>
                                        </p:tgtEl>
                                        <p:attrNameLst>
                                          <p:attrName>ppt_x</p:attrName>
                                          <p:attrName>ppt_y</p:attrName>
                                        </p:attrNameLst>
                                      </p:cBhvr>
                                      <p:rCtr x="-84" y="1"/>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1.94444E-6 -1.65857E-6 L -0.16267 -0.0074 " pathEditMode="relative" rAng="0" ptsTypes="AA">
                                      <p:cBhvr>
                                        <p:cTn id="26" dur="2000" fill="hold"/>
                                        <p:tgtEl>
                                          <p:spTgt spid="9"/>
                                        </p:tgtEl>
                                        <p:attrNameLst>
                                          <p:attrName>ppt_x</p:attrName>
                                          <p:attrName>ppt_y</p:attrName>
                                        </p:attrNameLst>
                                      </p:cBhvr>
                                      <p:rCtr x="-81" y="-4"/>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1.94444E-6 -3.25468E-6 L 0.14688 0.00741 " pathEditMode="relative" rAng="0" ptsTypes="AA">
                                      <p:cBhvr>
                                        <p:cTn id="30" dur="2000" fill="hold"/>
                                        <p:tgtEl>
                                          <p:spTgt spid="10"/>
                                        </p:tgtEl>
                                        <p:attrNameLst>
                                          <p:attrName>ppt_x</p:attrName>
                                          <p:attrName>ppt_y</p:attrName>
                                        </p:attrNameLst>
                                      </p:cBhvr>
                                      <p:rCtr x="73" y="4"/>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3.05556E-6 -3.13671E-6 L 0.14705 -0.00138 " pathEditMode="relative" rAng="0" ptsTypes="AA">
                                      <p:cBhvr>
                                        <p:cTn id="34" dur="2000" fill="hold"/>
                                        <p:tgtEl>
                                          <p:spTgt spid="11"/>
                                        </p:tgtEl>
                                        <p:attrNameLst>
                                          <p:attrName>ppt_x</p:attrName>
                                          <p:attrName>ppt_y</p:attrName>
                                        </p:attrNameLst>
                                      </p:cBhvr>
                                      <p:rCtr x="73" y="-1"/>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3.05556E-6 -3.58085E-6 L 0.16267 -3.58085E-6 " pathEditMode="relative" rAng="0" ptsTypes="AA">
                                      <p:cBhvr>
                                        <p:cTn id="38" dur="2000" fill="hold"/>
                                        <p:tgtEl>
                                          <p:spTgt spid="12"/>
                                        </p:tgtEl>
                                        <p:attrNameLst>
                                          <p:attrName>ppt_x</p:attrName>
                                          <p:attrName>ppt_y</p:attrName>
                                        </p:attrNameLst>
                                      </p:cBhvr>
                                      <p:rCtr x="81"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3.05556E-6 4.8508E-6 L 0.15486 0.00115 " pathEditMode="relative" rAng="0" ptsTypes="AA">
                                      <p:cBhvr>
                                        <p:cTn id="42" dur="2000" fill="hold"/>
                                        <p:tgtEl>
                                          <p:spTgt spid="13"/>
                                        </p:tgtEl>
                                        <p:attrNameLst>
                                          <p:attrName>ppt_x</p:attrName>
                                          <p:attrName>ppt_y</p:attrName>
                                        </p:attrNameLst>
                                      </p:cBhvr>
                                      <p:rCtr x="77"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0" nodeType="clickEffect">
                                  <p:stCondLst>
                                    <p:cond delay="0"/>
                                  </p:stCondLst>
                                  <p:childTnLst>
                                    <p:animMotion origin="layout" path="M -4.44444E-6 -3.90701E-6 L 0.14688 0.01342 " pathEditMode="relative" rAng="0" ptsTypes="AA">
                                      <p:cBhvr>
                                        <p:cTn id="46" dur="2000" fill="hold"/>
                                        <p:tgtEl>
                                          <p:spTgt spid="14"/>
                                        </p:tgtEl>
                                        <p:attrNameLst>
                                          <p:attrName>ppt_x</p:attrName>
                                          <p:attrName>ppt_y</p:attrName>
                                        </p:attrNameLst>
                                      </p:cBhvr>
                                      <p:rCtr x="73" y="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ина Степановна\Desktop\открытый урок\druggist.jpg"/>
          <p:cNvPicPr>
            <a:picLocks noChangeAspect="1" noChangeArrowheads="1"/>
          </p:cNvPicPr>
          <p:nvPr/>
        </p:nvPicPr>
        <p:blipFill>
          <a:blip r:embed="rId2">
            <a:clrChange>
              <a:clrFrom>
                <a:srgbClr val="FFFFFF"/>
              </a:clrFrom>
              <a:clrTo>
                <a:srgbClr val="FFFFFF">
                  <a:alpha val="0"/>
                </a:srgbClr>
              </a:clrTo>
            </a:clrChange>
          </a:blip>
          <a:srcRect l="22917" r="14583"/>
          <a:stretch>
            <a:fillRect/>
          </a:stretch>
        </p:blipFill>
        <p:spPr bwMode="auto">
          <a:xfrm>
            <a:off x="6215074" y="285728"/>
            <a:ext cx="2500330" cy="3000377"/>
          </a:xfrm>
          <a:prstGeom prst="rect">
            <a:avLst/>
          </a:prstGeom>
          <a:noFill/>
        </p:spPr>
      </p:pic>
      <p:sp>
        <p:nvSpPr>
          <p:cNvPr id="3" name="TextBox 2"/>
          <p:cNvSpPr txBox="1"/>
          <p:nvPr/>
        </p:nvSpPr>
        <p:spPr>
          <a:xfrm>
            <a:off x="642910" y="285728"/>
            <a:ext cx="2780313" cy="584775"/>
          </a:xfrm>
          <a:prstGeom prst="rect">
            <a:avLst/>
          </a:prstGeom>
          <a:noFill/>
        </p:spPr>
        <p:txBody>
          <a:bodyPr wrap="none" rtlCol="0">
            <a:spAutoFit/>
          </a:bodyPr>
          <a:lstStyle/>
          <a:p>
            <a:r>
              <a:rPr lang="en-US" sz="3200" b="1" dirty="0" smtClean="0"/>
              <a:t>Can I help you?</a:t>
            </a:r>
            <a:endParaRPr lang="ru-RU" sz="3200" b="1" dirty="0"/>
          </a:p>
        </p:txBody>
      </p:sp>
      <p:sp>
        <p:nvSpPr>
          <p:cNvPr id="4" name="TextBox 3"/>
          <p:cNvSpPr txBox="1"/>
          <p:nvPr/>
        </p:nvSpPr>
        <p:spPr>
          <a:xfrm>
            <a:off x="571472" y="1500174"/>
            <a:ext cx="5998758" cy="584775"/>
          </a:xfrm>
          <a:prstGeom prst="rect">
            <a:avLst/>
          </a:prstGeom>
          <a:noFill/>
        </p:spPr>
        <p:txBody>
          <a:bodyPr wrap="none" rtlCol="0">
            <a:spAutoFit/>
          </a:bodyPr>
          <a:lstStyle/>
          <a:p>
            <a:r>
              <a:rPr lang="en-US" sz="3200" b="1" dirty="0" smtClean="0"/>
              <a:t>Give me your prescription, please.</a:t>
            </a:r>
            <a:endParaRPr lang="ru-RU" sz="3200" b="1" dirty="0"/>
          </a:p>
        </p:txBody>
      </p:sp>
      <p:sp>
        <p:nvSpPr>
          <p:cNvPr id="5" name="TextBox 4"/>
          <p:cNvSpPr txBox="1"/>
          <p:nvPr/>
        </p:nvSpPr>
        <p:spPr>
          <a:xfrm>
            <a:off x="1571604" y="2214554"/>
            <a:ext cx="3683765" cy="584775"/>
          </a:xfrm>
          <a:prstGeom prst="rect">
            <a:avLst/>
          </a:prstGeom>
          <a:noFill/>
        </p:spPr>
        <p:txBody>
          <a:bodyPr wrap="none" rtlCol="0">
            <a:spAutoFit/>
          </a:bodyPr>
          <a:lstStyle/>
          <a:p>
            <a:r>
              <a:rPr lang="en-US" sz="3200" b="1" dirty="0" smtClean="0"/>
              <a:t>You should take  it …</a:t>
            </a:r>
            <a:endParaRPr lang="ru-RU" sz="3200" b="1" dirty="0"/>
          </a:p>
        </p:txBody>
      </p:sp>
      <p:sp>
        <p:nvSpPr>
          <p:cNvPr id="6" name="TextBox 5"/>
          <p:cNvSpPr txBox="1"/>
          <p:nvPr/>
        </p:nvSpPr>
        <p:spPr>
          <a:xfrm>
            <a:off x="2643174" y="2857496"/>
            <a:ext cx="2027350" cy="584775"/>
          </a:xfrm>
          <a:prstGeom prst="rect">
            <a:avLst/>
          </a:prstGeom>
          <a:noFill/>
        </p:spPr>
        <p:txBody>
          <a:bodyPr wrap="none" rtlCol="0">
            <a:spAutoFit/>
          </a:bodyPr>
          <a:lstStyle/>
          <a:p>
            <a:r>
              <a:rPr lang="en-US" sz="3200" b="1" dirty="0" smtClean="0"/>
              <a:t>every hour</a:t>
            </a:r>
            <a:endParaRPr lang="ru-RU" sz="3200" b="1" dirty="0"/>
          </a:p>
        </p:txBody>
      </p:sp>
      <p:sp>
        <p:nvSpPr>
          <p:cNvPr id="7" name="TextBox 6"/>
          <p:cNvSpPr txBox="1"/>
          <p:nvPr/>
        </p:nvSpPr>
        <p:spPr>
          <a:xfrm>
            <a:off x="3214678" y="3500438"/>
            <a:ext cx="3866123" cy="584775"/>
          </a:xfrm>
          <a:prstGeom prst="rect">
            <a:avLst/>
          </a:prstGeom>
          <a:noFill/>
        </p:spPr>
        <p:txBody>
          <a:bodyPr wrap="none" rtlCol="0">
            <a:spAutoFit/>
          </a:bodyPr>
          <a:lstStyle/>
          <a:p>
            <a:r>
              <a:rPr lang="en-US" sz="3200" b="1" dirty="0" smtClean="0"/>
              <a:t>on an empty stomach</a:t>
            </a:r>
            <a:endParaRPr lang="ru-RU" sz="3200" b="1" dirty="0"/>
          </a:p>
        </p:txBody>
      </p:sp>
      <p:sp>
        <p:nvSpPr>
          <p:cNvPr id="8" name="TextBox 7"/>
          <p:cNvSpPr txBox="1"/>
          <p:nvPr/>
        </p:nvSpPr>
        <p:spPr>
          <a:xfrm>
            <a:off x="4572000" y="4143380"/>
            <a:ext cx="3512308" cy="584775"/>
          </a:xfrm>
          <a:prstGeom prst="rect">
            <a:avLst/>
          </a:prstGeom>
          <a:noFill/>
        </p:spPr>
        <p:txBody>
          <a:bodyPr wrap="none" rtlCol="0">
            <a:spAutoFit/>
          </a:bodyPr>
          <a:lstStyle/>
          <a:p>
            <a:r>
              <a:rPr lang="en-US" sz="3200" b="1" dirty="0" smtClean="0"/>
              <a:t>before / after meal </a:t>
            </a:r>
            <a:endParaRPr lang="ru-RU" sz="3200" b="1" dirty="0"/>
          </a:p>
        </p:txBody>
      </p:sp>
      <p:sp>
        <p:nvSpPr>
          <p:cNvPr id="9" name="TextBox 8"/>
          <p:cNvSpPr txBox="1"/>
          <p:nvPr/>
        </p:nvSpPr>
        <p:spPr>
          <a:xfrm>
            <a:off x="1500166" y="857232"/>
            <a:ext cx="2295244" cy="584775"/>
          </a:xfrm>
          <a:prstGeom prst="rect">
            <a:avLst/>
          </a:prstGeom>
          <a:noFill/>
        </p:spPr>
        <p:txBody>
          <a:bodyPr wrap="none" rtlCol="0">
            <a:spAutoFit/>
          </a:bodyPr>
          <a:lstStyle/>
          <a:p>
            <a:r>
              <a:rPr lang="en-US" sz="3200" b="1" dirty="0" smtClean="0"/>
              <a:t>What a pity!</a:t>
            </a:r>
            <a:endParaRPr lang="ru-RU" sz="3200" b="1" dirty="0"/>
          </a:p>
        </p:txBody>
      </p:sp>
      <p:sp>
        <p:nvSpPr>
          <p:cNvPr id="10" name="TextBox 9"/>
          <p:cNvSpPr txBox="1"/>
          <p:nvPr/>
        </p:nvSpPr>
        <p:spPr>
          <a:xfrm>
            <a:off x="6500826" y="4786322"/>
            <a:ext cx="2130135" cy="584775"/>
          </a:xfrm>
          <a:prstGeom prst="rect">
            <a:avLst/>
          </a:prstGeom>
          <a:noFill/>
        </p:spPr>
        <p:txBody>
          <a:bodyPr wrap="none" rtlCol="0">
            <a:spAutoFit/>
          </a:bodyPr>
          <a:lstStyle/>
          <a:p>
            <a:r>
              <a:rPr lang="en-US" sz="3200" b="1" dirty="0" smtClean="0"/>
              <a:t>Be healthy!</a:t>
            </a:r>
            <a:endParaRPr lang="ru-RU" sz="3200" b="1" dirty="0"/>
          </a:p>
        </p:txBody>
      </p:sp>
      <p:pic>
        <p:nvPicPr>
          <p:cNvPr id="11" name="Picture 2" descr="C:\Users\Ирина Степановна\Desktop\открытый урок\druggist.jpg"/>
          <p:cNvPicPr>
            <a:picLocks noChangeAspect="1" noChangeArrowheads="1"/>
          </p:cNvPicPr>
          <p:nvPr/>
        </p:nvPicPr>
        <p:blipFill>
          <a:blip r:embed="rId2">
            <a:clrChange>
              <a:clrFrom>
                <a:srgbClr val="FFFFFF"/>
              </a:clrFrom>
              <a:clrTo>
                <a:srgbClr val="FFFFFF">
                  <a:alpha val="0"/>
                </a:srgbClr>
              </a:clrTo>
            </a:clrChange>
          </a:blip>
          <a:srcRect l="22917" r="14583"/>
          <a:stretch>
            <a:fillRect/>
          </a:stretch>
        </p:blipFill>
        <p:spPr bwMode="auto">
          <a:xfrm flipH="1">
            <a:off x="428596" y="3357562"/>
            <a:ext cx="2500330" cy="3000377"/>
          </a:xfrm>
          <a:prstGeom prst="rect">
            <a:avLst/>
          </a:prstGeom>
          <a:noFill/>
        </p:spPr>
      </p:pic>
      <p:sp>
        <p:nvSpPr>
          <p:cNvPr id="12" name="Выгнутая вправо стрелка 11">
            <a:hlinkClick r:id="rId3" action="ppaction://hlinksldjump"/>
          </p:cNvPr>
          <p:cNvSpPr/>
          <p:nvPr/>
        </p:nvSpPr>
        <p:spPr>
          <a:xfrm>
            <a:off x="4929190" y="5429264"/>
            <a:ext cx="1214446"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267</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Тема Office</vt:lpstr>
      <vt:lpstr>AT THE CHEMIST`S методическая презентация к уроку английского языка преподавателя Кудряшовой Ирины Степановны</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hjjj</dc:title>
  <dc:creator>Ирина Степановна</dc:creator>
  <cp:lastModifiedBy>Virtual PC</cp:lastModifiedBy>
  <cp:revision>35</cp:revision>
  <dcterms:created xsi:type="dcterms:W3CDTF">2011-12-06T15:07:35Z</dcterms:created>
  <dcterms:modified xsi:type="dcterms:W3CDTF">2012-01-14T17:00:50Z</dcterms:modified>
</cp:coreProperties>
</file>