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s/slide56.xml" ContentType="application/vnd.openxmlformats-officedocument.presentationml.slide+xml"/>
  <Override PartName="/ppt/slides/slide58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slides/slide64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s/slide62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0.xml" ContentType="application/vnd.openxmlformats-officedocument.presentationml.slideLayout+xml"/>
  <Default Extension="gif" ContentType="image/gif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notesSlides/notesSlide4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12" r:id="rId1"/>
  </p:sldMasterIdLst>
  <p:notesMasterIdLst>
    <p:notesMasterId r:id="rId67"/>
  </p:notesMasterIdLst>
  <p:sldIdLst>
    <p:sldId id="256" r:id="rId2"/>
    <p:sldId id="257" r:id="rId3"/>
    <p:sldId id="258" r:id="rId4"/>
    <p:sldId id="259" r:id="rId5"/>
    <p:sldId id="260" r:id="rId6"/>
    <p:sldId id="344" r:id="rId7"/>
    <p:sldId id="350" r:id="rId8"/>
    <p:sldId id="336" r:id="rId9"/>
    <p:sldId id="261" r:id="rId10"/>
    <p:sldId id="262" r:id="rId11"/>
    <p:sldId id="347" r:id="rId12"/>
    <p:sldId id="263" r:id="rId13"/>
    <p:sldId id="264" r:id="rId14"/>
    <p:sldId id="265" r:id="rId15"/>
    <p:sldId id="266" r:id="rId16"/>
    <p:sldId id="351" r:id="rId17"/>
    <p:sldId id="343" r:id="rId18"/>
    <p:sldId id="267" r:id="rId19"/>
    <p:sldId id="268" r:id="rId20"/>
    <p:sldId id="269" r:id="rId21"/>
    <p:sldId id="348" r:id="rId22"/>
    <p:sldId id="270" r:id="rId23"/>
    <p:sldId id="271" r:id="rId24"/>
    <p:sldId id="272" r:id="rId25"/>
    <p:sldId id="345" r:id="rId26"/>
    <p:sldId id="273" r:id="rId27"/>
    <p:sldId id="274" r:id="rId28"/>
    <p:sldId id="349" r:id="rId29"/>
    <p:sldId id="275" r:id="rId30"/>
    <p:sldId id="276" r:id="rId31"/>
    <p:sldId id="277" r:id="rId32"/>
    <p:sldId id="278" r:id="rId33"/>
    <p:sldId id="279" r:id="rId34"/>
    <p:sldId id="280" r:id="rId35"/>
    <p:sldId id="281" r:id="rId36"/>
    <p:sldId id="282" r:id="rId37"/>
    <p:sldId id="283" r:id="rId38"/>
    <p:sldId id="346" r:id="rId39"/>
    <p:sldId id="284" r:id="rId40"/>
    <p:sldId id="285" r:id="rId41"/>
    <p:sldId id="286" r:id="rId42"/>
    <p:sldId id="287" r:id="rId43"/>
    <p:sldId id="352" r:id="rId44"/>
    <p:sldId id="288" r:id="rId45"/>
    <p:sldId id="353" r:id="rId46"/>
    <p:sldId id="289" r:id="rId47"/>
    <p:sldId id="290" r:id="rId48"/>
    <p:sldId id="291" r:id="rId49"/>
    <p:sldId id="292" r:id="rId50"/>
    <p:sldId id="293" r:id="rId51"/>
    <p:sldId id="294" r:id="rId52"/>
    <p:sldId id="295" r:id="rId53"/>
    <p:sldId id="296" r:id="rId54"/>
    <p:sldId id="338" r:id="rId55"/>
    <p:sldId id="339" r:id="rId56"/>
    <p:sldId id="340" r:id="rId57"/>
    <p:sldId id="298" r:id="rId58"/>
    <p:sldId id="299" r:id="rId59"/>
    <p:sldId id="341" r:id="rId60"/>
    <p:sldId id="342" r:id="rId61"/>
    <p:sldId id="300" r:id="rId62"/>
    <p:sldId id="301" r:id="rId63"/>
    <p:sldId id="302" r:id="rId64"/>
    <p:sldId id="303" r:id="rId65"/>
    <p:sldId id="304" r:id="rId6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91" autoAdjust="0"/>
    <p:restoredTop sz="94656" autoAdjust="0"/>
  </p:normalViewPr>
  <p:slideViewPr>
    <p:cSldViewPr>
      <p:cViewPr varScale="1">
        <p:scale>
          <a:sx n="102" d="100"/>
          <a:sy n="102" d="100"/>
        </p:scale>
        <p:origin x="-1164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3264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714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presProps" Target="presProps.xml"/><Relationship Id="rId7" Type="http://schemas.openxmlformats.org/officeDocument/2006/relationships/slide" Target="slides/slide6.xml"/><Relationship Id="rId71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notesMaster" Target="notesMasters/notesMaster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D5691F7-665E-4109-B7EC-16D6DB278D0E}" type="datetimeFigureOut">
              <a:rPr lang="ru-RU" smtClean="0"/>
              <a:pPr/>
              <a:t>04.12.2011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23F85C3-F733-4E88-A4CD-F4E58E746F5C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3F85C3-F733-4E88-A4CD-F4E58E746F5C}" type="slidenum">
              <a:rPr lang="ru-RU" smtClean="0"/>
              <a:pPr/>
              <a:t>6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3F85C3-F733-4E88-A4CD-F4E58E746F5C}" type="slidenum">
              <a:rPr lang="ru-RU" smtClean="0"/>
              <a:pPr/>
              <a:t>15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3F85C3-F733-4E88-A4CD-F4E58E746F5C}" type="slidenum">
              <a:rPr lang="ru-RU" smtClean="0"/>
              <a:pPr/>
              <a:t>17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3F85C3-F733-4E88-A4CD-F4E58E746F5C}" type="slidenum">
              <a:rPr lang="ru-RU" smtClean="0"/>
              <a:pPr/>
              <a:t>20</a:t>
            </a:fld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3F85C3-F733-4E88-A4CD-F4E58E746F5C}" type="slidenum">
              <a:rPr lang="ru-RU" smtClean="0"/>
              <a:pPr/>
              <a:t>23</a:t>
            </a:fld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3F85C3-F733-4E88-A4CD-F4E58E746F5C}" type="slidenum">
              <a:rPr lang="ru-RU" smtClean="0"/>
              <a:pPr/>
              <a:t>59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1DDFA-F250-4C32-A716-75ABC95CCBD0}" type="datetimeFigureOut">
              <a:rPr lang="ru-RU" smtClean="0"/>
              <a:pPr/>
              <a:t>04.12.2011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C389C9-7A50-4BE1-88F3-0F364017785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pull dir="lu"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1DDFA-F250-4C32-A716-75ABC95CCBD0}" type="datetimeFigureOut">
              <a:rPr lang="ru-RU" smtClean="0"/>
              <a:pPr/>
              <a:t>04.12.2011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C389C9-7A50-4BE1-88F3-0F364017785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pull dir="lu"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2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2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1DDFA-F250-4C32-A716-75ABC95CCBD0}" type="datetimeFigureOut">
              <a:rPr lang="ru-RU" smtClean="0"/>
              <a:pPr/>
              <a:t>04.12.2011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C389C9-7A50-4BE1-88F3-0F364017785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pull dir="lu"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1DDFA-F250-4C32-A716-75ABC95CCBD0}" type="datetimeFigureOut">
              <a:rPr lang="ru-RU" smtClean="0"/>
              <a:pPr/>
              <a:t>04.12.2011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C389C9-7A50-4BE1-88F3-0F364017785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pull dir="lu"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5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1DDFA-F250-4C32-A716-75ABC95CCBD0}" type="datetimeFigureOut">
              <a:rPr lang="ru-RU" smtClean="0"/>
              <a:pPr/>
              <a:t>04.12.2011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C389C9-7A50-4BE1-88F3-0F364017785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pull dir="lu"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1DDFA-F250-4C32-A716-75ABC95CCBD0}" type="datetimeFigureOut">
              <a:rPr lang="ru-RU" smtClean="0"/>
              <a:pPr/>
              <a:t>04.12.2011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C389C9-7A50-4BE1-88F3-0F364017785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pull dir="lu"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1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6" y="1859758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1" y="2514601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6" y="2514601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1DDFA-F250-4C32-A716-75ABC95CCBD0}" type="datetimeFigureOut">
              <a:rPr lang="ru-RU" smtClean="0"/>
              <a:pPr/>
              <a:t>04.12.2011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C389C9-7A50-4BE1-88F3-0F364017785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pull dir="lu"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1DDFA-F250-4C32-A716-75ABC95CCBD0}" type="datetimeFigureOut">
              <a:rPr lang="ru-RU" smtClean="0"/>
              <a:pPr/>
              <a:t>04.12.2011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C389C9-7A50-4BE1-88F3-0F364017785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pull dir="lu"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1DDFA-F250-4C32-A716-75ABC95CCBD0}" type="datetimeFigureOut">
              <a:rPr lang="ru-RU" smtClean="0"/>
              <a:pPr/>
              <a:t>04.12.2011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C389C9-7A50-4BE1-88F3-0F364017785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pull dir="lu"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1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1DDFA-F250-4C32-A716-75ABC95CCBD0}" type="datetimeFigureOut">
              <a:rPr lang="ru-RU" smtClean="0"/>
              <a:pPr/>
              <a:t>04.12.2011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C389C9-7A50-4BE1-88F3-0F364017785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pull dir="lu"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5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7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1DDFA-F250-4C32-A716-75ABC95CCBD0}" type="datetimeFigureOut">
              <a:rPr lang="ru-RU" smtClean="0"/>
              <a:pPr/>
              <a:t>04.12.2011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1"/>
            <a:ext cx="609600" cy="365125"/>
          </a:xfrm>
        </p:spPr>
        <p:txBody>
          <a:bodyPr/>
          <a:lstStyle/>
          <a:p>
            <a:fld id="{C7C389C9-7A50-4BE1-88F3-0F364017785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6" y="5816601"/>
            <a:ext cx="9163051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1" y="6219826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 spd="slow">
    <p:pull dir="lu"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6" y="-7144"/>
            <a:ext cx="9163051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1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F31DDFA-F250-4C32-A716-75ABC95CCBD0}" type="datetimeFigureOut">
              <a:rPr lang="ru-RU" smtClean="0"/>
              <a:pPr/>
              <a:t>04.12.2011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1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1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C7C389C9-7A50-4BE1-88F3-0F3640177857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13" r:id="rId1"/>
    <p:sldLayoutId id="2147483914" r:id="rId2"/>
    <p:sldLayoutId id="2147483915" r:id="rId3"/>
    <p:sldLayoutId id="2147483916" r:id="rId4"/>
    <p:sldLayoutId id="2147483917" r:id="rId5"/>
    <p:sldLayoutId id="2147483918" r:id="rId6"/>
    <p:sldLayoutId id="2147483919" r:id="rId7"/>
    <p:sldLayoutId id="2147483920" r:id="rId8"/>
    <p:sldLayoutId id="2147483921" r:id="rId9"/>
    <p:sldLayoutId id="2147483922" r:id="rId10"/>
    <p:sldLayoutId id="2147483923" r:id="rId11"/>
  </p:sldLayoutIdLst>
  <p:transition spd="slow">
    <p:pull dir="lu"/>
  </p:transition>
  <p:timing>
    <p:tnLst>
      <p:par>
        <p:cTn id="1" dur="indefinite" restart="never" nodeType="tmRoot"/>
      </p:par>
    </p:tnLst>
  </p:timing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jpeg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0.jpeg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gif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908720"/>
            <a:ext cx="7772400" cy="1512168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accent1"/>
                </a:solidFill>
              </a:rPr>
              <a:t/>
            </a:r>
            <a:br>
              <a:rPr lang="ru-RU" b="1" dirty="0" smtClean="0">
                <a:solidFill>
                  <a:schemeClr val="accent1"/>
                </a:solidFill>
              </a:rPr>
            </a:br>
            <a:r>
              <a:rPr lang="ru-RU" dirty="0" smtClean="0">
                <a:solidFill>
                  <a:schemeClr val="accent1"/>
                </a:solidFill>
              </a:rPr>
              <a:t/>
            </a:r>
            <a:br>
              <a:rPr lang="ru-RU" dirty="0" smtClean="0">
                <a:solidFill>
                  <a:schemeClr val="accent1"/>
                </a:solidFill>
              </a:rPr>
            </a:br>
            <a:r>
              <a:rPr lang="ru-RU" b="1" dirty="0" smtClean="0">
                <a:solidFill>
                  <a:schemeClr val="accent1"/>
                </a:solidFill>
              </a:rPr>
              <a:t>Повторительно – обобщающий урок по истории. 5 класс</a:t>
            </a:r>
            <a:endParaRPr lang="ru-RU" b="1" dirty="0">
              <a:solidFill>
                <a:schemeClr val="accent1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971600" y="2348880"/>
            <a:ext cx="7704856" cy="3888431"/>
          </a:xfrm>
        </p:spPr>
        <p:txBody>
          <a:bodyPr>
            <a:normAutofit/>
          </a:bodyPr>
          <a:lstStyle/>
          <a:p>
            <a:endParaRPr lang="ru-RU" sz="2800" b="1" dirty="0" smtClean="0">
              <a:solidFill>
                <a:schemeClr val="accent1"/>
              </a:solidFill>
            </a:endParaRPr>
          </a:p>
          <a:p>
            <a:r>
              <a:rPr lang="ru-RU" sz="2800" b="1" dirty="0" smtClean="0">
                <a:solidFill>
                  <a:schemeClr val="accent1"/>
                </a:solidFill>
              </a:rPr>
              <a:t>Тема: Древняя Греция</a:t>
            </a:r>
          </a:p>
          <a:p>
            <a:endParaRPr lang="ru-RU" sz="2400" dirty="0" smtClean="0"/>
          </a:p>
          <a:p>
            <a:endParaRPr lang="ru-RU" sz="2400" dirty="0"/>
          </a:p>
          <a:p>
            <a:r>
              <a:rPr lang="ru-RU" sz="2400" dirty="0" smtClean="0"/>
              <a:t>                                      </a:t>
            </a:r>
            <a:r>
              <a:rPr lang="ru-RU" sz="2400" dirty="0" smtClean="0">
                <a:solidFill>
                  <a:schemeClr val="accent1"/>
                </a:solidFill>
              </a:rPr>
              <a:t>МОУ Домашовская СОШ</a:t>
            </a:r>
          </a:p>
          <a:p>
            <a:r>
              <a:rPr lang="ru-RU" sz="2400" dirty="0" smtClean="0">
                <a:solidFill>
                  <a:schemeClr val="accent1"/>
                </a:solidFill>
              </a:rPr>
              <a:t>                         Брянская область</a:t>
            </a:r>
          </a:p>
          <a:p>
            <a:r>
              <a:rPr lang="ru-RU" sz="2400" dirty="0" smtClean="0">
                <a:solidFill>
                  <a:schemeClr val="accent1"/>
                </a:solidFill>
              </a:rPr>
              <a:t>                        Брянский  район</a:t>
            </a:r>
          </a:p>
          <a:p>
            <a:r>
              <a:rPr lang="ru-RU" sz="2400" dirty="0" smtClean="0">
                <a:solidFill>
                  <a:schemeClr val="accent1"/>
                </a:solidFill>
              </a:rPr>
              <a:t>Иванова Нина Михайловна, учитель истории</a:t>
            </a:r>
          </a:p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  <a:p>
            <a:endParaRPr lang="ru-RU" dirty="0"/>
          </a:p>
        </p:txBody>
      </p:sp>
    </p:spTree>
  </p:cSld>
  <p:clrMapOvr>
    <a:masterClrMapping/>
  </p:clrMapOvr>
  <p:transition spd="slow">
    <p:wheel spokes="8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32656"/>
            <a:ext cx="8229600" cy="1224136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 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6" name="Picture 2" descr="D:\Мамина работа\мама\кальниопа\4c6f426bf99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1052736"/>
            <a:ext cx="3456385" cy="5472608"/>
          </a:xfrm>
          <a:prstGeom prst="rect">
            <a:avLst/>
          </a:prstGeom>
          <a:noFill/>
        </p:spPr>
      </p:pic>
      <p:sp>
        <p:nvSpPr>
          <p:cNvPr id="9" name="Прямоугольник 8"/>
          <p:cNvSpPr/>
          <p:nvPr/>
        </p:nvSpPr>
        <p:spPr>
          <a:xfrm>
            <a:off x="4572000" y="764704"/>
            <a:ext cx="4022256" cy="618630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400" b="1" cap="none" spc="0" dirty="0" smtClean="0">
                <a:ln w="11430"/>
                <a:solidFill>
                  <a:schemeClr val="accent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К</a:t>
            </a:r>
          </a:p>
          <a:p>
            <a:pPr algn="ctr"/>
            <a:r>
              <a:rPr lang="ru-RU" sz="4400" b="1" cap="none" spc="0" dirty="0" smtClean="0">
                <a:ln w="11430"/>
                <a:solidFill>
                  <a:schemeClr val="accent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А</a:t>
            </a:r>
          </a:p>
          <a:p>
            <a:pPr algn="ctr"/>
            <a:r>
              <a:rPr lang="ru-RU" sz="4400" b="1" cap="none" spc="0" dirty="0" smtClean="0">
                <a:ln w="11430"/>
                <a:solidFill>
                  <a:schemeClr val="accent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Л</a:t>
            </a:r>
          </a:p>
          <a:p>
            <a:pPr algn="ctr"/>
            <a:r>
              <a:rPr lang="ru-RU" sz="4400" b="1" cap="none" spc="0" dirty="0" smtClean="0">
                <a:ln w="11430"/>
                <a:solidFill>
                  <a:schemeClr val="accent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Ь</a:t>
            </a:r>
          </a:p>
          <a:p>
            <a:pPr algn="ctr"/>
            <a:r>
              <a:rPr lang="ru-RU" sz="4400" b="1" cap="none" spc="0" dirty="0" smtClean="0">
                <a:ln w="11430"/>
                <a:solidFill>
                  <a:schemeClr val="accent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М</a:t>
            </a:r>
          </a:p>
          <a:p>
            <a:pPr algn="ctr"/>
            <a:r>
              <a:rPr lang="ru-RU" sz="4400" b="1" cap="none" spc="0" dirty="0" smtClean="0">
                <a:ln w="11430"/>
                <a:solidFill>
                  <a:schemeClr val="accent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И</a:t>
            </a:r>
          </a:p>
          <a:p>
            <a:pPr algn="ctr"/>
            <a:r>
              <a:rPr lang="ru-RU" sz="4400" b="1" cap="none" spc="0" dirty="0" smtClean="0">
                <a:ln w="11430"/>
                <a:solidFill>
                  <a:schemeClr val="accent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О</a:t>
            </a:r>
          </a:p>
          <a:p>
            <a:pPr algn="ctr"/>
            <a:r>
              <a:rPr lang="ru-RU" sz="4400" b="1" cap="none" spc="0" dirty="0" smtClean="0">
                <a:ln w="11430"/>
                <a:solidFill>
                  <a:schemeClr val="accent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</a:t>
            </a:r>
          </a:p>
          <a:p>
            <a:pPr algn="ctr"/>
            <a:r>
              <a:rPr lang="ru-RU" sz="4400" b="1" cap="none" spc="0" dirty="0" smtClean="0">
                <a:ln w="11430"/>
                <a:solidFill>
                  <a:schemeClr val="accent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А</a:t>
            </a:r>
            <a:endParaRPr lang="ru-RU" sz="4400" b="1" cap="none" spc="0" dirty="0">
              <a:ln w="11430"/>
              <a:solidFill>
                <a:schemeClr val="accent1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79512" y="260648"/>
            <a:ext cx="8783558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000" b="1" cap="none" spc="0" dirty="0" smtClean="0">
                <a:ln w="11430"/>
                <a:solidFill>
                  <a:schemeClr val="accent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Богиня эпической поэзии и науки</a:t>
            </a:r>
            <a:endParaRPr lang="ru-RU" sz="4000" b="1" cap="none" spc="0" dirty="0">
              <a:ln w="11430"/>
              <a:solidFill>
                <a:schemeClr val="accent1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slow">
    <p:pull dir="l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2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20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20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20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20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2000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2000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2000"/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2000"/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492896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ru-RU" sz="4000" b="1" dirty="0" smtClean="0"/>
              <a:t>Вопросы для 2 команды</a:t>
            </a:r>
            <a:endParaRPr lang="ru-RU" sz="4000" b="1" dirty="0"/>
          </a:p>
        </p:txBody>
      </p:sp>
    </p:spTree>
  </p:cSld>
  <p:clrMapOvr>
    <a:masterClrMapping/>
  </p:clrMapOvr>
  <p:transition spd="slow">
    <p:pull dir="l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8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2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0901" name="Picture 5" descr="D:\Мамина работа\мама\343px-Thalia_Pio-Clementino_Inv295 (1)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908720"/>
            <a:ext cx="3672408" cy="5760640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7380312" y="1556792"/>
            <a:ext cx="643125" cy="424731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5400" b="1" i="0" u="none" strike="noStrike" kern="1200" cap="none" spc="50" normalizeH="0" baseline="0" noProof="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Т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5400" b="1" i="0" u="none" strike="noStrike" kern="1200" cap="none" spc="50" normalizeH="0" baseline="0" noProof="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А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5400" b="1" i="0" u="none" strike="noStrike" kern="1200" cap="none" spc="50" normalizeH="0" baseline="0" noProof="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Л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5400" b="1" i="0" u="none" strike="noStrike" kern="1200" cap="none" spc="50" normalizeH="0" baseline="0" noProof="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И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5400" b="1" i="0" u="none" strike="noStrike" kern="1200" cap="none" spc="50" normalizeH="0" baseline="0" noProof="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Я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755576" y="0"/>
            <a:ext cx="590360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/>
                <a:solidFill>
                  <a:schemeClr val="accent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Богиня комедии</a:t>
            </a:r>
            <a:endParaRPr lang="ru-RU" sz="5400" b="1" cap="none" spc="50" dirty="0">
              <a:ln w="11430"/>
              <a:solidFill>
                <a:schemeClr val="accent1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slow">
    <p:pull dir="l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3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3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3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3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30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11560" y="1124745"/>
            <a:ext cx="8229600" cy="5544616"/>
          </a:xfrm>
        </p:spPr>
        <p:txBody>
          <a:bodyPr/>
          <a:lstStyle/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  <p:pic>
        <p:nvPicPr>
          <p:cNvPr id="9" name="Picture 4" descr="D:\Мамина работа\мама\мельпомена\DSC_241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1196752"/>
            <a:ext cx="3528392" cy="5499992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1259632" y="188640"/>
            <a:ext cx="607198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/>
                <a:solidFill>
                  <a:schemeClr val="accent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Богиня трагедии</a:t>
            </a:r>
            <a:endParaRPr lang="ru-RU" sz="5400" b="1" cap="none" spc="50" dirty="0">
              <a:ln w="11430"/>
              <a:solidFill>
                <a:schemeClr val="accent1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7668344" y="260648"/>
            <a:ext cx="508981" cy="618630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1" i="0" u="none" strike="noStrike" kern="1200" cap="none" spc="50" normalizeH="0" baseline="0" noProof="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3600" b="1" i="0" u="none" strike="noStrike" kern="1200" cap="none" spc="50" normalizeH="0" baseline="0" noProof="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3600" b="1" i="0" u="none" strike="noStrike" kern="1200" cap="none" spc="50" normalizeH="0" baseline="0" noProof="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М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1" i="0" u="none" strike="noStrike" kern="1200" cap="none" spc="50" normalizeH="0" baseline="0" noProof="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Е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1" i="0" u="none" strike="noStrike" kern="1200" cap="none" spc="50" normalizeH="0" baseline="0" noProof="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Л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1" i="0" u="none" strike="noStrike" kern="1200" cap="none" spc="50" normalizeH="0" baseline="0" noProof="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Ь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1" i="0" u="none" strike="noStrike" kern="1200" cap="none" spc="50" normalizeH="0" baseline="0" noProof="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П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1" i="0" u="none" strike="noStrike" kern="1200" cap="none" spc="50" normalizeH="0" baseline="0" noProof="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О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1" i="0" u="none" strike="noStrike" kern="1200" cap="none" spc="50" normalizeH="0" baseline="0" noProof="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М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1" i="0" u="none" strike="noStrike" kern="1200" cap="none" spc="50" normalizeH="0" baseline="0" noProof="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Е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1" i="0" u="none" strike="noStrike" kern="1200" cap="none" spc="50" normalizeH="0" baseline="0" noProof="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Н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1" i="0" u="none" strike="noStrike" kern="1200" cap="none" spc="50" normalizeH="0" baseline="0" noProof="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А</a:t>
            </a:r>
            <a:endParaRPr lang="ru-RU" sz="36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slow">
    <p:pull dir="l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1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D:\Мамина работа\мама\terpsihor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610" y="1628801"/>
            <a:ext cx="3600399" cy="5112568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0" y="0"/>
            <a:ext cx="9244677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kumimoji="0" lang="ru-RU" sz="5400" b="1" i="0" u="none" strike="noStrike" kern="1200" cap="none" spc="50" normalizeH="0" baseline="0" noProof="0" dirty="0" smtClean="0">
                <a:ln w="11430"/>
                <a:solidFill>
                  <a:schemeClr val="accent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Богиня танцев и хорового пения</a:t>
            </a:r>
            <a:endParaRPr lang="ru-RU" sz="5400" b="1" cap="none" spc="50" dirty="0">
              <a:ln w="11430"/>
              <a:solidFill>
                <a:schemeClr val="accent1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6732240" y="980728"/>
            <a:ext cx="619080" cy="563231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0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Т</a:t>
            </a:r>
            <a:br>
              <a:rPr lang="ru-RU" sz="40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r>
              <a:rPr lang="ru-RU" sz="40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Е</a:t>
            </a:r>
            <a:br>
              <a:rPr lang="ru-RU" sz="40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r>
              <a:rPr lang="ru-RU" sz="40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</a:t>
            </a:r>
            <a:br>
              <a:rPr lang="ru-RU" sz="40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r>
              <a:rPr lang="ru-RU" sz="40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</a:t>
            </a:r>
            <a:br>
              <a:rPr lang="ru-RU" sz="40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r>
              <a:rPr lang="ru-RU" sz="40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И</a:t>
            </a:r>
            <a:br>
              <a:rPr lang="ru-RU" sz="40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r>
              <a:rPr lang="ru-RU" sz="40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Х</a:t>
            </a:r>
            <a:br>
              <a:rPr lang="ru-RU" sz="40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r>
              <a:rPr lang="ru-RU" sz="40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О</a:t>
            </a:r>
            <a:br>
              <a:rPr lang="ru-RU" sz="40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r>
              <a:rPr lang="ru-RU" sz="40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Р</a:t>
            </a:r>
            <a:br>
              <a:rPr lang="ru-RU" sz="40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r>
              <a:rPr lang="ru-RU" sz="40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А</a:t>
            </a:r>
            <a:endParaRPr lang="ru-RU" sz="40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slow">
    <p:pull dir="l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692696"/>
            <a:ext cx="8229600" cy="1301006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/>
            </a:r>
            <a:br>
              <a:rPr lang="en-US" b="1" dirty="0" smtClean="0"/>
            </a:br>
            <a:r>
              <a:rPr lang="ru-RU" sz="4900" dirty="0" smtClean="0"/>
              <a:t/>
            </a:r>
            <a:br>
              <a:rPr lang="ru-RU" sz="4900" dirty="0" smtClean="0"/>
            </a:br>
            <a:endParaRPr lang="ru-RU" sz="49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5141168"/>
          </a:xfrm>
        </p:spPr>
        <p:txBody>
          <a:bodyPr/>
          <a:lstStyle/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sz="2800" b="1" dirty="0" smtClean="0"/>
              <a:t>               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0" y="188640"/>
            <a:ext cx="9144000" cy="424731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endParaRPr lang="ru-RU" sz="5400" b="1" cap="none" spc="0" dirty="0" smtClean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  <a:p>
            <a:pPr algn="ctr"/>
            <a:r>
              <a:rPr lang="ru-RU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2. « Разминка  </a:t>
            </a:r>
            <a:r>
              <a:rPr lang="ru-RU" sz="5400" b="1" cap="none" spc="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для  </a:t>
            </a:r>
            <a:r>
              <a:rPr lang="ru-RU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команд»</a:t>
            </a:r>
          </a:p>
          <a:p>
            <a:pPr algn="ctr"/>
            <a:endParaRPr lang="ru-RU" sz="5400" b="1" dirty="0" smtClean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chemeClr val="accent1"/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  <a:p>
            <a:pPr algn="ctr"/>
            <a:endParaRPr lang="ru-RU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chemeClr val="accent1"/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</p:cSld>
  <p:clrMapOvr>
    <a:masterClrMapping/>
  </p:clrMapOvr>
  <p:transition spd="slow">
    <p:pull dir="l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2420888"/>
            <a:ext cx="8229600" cy="1143000"/>
          </a:xfrm>
        </p:spPr>
        <p:txBody>
          <a:bodyPr/>
          <a:lstStyle/>
          <a:p>
            <a:r>
              <a:rPr lang="ru-RU" sz="5400" b="1" dirty="0" smtClean="0">
                <a:solidFill>
                  <a:schemeClr val="accent1">
                    <a:lumMod val="75000"/>
                  </a:schemeClr>
                </a:solidFill>
              </a:rPr>
              <a:t> Вопросы  для 1 команды</a:t>
            </a:r>
            <a:endParaRPr lang="ru-RU" dirty="0"/>
          </a:p>
        </p:txBody>
      </p:sp>
    </p:spTree>
  </p:cSld>
  <p:clrMapOvr>
    <a:masterClrMapping/>
  </p:clrMapOvr>
  <p:transition spd="slow">
    <p:pull dir="l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8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2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mtClean="0"/>
              <a:t/>
            </a:r>
            <a:br>
              <a:rPr lang="ru-RU" smtClean="0"/>
            </a:br>
            <a:r>
              <a:rPr lang="ru-RU" smtClean="0"/>
              <a:t/>
            </a:r>
            <a:br>
              <a:rPr lang="ru-RU" smtClean="0"/>
            </a:br>
            <a:r>
              <a:rPr lang="ru-RU" smtClean="0"/>
              <a:t/>
            </a:r>
            <a:br>
              <a:rPr lang="ru-RU" smtClean="0"/>
            </a:br>
            <a:endParaRPr lang="ru-RU" dirty="0"/>
          </a:p>
        </p:txBody>
      </p:sp>
      <p:sp>
        <p:nvSpPr>
          <p:cNvPr id="10" name="Текст 9"/>
          <p:cNvSpPr>
            <a:spLocks noGrp="1"/>
          </p:cNvSpPr>
          <p:nvPr>
            <p:ph type="body" idx="2"/>
          </p:nvPr>
        </p:nvSpPr>
        <p:spPr/>
        <p:txBody>
          <a:bodyPr>
            <a:normAutofit/>
          </a:bodyPr>
          <a:lstStyle/>
          <a:p>
            <a:r>
              <a:rPr lang="ru-RU" sz="8000" b="1" dirty="0" smtClean="0">
                <a:ln w="11430"/>
                <a:solidFill>
                  <a:schemeClr val="accent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Зевс</a:t>
            </a:r>
            <a:endParaRPr lang="ru-RU" sz="8000" dirty="0"/>
          </a:p>
        </p:txBody>
      </p:sp>
      <p:pic>
        <p:nvPicPr>
          <p:cNvPr id="1026" name="Picture 2" descr="D:\Мамина работа\мама\zeus2 (1)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/>
          <a:stretch>
            <a:fillRect/>
          </a:stretch>
        </p:blipFill>
        <p:spPr>
          <a:xfrm>
            <a:off x="4302125" y="1676400"/>
            <a:ext cx="3657600" cy="4572000"/>
          </a:xfrm>
        </p:spPr>
      </p:pic>
      <p:sp>
        <p:nvSpPr>
          <p:cNvPr id="5" name="Прямоугольник 4"/>
          <p:cNvSpPr/>
          <p:nvPr/>
        </p:nvSpPr>
        <p:spPr>
          <a:xfrm>
            <a:off x="395536" y="404665"/>
            <a:ext cx="8640960" cy="489364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3600" b="1" cap="none" spc="0" dirty="0" smtClean="0">
                <a:ln w="11430"/>
                <a:solidFill>
                  <a:schemeClr val="accent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Бог земли и неба, царь богов и людей?</a:t>
            </a:r>
          </a:p>
          <a:p>
            <a:pPr algn="ctr"/>
            <a:r>
              <a:rPr lang="ru-RU" sz="3600" b="1" dirty="0" smtClean="0">
                <a:ln w="11430"/>
                <a:solidFill>
                  <a:schemeClr val="accent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                                               </a:t>
            </a:r>
          </a:p>
          <a:p>
            <a:pPr algn="ctr"/>
            <a:endParaRPr lang="ru-RU" sz="3600" b="1" dirty="0" smtClean="0">
              <a:ln w="11430"/>
              <a:solidFill>
                <a:schemeClr val="accent1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 algn="ctr"/>
            <a:endParaRPr lang="ru-RU" sz="3600" b="1" dirty="0" smtClean="0">
              <a:ln w="11430"/>
              <a:solidFill>
                <a:schemeClr val="accent1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 algn="ctr"/>
            <a:endParaRPr lang="ru-RU" sz="3600" b="1" dirty="0" smtClean="0">
              <a:ln w="11430"/>
              <a:solidFill>
                <a:schemeClr val="accent1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 algn="ctr"/>
            <a:endParaRPr lang="ru-RU" sz="3600" b="1" dirty="0" smtClean="0">
              <a:ln w="11430"/>
              <a:solidFill>
                <a:schemeClr val="accent1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 algn="ctr"/>
            <a:r>
              <a:rPr lang="ru-RU" sz="6000" b="1" dirty="0" smtClean="0">
                <a:ln w="11430"/>
                <a:solidFill>
                  <a:schemeClr val="accent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                           </a:t>
            </a:r>
            <a:endParaRPr lang="ru-RU" sz="6000" b="1" cap="none" spc="0" dirty="0">
              <a:ln w="11430"/>
              <a:solidFill>
                <a:schemeClr val="accent1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slow">
    <p:pull dir="l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Текст 1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3" name="Текст 12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endParaRPr lang="ru-RU" smtClean="0"/>
          </a:p>
          <a:p>
            <a:endParaRPr lang="ru-RU" smtClean="0"/>
          </a:p>
          <a:p>
            <a:endParaRPr lang="ru-RU" smtClean="0"/>
          </a:p>
          <a:p>
            <a:endParaRPr lang="ru-RU" smtClean="0"/>
          </a:p>
          <a:p>
            <a:endParaRPr lang="ru-RU" smtClean="0"/>
          </a:p>
          <a:p>
            <a:endParaRPr lang="ru-RU" dirty="0"/>
          </a:p>
        </p:txBody>
      </p:sp>
      <p:pic>
        <p:nvPicPr>
          <p:cNvPr id="8" name="Picture 4" descr="D:\Мамина работа\мама\Изображение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628800"/>
            <a:ext cx="6696744" cy="468052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683568" y="476672"/>
            <a:ext cx="7920880" cy="107721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3200" b="1" cap="none" spc="0" dirty="0" smtClean="0">
                <a:ln w="11430"/>
                <a:solidFill>
                  <a:schemeClr val="accent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Школа в Афинах, </a:t>
            </a:r>
          </a:p>
          <a:p>
            <a:pPr algn="ctr"/>
            <a:r>
              <a:rPr lang="ru-RU" sz="3200" b="1" cap="none" spc="0" dirty="0" smtClean="0">
                <a:ln w="11430"/>
                <a:solidFill>
                  <a:schemeClr val="accent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где занимались гимнастикой?</a:t>
            </a:r>
            <a:endParaRPr lang="ru-RU" sz="3200" b="1" cap="none" spc="0" dirty="0">
              <a:ln w="11430"/>
              <a:solidFill>
                <a:schemeClr val="accent1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6516216" y="1628800"/>
            <a:ext cx="2456121" cy="501675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000" b="1" cap="none" spc="0" dirty="0" smtClean="0">
                <a:ln w="11430"/>
                <a:solidFill>
                  <a:schemeClr val="accent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</a:t>
            </a:r>
          </a:p>
          <a:p>
            <a:pPr algn="ctr"/>
            <a:r>
              <a:rPr lang="ru-RU" sz="4000" b="1" cap="none" spc="0" dirty="0" smtClean="0">
                <a:ln w="11430"/>
                <a:solidFill>
                  <a:schemeClr val="accent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Е</a:t>
            </a:r>
          </a:p>
          <a:p>
            <a:pPr algn="ctr"/>
            <a:r>
              <a:rPr lang="ru-RU" sz="4000" b="1" cap="none" spc="0" dirty="0" smtClean="0">
                <a:ln w="11430"/>
                <a:solidFill>
                  <a:schemeClr val="accent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Л</a:t>
            </a:r>
          </a:p>
          <a:p>
            <a:pPr algn="ctr"/>
            <a:r>
              <a:rPr lang="ru-RU" sz="4000" b="1" cap="none" spc="0" dirty="0" smtClean="0">
                <a:ln w="11430"/>
                <a:solidFill>
                  <a:schemeClr val="accent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Е</a:t>
            </a:r>
          </a:p>
          <a:p>
            <a:pPr algn="ctr"/>
            <a:r>
              <a:rPr lang="ru-RU" sz="4000" b="1" cap="none" spc="0" dirty="0" smtClean="0">
                <a:ln w="11430"/>
                <a:solidFill>
                  <a:schemeClr val="accent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С</a:t>
            </a:r>
          </a:p>
          <a:p>
            <a:pPr algn="ctr"/>
            <a:r>
              <a:rPr lang="ru-RU" sz="4000" b="1" cap="none" spc="0" dirty="0" smtClean="0">
                <a:ln w="11430"/>
                <a:solidFill>
                  <a:schemeClr val="accent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Т</a:t>
            </a:r>
          </a:p>
          <a:p>
            <a:pPr algn="ctr"/>
            <a:r>
              <a:rPr lang="ru-RU" sz="4000" b="1" cap="none" spc="0" dirty="0" smtClean="0">
                <a:ln w="11430"/>
                <a:solidFill>
                  <a:schemeClr val="accent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Р</a:t>
            </a:r>
          </a:p>
          <a:p>
            <a:pPr algn="ctr"/>
            <a:r>
              <a:rPr lang="ru-RU" sz="4000" b="1" dirty="0" smtClean="0">
                <a:ln w="11430"/>
                <a:solidFill>
                  <a:schemeClr val="accent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А</a:t>
            </a:r>
            <a:endParaRPr lang="ru-RU" sz="4000" b="1" cap="none" spc="0" dirty="0">
              <a:ln w="11430"/>
              <a:solidFill>
                <a:schemeClr val="accent1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slow">
    <p:pull dir="l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" dur="500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" dur="500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6" dur="500"/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9" dur="500"/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5" dur="500"/>
                                        <p:tgtEl>
                                          <p:spTgt spid="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8" dur="500"/>
                                        <p:tgtEl>
                                          <p:spTgt spid="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3" descr="D:\Мамина работа\мама\AlexVero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1916832"/>
            <a:ext cx="6912768" cy="3816423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899592" y="5733256"/>
            <a:ext cx="7224990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400" b="1" cap="none" spc="0" dirty="0" smtClean="0">
                <a:ln w="11430"/>
                <a:solidFill>
                  <a:schemeClr val="accent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Александр  Македонский</a:t>
            </a:r>
            <a:endParaRPr lang="ru-RU" sz="4400" b="1" cap="none" spc="0" dirty="0">
              <a:ln w="11430"/>
              <a:solidFill>
                <a:schemeClr val="accent1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-1016" y="476672"/>
            <a:ext cx="914501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 smtClean="0">
                <a:ln w="11430"/>
                <a:solidFill>
                  <a:schemeClr val="accent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Царь совершивший завоевательный </a:t>
            </a:r>
          </a:p>
          <a:p>
            <a:pPr algn="ctr"/>
            <a:r>
              <a:rPr lang="ru-RU" sz="3600" b="1" dirty="0" smtClean="0">
                <a:ln w="11430"/>
                <a:solidFill>
                  <a:schemeClr val="accent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поход в Азию?</a:t>
            </a:r>
            <a:endParaRPr lang="ru-RU" sz="3600" b="1" dirty="0">
              <a:ln w="11430"/>
              <a:solidFill>
                <a:schemeClr val="accent1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slow">
    <p:pull dir="l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chemeClr val="accent1"/>
                </a:solidFill>
              </a:rPr>
              <a:t>Цели и задачи урока</a:t>
            </a:r>
            <a:endParaRPr lang="ru-RU" b="1" dirty="0">
              <a:solidFill>
                <a:schemeClr val="accent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b="1" dirty="0" smtClean="0"/>
              <a:t>обобщение и систематизация знаний  о  Древней Греции;</a:t>
            </a:r>
          </a:p>
          <a:p>
            <a:r>
              <a:rPr lang="ru-RU" b="1" dirty="0" smtClean="0"/>
              <a:t>выявить пробелы в знаниях;</a:t>
            </a:r>
          </a:p>
          <a:p>
            <a:r>
              <a:rPr lang="ru-RU" b="1" dirty="0"/>
              <a:t>с</a:t>
            </a:r>
            <a:r>
              <a:rPr lang="ru-RU" b="1" dirty="0" smtClean="0"/>
              <a:t>овершенствовать умения и навыки при работе с текстом, хронологией,  иллюстрациями и исторической картой;</a:t>
            </a:r>
          </a:p>
          <a:p>
            <a:r>
              <a:rPr lang="ru-RU" b="1" dirty="0" smtClean="0"/>
              <a:t>развитие умения ориентироваться в определённой исторической эпохе;</a:t>
            </a:r>
          </a:p>
          <a:p>
            <a:r>
              <a:rPr lang="ru-RU" b="1" dirty="0" smtClean="0"/>
              <a:t>воспитывать у уважительное и бережное отношение к историческому наследию древних греков;</a:t>
            </a:r>
          </a:p>
          <a:p>
            <a:r>
              <a:rPr lang="ru-RU" b="1" dirty="0"/>
              <a:t>в</a:t>
            </a:r>
            <a:r>
              <a:rPr lang="ru-RU" b="1" dirty="0" smtClean="0"/>
              <a:t>оспитывать дисциплину в группе.</a:t>
            </a:r>
          </a:p>
          <a:p>
            <a:endParaRPr lang="ru-RU" dirty="0"/>
          </a:p>
        </p:txBody>
      </p:sp>
    </p:spTree>
  </p:cSld>
  <p:clrMapOvr>
    <a:masterClrMapping/>
  </p:clrMapOvr>
  <p:transition spd="slow">
    <p:pull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pPr>
              <a:buNone/>
            </a:pPr>
            <a:endParaRPr lang="ru-RU" dirty="0" smtClean="0"/>
          </a:p>
          <a:p>
            <a:endParaRPr lang="ru-RU" dirty="0"/>
          </a:p>
        </p:txBody>
      </p:sp>
      <p:pic>
        <p:nvPicPr>
          <p:cNvPr id="6" name="Picture 2" descr="D:\Мамина работа\мама\696460_SMALL_0_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1844824"/>
            <a:ext cx="6046523" cy="4752528"/>
          </a:xfrm>
          <a:prstGeom prst="rect">
            <a:avLst/>
          </a:prstGeom>
          <a:noFill/>
        </p:spPr>
      </p:pic>
      <p:sp>
        <p:nvSpPr>
          <p:cNvPr id="13" name="Прямоугольник 12"/>
          <p:cNvSpPr/>
          <p:nvPr/>
        </p:nvSpPr>
        <p:spPr>
          <a:xfrm>
            <a:off x="467544" y="188640"/>
            <a:ext cx="8352230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/>
                <a:solidFill>
                  <a:schemeClr val="accent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Название Южной части Греции?</a:t>
            </a:r>
            <a:endParaRPr lang="ru-RU" sz="5400" b="1" cap="none" spc="50" dirty="0">
              <a:ln w="11430"/>
              <a:solidFill>
                <a:schemeClr val="accent1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8028384" y="620688"/>
            <a:ext cx="574195" cy="563231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6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</a:t>
            </a:r>
          </a:p>
          <a:p>
            <a:pPr algn="ctr"/>
            <a:r>
              <a:rPr lang="ru-RU" sz="36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Е</a:t>
            </a:r>
          </a:p>
          <a:p>
            <a:pPr algn="ctr"/>
            <a:r>
              <a:rPr lang="ru-RU" sz="36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Л</a:t>
            </a:r>
          </a:p>
          <a:p>
            <a:pPr algn="ctr"/>
            <a:r>
              <a:rPr lang="ru-RU" sz="36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О</a:t>
            </a:r>
          </a:p>
          <a:p>
            <a:pPr algn="ctr"/>
            <a:r>
              <a:rPr lang="ru-RU" sz="36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</a:t>
            </a:r>
          </a:p>
          <a:p>
            <a:pPr algn="ctr"/>
            <a:r>
              <a:rPr lang="ru-RU" sz="36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О</a:t>
            </a:r>
          </a:p>
          <a:p>
            <a:pPr algn="ctr"/>
            <a:r>
              <a:rPr lang="ru-RU" sz="36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Н</a:t>
            </a:r>
          </a:p>
          <a:p>
            <a:pPr algn="ctr"/>
            <a:r>
              <a:rPr lang="ru-RU" sz="36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Н</a:t>
            </a:r>
          </a:p>
          <a:p>
            <a:pPr algn="ctr"/>
            <a:r>
              <a:rPr lang="ru-RU" sz="36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Е</a:t>
            </a:r>
          </a:p>
          <a:p>
            <a:pPr algn="ctr"/>
            <a:r>
              <a:rPr lang="ru-RU" sz="36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</a:t>
            </a:r>
            <a:endParaRPr lang="ru-RU" sz="36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slow">
    <p:pull dir="l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2000" fill="hold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2000" fill="hold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2000" fill="hold"/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2000" fill="hold"/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2000" fill="hold"/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2000" fill="hold"/>
                                        <p:tgtEl>
                                          <p:spTgt spid="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2000" fill="hold"/>
                                        <p:tgtEl>
                                          <p:spTgt spid="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2000" fill="hold"/>
                                        <p:tgtEl>
                                          <p:spTgt spid="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2000" fill="hold"/>
                                        <p:tgtEl>
                                          <p:spTgt spid="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2000" fill="hold"/>
                                        <p:tgtEl>
                                          <p:spTgt spid="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2000" fill="hold"/>
                                        <p:tgtEl>
                                          <p:spTgt spid="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2000" fill="hold"/>
                                        <p:tgtEl>
                                          <p:spTgt spid="1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2000" fill="hold"/>
                                        <p:tgtEl>
                                          <p:spTgt spid="1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2000" fill="hold"/>
                                        <p:tgtEl>
                                          <p:spTgt spid="1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2000" fill="hold"/>
                                        <p:tgtEl>
                                          <p:spTgt spid="1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6498" name="Picture 2" descr="D:\Мамина работа\мама\Изображение 021.jpg"/>
          <p:cNvPicPr>
            <a:picLocks noGrp="1" noChangeAspect="1" noChangeArrowheads="1"/>
          </p:cNvPicPr>
          <p:nvPr>
            <p:ph idx="4294967295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755576" y="1988840"/>
            <a:ext cx="3312368" cy="4464496"/>
          </a:xfrm>
          <a:prstGeom prst="rect">
            <a:avLst/>
          </a:prstGeom>
          <a:noFill/>
        </p:spPr>
      </p:pic>
      <p:sp>
        <p:nvSpPr>
          <p:cNvPr id="12" name="Прямоугольник 11"/>
          <p:cNvSpPr/>
          <p:nvPr/>
        </p:nvSpPr>
        <p:spPr>
          <a:xfrm>
            <a:off x="7308304" y="2132856"/>
            <a:ext cx="832279" cy="421189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solidFill>
                  <a:schemeClr val="accent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М</a:t>
            </a:r>
          </a:p>
          <a:p>
            <a:pPr algn="ctr"/>
            <a:r>
              <a:rPr lang="ru-RU" sz="5400" b="1" cap="none" spc="0" dirty="0" smtClean="0">
                <a:ln w="11430"/>
                <a:solidFill>
                  <a:schemeClr val="accent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И</a:t>
            </a:r>
          </a:p>
          <a:p>
            <a:pPr algn="ctr"/>
            <a:r>
              <a:rPr lang="ru-RU" sz="5400" b="1" cap="none" spc="0" dirty="0" smtClean="0">
                <a:ln w="11430"/>
                <a:solidFill>
                  <a:schemeClr val="accent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Р</a:t>
            </a:r>
          </a:p>
          <a:p>
            <a:pPr algn="ctr"/>
            <a:r>
              <a:rPr lang="ru-RU" sz="5400" b="1" cap="none" spc="0" dirty="0" smtClean="0">
                <a:ln w="11430"/>
                <a:solidFill>
                  <a:schemeClr val="accent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О</a:t>
            </a:r>
          </a:p>
          <a:p>
            <a:pPr algn="ctr"/>
            <a:r>
              <a:rPr lang="ru-RU" sz="5400" b="1" cap="none" spc="0" dirty="0" smtClean="0">
                <a:ln w="11430"/>
                <a:solidFill>
                  <a:schemeClr val="accent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Н</a:t>
            </a:r>
            <a:endParaRPr lang="ru-RU" sz="5400" b="1" cap="none" spc="0" dirty="0">
              <a:ln w="11430"/>
              <a:solidFill>
                <a:schemeClr val="accent1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4" name="Заголовок 1"/>
          <p:cNvSpPr>
            <a:spLocks noGrp="1"/>
          </p:cNvSpPr>
          <p:nvPr>
            <p:ph type="title"/>
          </p:nvPr>
        </p:nvSpPr>
        <p:spPr>
          <a:xfrm>
            <a:off x="395536" y="836712"/>
            <a:ext cx="8229600" cy="864096"/>
          </a:xfrm>
        </p:spPr>
        <p:txBody>
          <a:bodyPr>
            <a:normAutofit fontScale="90000"/>
          </a:bodyPr>
          <a:lstStyle/>
          <a:p>
            <a:r>
              <a:rPr lang="ru-RU" sz="4800" dirty="0" smtClean="0">
                <a:solidFill>
                  <a:schemeClr val="accent1"/>
                </a:solidFill>
              </a:rPr>
              <a:t>Автор скульптуры «Дискобол»? </a:t>
            </a:r>
            <a:endParaRPr lang="ru-RU" sz="4800" dirty="0">
              <a:solidFill>
                <a:schemeClr val="accent1"/>
              </a:solidFill>
            </a:endParaRPr>
          </a:p>
        </p:txBody>
      </p:sp>
    </p:spTree>
  </p:cSld>
  <p:clrMapOvr>
    <a:masterClrMapping/>
  </p:clrMapOvr>
  <p:transition spd="slow">
    <p:pull dir="l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4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4" name="Picture 4" descr="D:\Мамина работа\мама\Изображение 014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2060848"/>
            <a:ext cx="6411843" cy="46085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Прямоугольник 4"/>
          <p:cNvSpPr/>
          <p:nvPr/>
        </p:nvSpPr>
        <p:spPr>
          <a:xfrm>
            <a:off x="467544" y="116632"/>
            <a:ext cx="7626616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/>
                <a:solidFill>
                  <a:schemeClr val="accent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Название греческого судна?</a:t>
            </a:r>
            <a:endParaRPr lang="ru-RU" sz="5400" b="1" cap="none" spc="50" dirty="0">
              <a:ln w="11430"/>
              <a:solidFill>
                <a:schemeClr val="accent1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7812360" y="1268760"/>
            <a:ext cx="643125" cy="507831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5400" b="1" i="0" u="none" strike="noStrike" kern="1200" cap="none" spc="50" normalizeH="0" baseline="0" noProof="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Т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5400" b="1" i="0" u="none" strike="noStrike" kern="1200" cap="none" spc="50" normalizeH="0" baseline="0" noProof="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Р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5400" b="1" i="0" u="none" strike="noStrike" kern="1200" cap="none" spc="50" normalizeH="0" baseline="0" noProof="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И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5400" b="1" i="0" u="none" strike="noStrike" kern="1200" cap="none" spc="50" normalizeH="0" baseline="0" noProof="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Е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5400" b="1" i="0" u="none" strike="noStrike" kern="1200" cap="none" spc="50" normalizeH="0" baseline="0" noProof="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Р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5400" b="1" i="0" u="none" strike="noStrike" kern="1200" cap="none" spc="50" normalizeH="0" baseline="0" noProof="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А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slow">
    <p:pull dir="l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D:\Мамина работа\мама\Изображение 015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31640" y="1916832"/>
            <a:ext cx="5904656" cy="362890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Прямоугольник 5"/>
          <p:cNvSpPr/>
          <p:nvPr/>
        </p:nvSpPr>
        <p:spPr>
          <a:xfrm>
            <a:off x="1" y="116632"/>
            <a:ext cx="8892480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kumimoji="0" lang="ru-RU" sz="5400" b="1" i="0" u="none" strike="noStrike" kern="1200" cap="none" spc="50" normalizeH="0" baseline="0" noProof="0" dirty="0" smtClean="0">
                <a:ln w="11430"/>
                <a:solidFill>
                  <a:schemeClr val="accent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Высший орган власти в Афинах?</a:t>
            </a:r>
            <a:endParaRPr lang="ru-RU" sz="5400" b="1" cap="none" spc="50" dirty="0">
              <a:ln w="11430"/>
              <a:solidFill>
                <a:schemeClr val="accent1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539552" y="5733256"/>
            <a:ext cx="719774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Народное собрание 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slow">
    <p:pull dir="l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5536" y="2060848"/>
            <a:ext cx="8229600" cy="4389120"/>
          </a:xfrm>
        </p:spPr>
        <p:txBody>
          <a:bodyPr/>
          <a:lstStyle/>
          <a:p>
            <a:pPr>
              <a:buNone/>
            </a:pPr>
            <a:endParaRPr lang="ru-RU" dirty="0" smtClean="0"/>
          </a:p>
          <a:p>
            <a:endParaRPr lang="ru-RU" dirty="0"/>
          </a:p>
        </p:txBody>
      </p:sp>
      <p:pic>
        <p:nvPicPr>
          <p:cNvPr id="6" name="Picture 2" descr="D:\Мамина работа\мама\map7grc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340768"/>
            <a:ext cx="8496944" cy="4176464"/>
          </a:xfrm>
          <a:prstGeom prst="rect">
            <a:avLst/>
          </a:prstGeom>
          <a:noFill/>
        </p:spPr>
      </p:pic>
      <p:pic>
        <p:nvPicPr>
          <p:cNvPr id="4098" name="Picture 2" descr="D:\Мамина работа\мама\Изображение 01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3645024"/>
            <a:ext cx="3075770" cy="1872208"/>
          </a:xfrm>
          <a:prstGeom prst="rect">
            <a:avLst/>
          </a:prstGeom>
          <a:noFill/>
        </p:spPr>
      </p:pic>
      <p:sp>
        <p:nvSpPr>
          <p:cNvPr id="7" name="Заголовок 1"/>
          <p:cNvSpPr txBox="1">
            <a:spLocks/>
          </p:cNvSpPr>
          <p:nvPr/>
        </p:nvSpPr>
        <p:spPr>
          <a:xfrm>
            <a:off x="7668344" y="1412776"/>
            <a:ext cx="1090464" cy="792088"/>
          </a:xfrm>
          <a:prstGeom prst="rect">
            <a:avLst/>
          </a:prstGeom>
        </p:spPr>
        <p:txBody>
          <a:bodyPr vert="horz" lIns="0" rIns="0" bIns="0" anchor="b">
            <a:normAutofit fontScale="97500" lnSpcReduction="100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50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123728" y="206084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395536" y="332656"/>
            <a:ext cx="8249648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400" b="1" cap="none" spc="50" dirty="0" smtClean="0">
                <a:ln w="11430"/>
                <a:solidFill>
                  <a:schemeClr val="accent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Поселение греков за морем?</a:t>
            </a:r>
            <a:endParaRPr lang="ru-RU" sz="4400" b="1" cap="none" spc="50" dirty="0">
              <a:ln w="11430"/>
              <a:solidFill>
                <a:schemeClr val="accent1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1835696" y="5733256"/>
            <a:ext cx="324697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Колония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slow">
    <p:pull dir="l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2348880"/>
            <a:ext cx="8229600" cy="1143000"/>
          </a:xfrm>
        </p:spPr>
        <p:txBody>
          <a:bodyPr/>
          <a:lstStyle/>
          <a:p>
            <a:pPr algn="ctr"/>
            <a:r>
              <a:rPr lang="ru-RU" b="1" dirty="0" smtClean="0"/>
              <a:t> Вопросы для 2 команды</a:t>
            </a:r>
            <a:endParaRPr lang="ru-RU" dirty="0"/>
          </a:p>
        </p:txBody>
      </p:sp>
    </p:spTree>
  </p:cSld>
  <p:clrMapOvr>
    <a:masterClrMapping/>
  </p:clrMapOvr>
  <p:transition spd="slow">
    <p:pull dir="l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8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2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accent1"/>
                </a:solidFill>
              </a:rPr>
              <a:t>Возвышенная и укреплённая часть Афин, верхний город?</a:t>
            </a:r>
            <a:endParaRPr lang="ru-RU" b="1" dirty="0">
              <a:solidFill>
                <a:schemeClr val="accent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3528" y="1600201"/>
            <a:ext cx="8280920" cy="4925144"/>
          </a:xfrm>
        </p:spPr>
        <p:txBody>
          <a:bodyPr/>
          <a:lstStyle/>
          <a:p>
            <a:pPr lvl="0">
              <a:buNone/>
            </a:pPr>
            <a:endParaRPr lang="ru-RU" dirty="0"/>
          </a:p>
          <a:p>
            <a:endParaRPr lang="ru-RU" dirty="0"/>
          </a:p>
        </p:txBody>
      </p:sp>
      <p:pic>
        <p:nvPicPr>
          <p:cNvPr id="6" name="Picture 2" descr="D:\Мамина работа\мама\no06-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2204864"/>
            <a:ext cx="7344816" cy="4320480"/>
          </a:xfrm>
          <a:prstGeom prst="rect">
            <a:avLst/>
          </a:prstGeom>
          <a:noFill/>
        </p:spPr>
      </p:pic>
      <p:sp>
        <p:nvSpPr>
          <p:cNvPr id="10" name="Прямоугольник 9"/>
          <p:cNvSpPr/>
          <p:nvPr/>
        </p:nvSpPr>
        <p:spPr>
          <a:xfrm>
            <a:off x="8100392" y="117693"/>
            <a:ext cx="659155" cy="674030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5400" b="1" i="0" u="none" strike="noStrike" kern="1200" cap="none" spc="50" normalizeH="0" baseline="0" noProof="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А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5400" b="1" i="0" u="none" strike="noStrike" kern="1200" cap="none" spc="50" normalizeH="0" baseline="0" noProof="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К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5400" b="1" i="0" u="none" strike="noStrike" kern="1200" cap="none" spc="50" normalizeH="0" baseline="0" noProof="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Р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5400" b="1" i="0" u="none" strike="noStrike" kern="1200" cap="none" spc="50" normalizeH="0" baseline="0" noProof="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О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5400" b="1" i="0" u="none" strike="noStrike" kern="1200" cap="none" spc="50" normalizeH="0" baseline="0" noProof="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П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5400" b="1" i="0" u="none" strike="noStrike" kern="1200" cap="none" spc="50" normalizeH="0" baseline="0" noProof="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О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5400" b="1" i="0" u="none" strike="noStrike" kern="1200" cap="none" spc="50" normalizeH="0" baseline="0" noProof="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Л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5400" b="1" i="0" u="none" strike="noStrike" kern="1200" cap="none" spc="50" normalizeH="0" baseline="0" noProof="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Ь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slow">
    <p:pull dir="l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D:\Мамина работа\мама\gome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718810"/>
            <a:ext cx="4464496" cy="5022557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251520" y="0"/>
            <a:ext cx="9121053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/>
                <a:solidFill>
                  <a:schemeClr val="accent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Создатель поэмы «Одиссея»?</a:t>
            </a:r>
            <a:endParaRPr lang="ru-RU" sz="5400" b="1" cap="none" spc="50" dirty="0">
              <a:ln w="11430"/>
              <a:solidFill>
                <a:schemeClr val="accent1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7020272" y="1844824"/>
            <a:ext cx="797013" cy="424731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5400" b="1" i="0" u="none" strike="noStrike" kern="1200" cap="none" spc="50" normalizeH="0" baseline="0" noProof="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Г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5400" b="1" i="0" u="none" strike="noStrike" kern="1200" cap="none" spc="50" normalizeH="0" baseline="0" noProof="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О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5400" b="1" i="0" u="none" strike="noStrike" kern="1200" cap="none" spc="50" normalizeH="0" baseline="0" noProof="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М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5400" b="1" i="0" u="none" strike="noStrike" kern="1200" cap="none" spc="50" normalizeH="0" baseline="0" noProof="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Е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5400" b="1" i="0" u="none" strike="noStrike" kern="1200" cap="none" spc="50" normalizeH="0" baseline="0" noProof="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Р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slow">
    <p:pull dir="l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5474" name="Picture 2" descr="D:\Мамина работа\мама\Изображение 020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1556792"/>
            <a:ext cx="6336704" cy="4104456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-684584" y="548680"/>
            <a:ext cx="936711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           </a:t>
            </a:r>
            <a:r>
              <a:rPr lang="ru-RU" sz="5400" b="1" cap="none" spc="50" dirty="0" smtClean="0">
                <a:ln w="11430"/>
                <a:solidFill>
                  <a:schemeClr val="accent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Храм богини Афины</a:t>
            </a:r>
            <a:endParaRPr lang="ru-RU" sz="5400" b="1" cap="none" spc="50" dirty="0">
              <a:ln w="11430"/>
              <a:solidFill>
                <a:schemeClr val="accent1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5004048" y="5805264"/>
            <a:ext cx="381386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Парфенон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slow">
    <p:pull dir="l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D:\Мамина работа\мама\9946dbb193f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23728" y="1844824"/>
            <a:ext cx="3528392" cy="4608512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7668344" y="1196752"/>
            <a:ext cx="766555" cy="526297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lvl="0" algn="ctr">
              <a:buNone/>
            </a:pPr>
            <a:r>
              <a:rPr lang="ru-RU" sz="4800" b="1" cap="none" spc="50" dirty="0" smtClean="0">
                <a:ln w="11430"/>
                <a:solidFill>
                  <a:schemeClr val="accent3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Д</a:t>
            </a:r>
          </a:p>
          <a:p>
            <a:pPr lvl="0" algn="ctr">
              <a:buNone/>
            </a:pPr>
            <a:r>
              <a:rPr lang="ru-RU" sz="4800" b="1" cap="none" spc="50" dirty="0" smtClean="0">
                <a:ln w="11430"/>
                <a:solidFill>
                  <a:schemeClr val="accent3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Е</a:t>
            </a:r>
          </a:p>
          <a:p>
            <a:pPr lvl="0" algn="ctr">
              <a:buNone/>
            </a:pPr>
            <a:r>
              <a:rPr lang="ru-RU" sz="4800" b="1" cap="none" spc="50" dirty="0" smtClean="0">
                <a:ln w="11430"/>
                <a:solidFill>
                  <a:schemeClr val="accent3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М</a:t>
            </a:r>
          </a:p>
          <a:p>
            <a:pPr lvl="0" algn="ctr">
              <a:buNone/>
            </a:pPr>
            <a:r>
              <a:rPr lang="ru-RU" sz="4800" b="1" cap="none" spc="50" dirty="0" smtClean="0">
                <a:ln w="11430"/>
                <a:solidFill>
                  <a:schemeClr val="accent3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Е</a:t>
            </a:r>
          </a:p>
          <a:p>
            <a:pPr lvl="0" algn="ctr">
              <a:buNone/>
            </a:pPr>
            <a:r>
              <a:rPr lang="ru-RU" sz="4800" b="1" cap="none" spc="50" dirty="0" smtClean="0">
                <a:ln w="11430"/>
                <a:solidFill>
                  <a:schemeClr val="accent3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Т</a:t>
            </a:r>
          </a:p>
          <a:p>
            <a:pPr lvl="0" algn="ctr">
              <a:buNone/>
            </a:pPr>
            <a:r>
              <a:rPr lang="ru-RU" sz="4800" b="1" cap="none" spc="50" dirty="0" smtClean="0">
                <a:ln w="11430"/>
                <a:solidFill>
                  <a:schemeClr val="accent3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Р</a:t>
            </a:r>
          </a:p>
          <a:p>
            <a:pPr lvl="0" algn="ctr">
              <a:buNone/>
            </a:pPr>
            <a:r>
              <a:rPr lang="ru-RU" sz="4800" b="1" cap="none" spc="50" dirty="0" smtClean="0">
                <a:ln w="11430"/>
                <a:solidFill>
                  <a:schemeClr val="accent3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А</a:t>
            </a:r>
            <a:endParaRPr lang="ru-RU" sz="4800" b="1" cap="none" spc="50" dirty="0">
              <a:ln w="11430"/>
              <a:solidFill>
                <a:schemeClr val="accent3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23528" y="0"/>
            <a:ext cx="7987087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/>
                <a:solidFill>
                  <a:schemeClr val="accent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Богиня плодородия и земледелия?</a:t>
            </a:r>
            <a:endParaRPr lang="ru-RU" sz="5400" b="1" cap="none" spc="50" dirty="0">
              <a:ln w="11430"/>
              <a:solidFill>
                <a:schemeClr val="accent1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slow">
    <p:pull dir="l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8800" b="1" dirty="0" smtClean="0">
                <a:solidFill>
                  <a:schemeClr val="accent1"/>
                </a:solidFill>
              </a:rPr>
              <a:t> </a:t>
            </a:r>
            <a:r>
              <a:rPr lang="ru-RU" sz="8800" b="1" dirty="0" smtClean="0">
                <a:solidFill>
                  <a:schemeClr val="accent1"/>
                </a:solidFill>
              </a:rPr>
              <a:t>Оценка игры</a:t>
            </a:r>
            <a:endParaRPr lang="ru-RU" sz="7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sz="3600" b="1" dirty="0" smtClean="0"/>
              <a:t>За каждый правильный ответ: </a:t>
            </a:r>
          </a:p>
          <a:p>
            <a:r>
              <a:rPr lang="ru-RU" sz="3600" b="1" dirty="0" smtClean="0"/>
              <a:t>1 балл.</a:t>
            </a:r>
          </a:p>
          <a:p>
            <a:r>
              <a:rPr lang="ru-RU" sz="3600" b="1" dirty="0" smtClean="0"/>
              <a:t>За  неправильный ответ:</a:t>
            </a:r>
          </a:p>
          <a:p>
            <a:r>
              <a:rPr lang="ru-RU" sz="3600" b="1" dirty="0" smtClean="0"/>
              <a:t>0 баллов.</a:t>
            </a:r>
          </a:p>
          <a:p>
            <a:r>
              <a:rPr lang="ru-RU" sz="3600" b="1" dirty="0" smtClean="0"/>
              <a:t>За правильный ответ на вопрос соперников: </a:t>
            </a:r>
          </a:p>
          <a:p>
            <a:r>
              <a:rPr lang="ru-RU" sz="3600" b="1" dirty="0" smtClean="0"/>
              <a:t>2 балла.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ransition spd="slow">
    <p:pull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152128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     </a:t>
            </a:r>
            <a:r>
              <a:rPr lang="ru-RU" b="1" dirty="0" smtClean="0">
                <a:solidFill>
                  <a:schemeClr val="accent1"/>
                </a:solidFill>
              </a:rPr>
              <a:t>Деятель Афин, которого    избирали 15 раз стратегом?</a:t>
            </a:r>
            <a:endParaRPr lang="ru-RU" b="1" dirty="0">
              <a:solidFill>
                <a:schemeClr val="accent1"/>
              </a:solidFill>
            </a:endParaRPr>
          </a:p>
        </p:txBody>
      </p:sp>
      <p:pic>
        <p:nvPicPr>
          <p:cNvPr id="6" name="Picture 2" descr="D:\Мамина работа\мама\298px-Pericles_Pio-Clementino_Inv26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47664" y="1340768"/>
            <a:ext cx="3528392" cy="5235108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7380312" y="1196752"/>
            <a:ext cx="761747" cy="507831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buNone/>
            </a:pPr>
            <a:r>
              <a:rPr lang="ru-RU" sz="5400" b="1" cap="none" spc="0" dirty="0" smtClean="0">
                <a:ln w="11430"/>
                <a:solidFill>
                  <a:schemeClr val="accent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</a:t>
            </a:r>
          </a:p>
          <a:p>
            <a:pPr algn="ctr">
              <a:buNone/>
            </a:pPr>
            <a:r>
              <a:rPr lang="ru-RU" sz="5400" b="1" cap="none" spc="0" dirty="0" smtClean="0">
                <a:ln w="11430"/>
                <a:solidFill>
                  <a:schemeClr val="accent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Е</a:t>
            </a:r>
          </a:p>
          <a:p>
            <a:pPr algn="ctr">
              <a:buNone/>
            </a:pPr>
            <a:r>
              <a:rPr lang="ru-RU" sz="5400" b="1" cap="none" spc="0" dirty="0" smtClean="0">
                <a:ln w="11430"/>
                <a:solidFill>
                  <a:schemeClr val="accent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Р</a:t>
            </a:r>
          </a:p>
          <a:p>
            <a:pPr algn="ctr">
              <a:buNone/>
            </a:pPr>
            <a:r>
              <a:rPr lang="ru-RU" sz="5400" b="1" cap="none" spc="0" dirty="0" smtClean="0">
                <a:ln w="11430"/>
                <a:solidFill>
                  <a:schemeClr val="accent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И</a:t>
            </a:r>
          </a:p>
          <a:p>
            <a:pPr algn="ctr">
              <a:buNone/>
            </a:pPr>
            <a:r>
              <a:rPr lang="ru-RU" sz="5400" b="1" cap="none" spc="0" dirty="0" smtClean="0">
                <a:ln w="11430"/>
                <a:solidFill>
                  <a:schemeClr val="accent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К</a:t>
            </a:r>
          </a:p>
          <a:p>
            <a:pPr algn="ctr">
              <a:buNone/>
            </a:pPr>
            <a:r>
              <a:rPr lang="ru-RU" sz="5400" b="1" cap="none" spc="0" dirty="0" smtClean="0">
                <a:ln w="11430"/>
                <a:solidFill>
                  <a:schemeClr val="accent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Л</a:t>
            </a:r>
            <a:endParaRPr lang="ru-RU" sz="5400" b="1" cap="none" spc="0" dirty="0">
              <a:ln w="11430"/>
              <a:solidFill>
                <a:schemeClr val="accent1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slow">
    <p:pull dir="l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4" descr="D:\Мамина работа\мама\Amphorae-200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1340768"/>
            <a:ext cx="3240360" cy="4608512"/>
          </a:xfrm>
          <a:prstGeom prst="rect">
            <a:avLst/>
          </a:prstGeom>
          <a:noFill/>
        </p:spPr>
      </p:pic>
      <p:pic>
        <p:nvPicPr>
          <p:cNvPr id="16" name="Picture 5" descr="D:\Мамина работа\мама\amfor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35896" y="1340768"/>
            <a:ext cx="3168352" cy="4608512"/>
          </a:xfrm>
          <a:prstGeom prst="rect">
            <a:avLst/>
          </a:prstGeom>
          <a:noFill/>
        </p:spPr>
      </p:pic>
      <p:sp>
        <p:nvSpPr>
          <p:cNvPr id="9" name="Заголовок 1"/>
          <p:cNvSpPr txBox="1">
            <a:spLocks/>
          </p:cNvSpPr>
          <p:nvPr/>
        </p:nvSpPr>
        <p:spPr>
          <a:xfrm>
            <a:off x="7740352" y="476672"/>
            <a:ext cx="1098848" cy="5328592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5000" b="0" i="0" u="none" strike="noStrike" kern="120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251520" y="260648"/>
            <a:ext cx="844179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/>
                <a:solidFill>
                  <a:schemeClr val="accent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Сосуд для вина и масла?</a:t>
            </a:r>
            <a:endParaRPr lang="ru-RU" sz="5400" b="1" cap="none" spc="50" dirty="0">
              <a:ln w="11430"/>
              <a:solidFill>
                <a:schemeClr val="accent1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7524328" y="1268760"/>
            <a:ext cx="797013" cy="507831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5400" b="1" i="0" u="none" strike="noStrike" kern="1200" cap="none" spc="50" normalizeH="0" baseline="0" noProof="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А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j-lt"/>
                <a:ea typeface="+mj-ea"/>
                <a:cs typeface="+mj-cs"/>
              </a:rPr>
              <a:t>М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5400" b="1" i="0" u="none" strike="noStrike" kern="1200" cap="none" spc="50" normalizeH="0" baseline="0" noProof="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Ф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j-lt"/>
                <a:ea typeface="+mj-ea"/>
                <a:cs typeface="+mj-cs"/>
              </a:rPr>
              <a:t>О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5400" b="1" i="0" u="none" strike="noStrike" kern="1200" cap="none" spc="50" normalizeH="0" baseline="0" noProof="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Р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j-lt"/>
                <a:ea typeface="+mj-ea"/>
                <a:cs typeface="+mj-cs"/>
              </a:rPr>
              <a:t>А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slow">
    <p:pull dir="l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1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224136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Власть народа  в Древней Греции?</a:t>
            </a:r>
            <a:endParaRPr lang="ru-RU" dirty="0"/>
          </a:p>
        </p:txBody>
      </p:sp>
      <p:pic>
        <p:nvPicPr>
          <p:cNvPr id="62465" name="Picture 1" descr="D:\Мамина работа\мама\Изображение 02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412776"/>
            <a:ext cx="8568952" cy="5256584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1547664" y="2708920"/>
            <a:ext cx="6912768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kumimoji="0" lang="ru-RU" sz="5400" b="1" i="0" u="none" strike="noStrike" kern="1200" cap="none" spc="0" normalizeH="0" baseline="0" noProof="0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Демократия</a:t>
            </a:r>
            <a:endParaRPr lang="ru-RU" sz="5400" b="1" cap="none" spc="0" dirty="0">
              <a:ln w="11430"/>
              <a:solidFill>
                <a:srgbClr val="00206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slow">
    <p:pull dir="l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60648"/>
            <a:ext cx="8496944" cy="1224136"/>
          </a:xfrm>
        </p:spPr>
        <p:txBody>
          <a:bodyPr>
            <a:normAutofit fontScale="90000"/>
          </a:bodyPr>
          <a:lstStyle/>
          <a:p>
            <a:pPr lvl="0"/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 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b="1" dirty="0">
              <a:solidFill>
                <a:srgbClr val="002060"/>
              </a:solidFill>
            </a:endParaRPr>
          </a:p>
        </p:txBody>
      </p:sp>
      <p:pic>
        <p:nvPicPr>
          <p:cNvPr id="6" name="Picture 2" descr="D:\Мамина работа\мама\Greek_Phalanx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1844824"/>
            <a:ext cx="6048672" cy="4093545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467544" y="188640"/>
            <a:ext cx="7903709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/>
                <a:solidFill>
                  <a:schemeClr val="accent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Построение войск у македонской пехоты? </a:t>
            </a:r>
            <a:endParaRPr lang="ru-RU" sz="5400" b="1" cap="none" spc="50" dirty="0">
              <a:ln w="11430"/>
              <a:solidFill>
                <a:schemeClr val="accent1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683568" y="5805264"/>
            <a:ext cx="7245545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5400" b="1" i="0" u="none" strike="noStrike" kern="1200" cap="none" spc="50" normalizeH="0" baseline="0" noProof="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ФАЛАНГА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slow">
    <p:pull dir="l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>
                <a:solidFill>
                  <a:srgbClr val="FF0000"/>
                </a:solidFill>
              </a:rPr>
              <a:t> </a:t>
            </a:r>
            <a:r>
              <a:rPr lang="ru-RU" b="1" dirty="0" smtClean="0">
                <a:solidFill>
                  <a:srgbClr val="FF0000"/>
                </a:solidFill>
              </a:rPr>
              <a:t>3. История на карте и в рисунке.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4400" b="1" dirty="0" smtClean="0"/>
              <a:t>С помощью карты и рисунка определите какое событие здесь изображено?</a:t>
            </a:r>
          </a:p>
          <a:p>
            <a:r>
              <a:rPr lang="ru-RU" sz="4400" b="1" dirty="0" smtClean="0"/>
              <a:t>Расскажите  об этом событии от лица его участника.</a:t>
            </a:r>
            <a:endParaRPr lang="ru-RU" sz="4400" b="1" dirty="0"/>
          </a:p>
        </p:txBody>
      </p:sp>
    </p:spTree>
  </p:cSld>
  <p:clrMapOvr>
    <a:masterClrMapping/>
  </p:clrMapOvr>
  <p:transition spd="slow">
    <p:pull dir="l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04664"/>
            <a:ext cx="8229600" cy="864096"/>
          </a:xfrm>
        </p:spPr>
        <p:txBody>
          <a:bodyPr/>
          <a:lstStyle/>
          <a:p>
            <a:r>
              <a:rPr lang="ru-RU" b="1" dirty="0" smtClean="0"/>
              <a:t>Задание для 1 команды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600200"/>
            <a:ext cx="8686800" cy="5257800"/>
          </a:xfrm>
        </p:spPr>
        <p:txBody>
          <a:bodyPr/>
          <a:lstStyle/>
          <a:p>
            <a:pPr>
              <a:buNone/>
            </a:pPr>
            <a:endParaRPr lang="ru-RU" dirty="0"/>
          </a:p>
        </p:txBody>
      </p:sp>
      <p:pic>
        <p:nvPicPr>
          <p:cNvPr id="11" name="Picture 4" descr="D:\Мамина работа\мама\Изображение 00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700808"/>
            <a:ext cx="3960440" cy="3816424"/>
          </a:xfrm>
          <a:prstGeom prst="rect">
            <a:avLst/>
          </a:prstGeom>
          <a:noFill/>
        </p:spPr>
      </p:pic>
      <p:pic>
        <p:nvPicPr>
          <p:cNvPr id="13314" name="Picture 2" descr="D:\Мамина работа\мама\Изображение 01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11960" y="3933057"/>
            <a:ext cx="4464496" cy="2736304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pull dir="l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1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32656"/>
            <a:ext cx="8229600" cy="1080120"/>
          </a:xfrm>
        </p:spPr>
        <p:txBody>
          <a:bodyPr>
            <a:normAutofit/>
          </a:bodyPr>
          <a:lstStyle/>
          <a:p>
            <a:r>
              <a:rPr lang="ru-RU" b="1" dirty="0" smtClean="0"/>
              <a:t>Задание  для 2 команды</a:t>
            </a:r>
            <a:endParaRPr lang="ru-RU" b="1" dirty="0"/>
          </a:p>
        </p:txBody>
      </p:sp>
      <p:pic>
        <p:nvPicPr>
          <p:cNvPr id="12290" name="Picture 2" descr="D:\Мамина работа\мама\Изображение 016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1556792"/>
            <a:ext cx="4248472" cy="3816424"/>
          </a:xfrm>
          <a:prstGeom prst="rect">
            <a:avLst/>
          </a:prstGeom>
          <a:noFill/>
        </p:spPr>
      </p:pic>
      <p:pic>
        <p:nvPicPr>
          <p:cNvPr id="4" name="Picture 2" descr="D:\Мамина работа\мама\granik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6016" y="3645024"/>
            <a:ext cx="4248472" cy="2996952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pull dir="l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8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2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endParaRPr lang="ru-RU" dirty="0"/>
          </a:p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79512" y="1700808"/>
            <a:ext cx="8424936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4. Историческая  </a:t>
            </a:r>
            <a:r>
              <a:rPr lang="ru-RU" sz="5400" b="1" cap="none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«путаница». </a:t>
            </a:r>
          </a:p>
        </p:txBody>
      </p:sp>
    </p:spTree>
  </p:cSld>
  <p:clrMapOvr>
    <a:masterClrMapping/>
  </p:clrMapOvr>
  <p:transition spd="slow">
    <p:pull dir="l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116632"/>
            <a:ext cx="8229600" cy="180020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2276872"/>
            <a:ext cx="8229600" cy="4464496"/>
          </a:xfrm>
        </p:spPr>
        <p:txBody>
          <a:bodyPr>
            <a:normAutofit fontScale="25000" lnSpcReduction="20000"/>
          </a:bodyPr>
          <a:lstStyle/>
          <a:p>
            <a:pPr>
              <a:buNone/>
            </a:pPr>
            <a:r>
              <a:rPr lang="ru-RU" sz="11200" b="1" dirty="0" smtClean="0">
                <a:solidFill>
                  <a:schemeClr val="accent1"/>
                </a:solidFill>
              </a:rPr>
              <a:t>Задание  для 1 команды:</a:t>
            </a:r>
          </a:p>
          <a:p>
            <a:pPr>
              <a:buNone/>
            </a:pPr>
            <a:endParaRPr lang="ru-RU" sz="6000" b="1" dirty="0" smtClean="0">
              <a:solidFill>
                <a:srgbClr val="0070C0"/>
              </a:solidFill>
            </a:endParaRPr>
          </a:p>
          <a:p>
            <a:pPr algn="just"/>
            <a:r>
              <a:rPr lang="ru-RU" sz="8000" b="1" dirty="0" smtClean="0"/>
              <a:t>Восточное  побережье  Греции  омывается  Ионическим, а  западное  Эгейским.  Эгейское  море  усеяно многими островами.  В южной  части  Греции  находится  самый  большой остров –  Пелопоннес.   </a:t>
            </a:r>
          </a:p>
          <a:p>
            <a:pPr algn="just"/>
            <a:r>
              <a:rPr lang="ru-RU" sz="8000" b="1" dirty="0" smtClean="0"/>
              <a:t> В конце второго  тысячелетия в Грецию вторглись  греческие племена – дорийцев, что привело к подъёму хозяйства и  культуры.  </a:t>
            </a:r>
          </a:p>
          <a:p>
            <a:pPr algn="just"/>
            <a:r>
              <a:rPr lang="ru-RU" sz="8000" b="1" dirty="0" smtClean="0"/>
              <a:t>Юга- западная  части Пелопоннеса  называлась   </a:t>
            </a:r>
            <a:r>
              <a:rPr lang="ru-RU" sz="8000" b="1" dirty="0" err="1" smtClean="0"/>
              <a:t>Мессения</a:t>
            </a:r>
            <a:r>
              <a:rPr lang="ru-RU" sz="8000" b="1" dirty="0" smtClean="0"/>
              <a:t>.  В </a:t>
            </a:r>
            <a:r>
              <a:rPr lang="ru-RU" sz="8000" b="1" dirty="0" err="1" smtClean="0"/>
              <a:t>Мессении</a:t>
            </a:r>
            <a:r>
              <a:rPr lang="ru-RU" sz="8000" b="1" dirty="0" smtClean="0"/>
              <a:t>  находиться греческое государство  Спарта. Спартанцы занимались  ремеслом. В городе был район Керамик.  Здесь работали искусные ремесленники. Они делали разные сосуды. В Спарту приезжали чужеземцы.  За соблюдением всех законов   зорко следило Народное  собрание</a:t>
            </a:r>
            <a:endParaRPr lang="ru-RU" sz="8000" b="1" dirty="0"/>
          </a:p>
        </p:txBody>
      </p:sp>
      <p:pic>
        <p:nvPicPr>
          <p:cNvPr id="3074" name="Picture 2" descr="D:\Мамина работа\мама\1_a9bdf64d5174006aee2b17fca1c989ec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16633"/>
            <a:ext cx="8352928" cy="1872208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pull dir="l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260648"/>
            <a:ext cx="8229600" cy="1143000"/>
          </a:xfrm>
        </p:spPr>
        <p:txBody>
          <a:bodyPr/>
          <a:lstStyle/>
          <a:p>
            <a:r>
              <a:rPr lang="ru-RU" b="1" dirty="0" smtClean="0">
                <a:solidFill>
                  <a:schemeClr val="tx1"/>
                </a:solidFill>
              </a:rPr>
              <a:t>Ответ 1 команды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1340768"/>
            <a:ext cx="8435280" cy="4983832"/>
          </a:xfrm>
        </p:spPr>
        <p:txBody>
          <a:bodyPr>
            <a:normAutofit fontScale="55000" lnSpcReduction="20000"/>
          </a:bodyPr>
          <a:lstStyle/>
          <a:p>
            <a:pPr algn="just"/>
            <a:r>
              <a:rPr lang="ru-RU" sz="4400" b="1" i="1" dirty="0" smtClean="0">
                <a:solidFill>
                  <a:srgbClr val="0070C0"/>
                </a:solidFill>
              </a:rPr>
              <a:t>Ответ: Восточное  </a:t>
            </a:r>
            <a:r>
              <a:rPr lang="ru-RU" sz="4400" b="1" i="1" dirty="0">
                <a:solidFill>
                  <a:srgbClr val="0070C0"/>
                </a:solidFill>
              </a:rPr>
              <a:t>побережье  Греции  омывается  Эгейским  морем, а   западное  побережье  Ионическим.  Эгейское  море  усеяно многими островами.  В южной  части  Греции  находится  самый  большой  - остров Крит.   </a:t>
            </a:r>
            <a:endParaRPr lang="ru-RU" sz="4400" b="1" dirty="0">
              <a:solidFill>
                <a:srgbClr val="0070C0"/>
              </a:solidFill>
            </a:endParaRPr>
          </a:p>
          <a:p>
            <a:pPr algn="just"/>
            <a:r>
              <a:rPr lang="ru-RU" sz="4400" b="1" i="1" dirty="0">
                <a:solidFill>
                  <a:srgbClr val="0070C0"/>
                </a:solidFill>
              </a:rPr>
              <a:t>  В конце второго  </a:t>
            </a:r>
            <a:r>
              <a:rPr lang="ru-RU" sz="4400" b="1" i="1" dirty="0" smtClean="0">
                <a:solidFill>
                  <a:srgbClr val="0070C0"/>
                </a:solidFill>
              </a:rPr>
              <a:t>тысячелетия в Грецию </a:t>
            </a:r>
            <a:r>
              <a:rPr lang="ru-RU" sz="4400" b="1" i="1" dirty="0">
                <a:solidFill>
                  <a:srgbClr val="0070C0"/>
                </a:solidFill>
              </a:rPr>
              <a:t>вторглись  греческие племена – дорийцев, что привело к падению  хозяйства и  культуры Греции.  </a:t>
            </a:r>
            <a:endParaRPr lang="ru-RU" sz="4400" b="1" dirty="0">
              <a:solidFill>
                <a:srgbClr val="0070C0"/>
              </a:solidFill>
            </a:endParaRPr>
          </a:p>
          <a:p>
            <a:pPr algn="just"/>
            <a:r>
              <a:rPr lang="ru-RU" sz="4400" b="1" i="1" dirty="0">
                <a:solidFill>
                  <a:srgbClr val="0070C0"/>
                </a:solidFill>
              </a:rPr>
              <a:t> </a:t>
            </a:r>
            <a:r>
              <a:rPr lang="ru-RU" sz="4400" b="1" i="1" dirty="0" smtClean="0">
                <a:solidFill>
                  <a:srgbClr val="0070C0"/>
                </a:solidFill>
              </a:rPr>
              <a:t>Юга </a:t>
            </a:r>
            <a:r>
              <a:rPr lang="ru-RU" sz="4400" b="1" i="1" dirty="0">
                <a:solidFill>
                  <a:srgbClr val="0070C0"/>
                </a:solidFill>
              </a:rPr>
              <a:t>- </a:t>
            </a:r>
            <a:r>
              <a:rPr lang="ru-RU" sz="4400" b="1" i="1" dirty="0" smtClean="0">
                <a:solidFill>
                  <a:srgbClr val="0070C0"/>
                </a:solidFill>
              </a:rPr>
              <a:t>восточной </a:t>
            </a:r>
            <a:r>
              <a:rPr lang="ru-RU" sz="4400" b="1" i="1" dirty="0">
                <a:solidFill>
                  <a:srgbClr val="0070C0"/>
                </a:solidFill>
              </a:rPr>
              <a:t>части  Пелопоннеса называлась  </a:t>
            </a:r>
            <a:r>
              <a:rPr lang="ru-RU" sz="4400" b="1" i="1" dirty="0" err="1">
                <a:solidFill>
                  <a:srgbClr val="0070C0"/>
                </a:solidFill>
              </a:rPr>
              <a:t>Лаконика</a:t>
            </a:r>
            <a:r>
              <a:rPr lang="ru-RU" sz="4400" b="1" i="1" dirty="0">
                <a:solidFill>
                  <a:srgbClr val="0070C0"/>
                </a:solidFill>
              </a:rPr>
              <a:t> . В </a:t>
            </a:r>
            <a:r>
              <a:rPr lang="ru-RU" sz="4400" b="1" i="1" dirty="0" err="1" smtClean="0">
                <a:solidFill>
                  <a:srgbClr val="0070C0"/>
                </a:solidFill>
              </a:rPr>
              <a:t>Лаконике</a:t>
            </a:r>
            <a:r>
              <a:rPr lang="ru-RU" sz="4400" b="1" i="1" dirty="0" smtClean="0">
                <a:solidFill>
                  <a:srgbClr val="0070C0"/>
                </a:solidFill>
              </a:rPr>
              <a:t>   </a:t>
            </a:r>
            <a:r>
              <a:rPr lang="ru-RU" sz="4400" b="1" i="1" dirty="0">
                <a:solidFill>
                  <a:srgbClr val="0070C0"/>
                </a:solidFill>
              </a:rPr>
              <a:t>находится греческое государство  Спарта. Спартанцы были  умелыми воинами. Район Керамик был в Афинах. Все другие занятия им запрещал закон. Чужеземцы в Спарту не приезжали – там нечего было смотреть. За соблюдением всех правил  зорко следил Совет старейшин</a:t>
            </a:r>
            <a:r>
              <a:rPr lang="ru-RU" sz="3800" b="1" i="1" dirty="0">
                <a:solidFill>
                  <a:srgbClr val="0070C0"/>
                </a:solidFill>
              </a:rPr>
              <a:t>.</a:t>
            </a:r>
            <a:endParaRPr lang="ru-RU" sz="3800" b="1" dirty="0">
              <a:solidFill>
                <a:srgbClr val="0070C0"/>
              </a:solidFill>
            </a:endParaRPr>
          </a:p>
          <a:p>
            <a:pPr algn="just"/>
            <a:endParaRPr lang="ru-RU" dirty="0"/>
          </a:p>
        </p:txBody>
      </p:sp>
    </p:spTree>
  </p:cSld>
  <p:clrMapOvr>
    <a:masterClrMapping/>
  </p:clrMapOvr>
  <p:transition spd="slow">
    <p:pull dir="l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332656"/>
            <a:ext cx="8229600" cy="1143000"/>
          </a:xfrm>
        </p:spPr>
        <p:txBody>
          <a:bodyPr>
            <a:noAutofit/>
          </a:bodyPr>
          <a:lstStyle/>
          <a:p>
            <a:r>
              <a:rPr lang="ru-RU" sz="8800" b="1" dirty="0" smtClean="0">
                <a:solidFill>
                  <a:schemeClr val="accent1"/>
                </a:solidFill>
              </a:rPr>
              <a:t>Конкурсы</a:t>
            </a:r>
            <a:endParaRPr lang="ru-RU" sz="8800" b="1" dirty="0">
              <a:solidFill>
                <a:schemeClr val="accent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2800" b="1" dirty="0" smtClean="0"/>
              <a:t>Разминка капитанов;</a:t>
            </a:r>
          </a:p>
          <a:p>
            <a:r>
              <a:rPr lang="ru-RU" sz="2800" b="1" dirty="0" smtClean="0"/>
              <a:t>Разминка для команд;</a:t>
            </a:r>
          </a:p>
          <a:p>
            <a:r>
              <a:rPr lang="ru-RU" sz="2800" b="1" dirty="0" smtClean="0"/>
              <a:t>История на карте и в рисунке;</a:t>
            </a:r>
          </a:p>
          <a:p>
            <a:r>
              <a:rPr lang="ru-RU" sz="2800" b="1" dirty="0" smtClean="0"/>
              <a:t>Герои Эллады;</a:t>
            </a:r>
          </a:p>
          <a:p>
            <a:r>
              <a:rPr lang="ru-RU" sz="2800" b="1" dirty="0" smtClean="0"/>
              <a:t>Исторический «зоосад»;</a:t>
            </a:r>
          </a:p>
          <a:p>
            <a:r>
              <a:rPr lang="ru-RU" sz="2800" b="1" dirty="0" smtClean="0"/>
              <a:t>Историческая путаница;</a:t>
            </a:r>
            <a:endParaRPr lang="ru-RU" sz="2800" b="1" dirty="0"/>
          </a:p>
          <a:p>
            <a:r>
              <a:rPr lang="ru-RU" sz="2800" b="1" dirty="0" smtClean="0"/>
              <a:t>Экскурсия в Музей одной вещи.</a:t>
            </a:r>
          </a:p>
          <a:p>
            <a:r>
              <a:rPr lang="ru-RU" sz="2800" b="1" dirty="0" smtClean="0"/>
              <a:t>Воображаемое путешествие;</a:t>
            </a:r>
          </a:p>
          <a:p>
            <a:endParaRPr lang="ru-RU" dirty="0" smtClean="0"/>
          </a:p>
        </p:txBody>
      </p:sp>
      <p:sp>
        <p:nvSpPr>
          <p:cNvPr id="4" name="Прямоугольник 3"/>
          <p:cNvSpPr/>
          <p:nvPr/>
        </p:nvSpPr>
        <p:spPr>
          <a:xfrm>
            <a:off x="2286000" y="1997840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dirty="0" smtClean="0"/>
              <a:t> </a:t>
            </a:r>
            <a:endParaRPr lang="ru-RU" dirty="0"/>
          </a:p>
        </p:txBody>
      </p:sp>
    </p:spTree>
  </p:cSld>
  <p:clrMapOvr>
    <a:masterClrMapping/>
  </p:clrMapOvr>
  <p:transition spd="slow">
    <p:pull dir="l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76673"/>
            <a:ext cx="8229600" cy="1080119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844825"/>
            <a:ext cx="8229600" cy="4680520"/>
          </a:xfrm>
          <a:ln>
            <a:solidFill>
              <a:schemeClr val="bg1"/>
            </a:solidFill>
          </a:ln>
        </p:spPr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ru-RU" sz="3300" b="1" dirty="0" smtClean="0">
                <a:solidFill>
                  <a:srgbClr val="0070C0"/>
                </a:solidFill>
              </a:rPr>
              <a:t>Задание </a:t>
            </a:r>
            <a:r>
              <a:rPr lang="ru-RU" sz="3300" b="1" dirty="0">
                <a:solidFill>
                  <a:srgbClr val="0070C0"/>
                </a:solidFill>
              </a:rPr>
              <a:t>для 2 команды</a:t>
            </a:r>
            <a:r>
              <a:rPr lang="ru-RU" sz="3300" dirty="0">
                <a:solidFill>
                  <a:srgbClr val="0070C0"/>
                </a:solidFill>
              </a:rPr>
              <a:t>:</a:t>
            </a:r>
          </a:p>
          <a:p>
            <a:pPr algn="just"/>
            <a:r>
              <a:rPr lang="ru-RU" b="1" dirty="0"/>
              <a:t>Древний город Северной Греции - Афины.  В 8 в. до н. э. городом правили Совет старейшин и 10 правителей. Власть в Афинах того времени  принадлежала аристократам. Слово «аристократ»  в переводе с греческого означает – свободный человек. Все жители  Аттики считались гражданами.</a:t>
            </a:r>
          </a:p>
          <a:p>
            <a:pPr algn="just"/>
            <a:r>
              <a:rPr lang="ru-RU" b="1" dirty="0"/>
              <a:t>Обработка земли в Греции не требовала тяжёлого  труда. Греки сеяли главным  образом пшеницу. В 500 –м году до н. э.  знать  избрала архонтом Солона.  Он провёл преобразования в сельском хозяйстве, так как там  больше всего использовали  труд  рабов.  Положение  их было тяжёлым. Рабов </a:t>
            </a:r>
            <a:r>
              <a:rPr lang="ru-RU" b="1" dirty="0" smtClean="0"/>
              <a:t>в Афинах  </a:t>
            </a:r>
            <a:r>
              <a:rPr lang="ru-RU" b="1" dirty="0"/>
              <a:t>называли  илотами.  </a:t>
            </a:r>
          </a:p>
          <a:p>
            <a:pPr algn="just"/>
            <a:r>
              <a:rPr lang="ru-RU" b="1" dirty="0"/>
              <a:t> В </a:t>
            </a:r>
            <a:r>
              <a:rPr lang="en-US" b="1" dirty="0"/>
              <a:t>IV</a:t>
            </a:r>
            <a:r>
              <a:rPr lang="ru-RU" b="1" dirty="0"/>
              <a:t> веке до н.э.  Греция приходив в упадок и попадает под власть Персии</a:t>
            </a:r>
            <a:r>
              <a:rPr lang="ru-RU" b="1" dirty="0" smtClean="0"/>
              <a:t>  </a:t>
            </a:r>
            <a:endParaRPr lang="ru-RU" b="1" dirty="0"/>
          </a:p>
        </p:txBody>
      </p:sp>
      <p:pic>
        <p:nvPicPr>
          <p:cNvPr id="2050" name="Picture 2" descr="D:\Мамина работа\мама\800px-Acropolis_from_Philopappos_Hil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88640"/>
            <a:ext cx="8208912" cy="1368152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pull dir="l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8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3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864096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chemeClr val="tx1"/>
                </a:solidFill>
              </a:rPr>
              <a:t>Ответ 2 команды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5055840"/>
          </a:xfrm>
        </p:spPr>
        <p:txBody>
          <a:bodyPr>
            <a:normAutofit fontScale="85000" lnSpcReduction="20000"/>
          </a:bodyPr>
          <a:lstStyle/>
          <a:p>
            <a:pPr algn="just"/>
            <a:r>
              <a:rPr lang="ru-RU" sz="3000" b="1" i="1" dirty="0">
                <a:solidFill>
                  <a:schemeClr val="accent1"/>
                </a:solidFill>
              </a:rPr>
              <a:t>Ответ</a:t>
            </a:r>
            <a:r>
              <a:rPr lang="ru-RU" b="1" i="1" dirty="0">
                <a:solidFill>
                  <a:schemeClr val="accent1"/>
                </a:solidFill>
              </a:rPr>
              <a:t>:</a:t>
            </a:r>
            <a:r>
              <a:rPr lang="ru-RU" i="1" dirty="0">
                <a:solidFill>
                  <a:schemeClr val="accent1"/>
                </a:solidFill>
              </a:rPr>
              <a:t>  </a:t>
            </a:r>
            <a:r>
              <a:rPr lang="ru-RU" b="1" i="1" dirty="0">
                <a:solidFill>
                  <a:schemeClr val="accent1"/>
                </a:solidFill>
              </a:rPr>
              <a:t>Древний город Средней Греции- Афины. В 8 в. до н. э. городом правили Совет старейшин и 9  правителей. Власть в Афинах того времени  принадлежала аристократам. Слово  «аристократ»   означает – знатный человек. Все жители  Аттики, кроме  женщин  и  приезжих,  считались  гражданами.</a:t>
            </a:r>
            <a:endParaRPr lang="ru-RU" b="1" dirty="0">
              <a:solidFill>
                <a:schemeClr val="accent1"/>
              </a:solidFill>
            </a:endParaRPr>
          </a:p>
          <a:p>
            <a:pPr algn="just"/>
            <a:r>
              <a:rPr lang="ru-RU" b="1" i="1" dirty="0">
                <a:solidFill>
                  <a:schemeClr val="accent1"/>
                </a:solidFill>
              </a:rPr>
              <a:t> Обработка земли в Греции  требовала тяжёлого  труда. Греки сеяли главным  образом ячмень</a:t>
            </a:r>
            <a:r>
              <a:rPr lang="ru-RU" b="1" dirty="0">
                <a:solidFill>
                  <a:schemeClr val="accent1"/>
                </a:solidFill>
              </a:rPr>
              <a:t>. </a:t>
            </a:r>
            <a:r>
              <a:rPr lang="ru-RU" b="1" i="1" dirty="0">
                <a:solidFill>
                  <a:schemeClr val="accent1"/>
                </a:solidFill>
              </a:rPr>
              <a:t>В 594 –м году до н. э.  знать и  демос сообща избрали архонтом Солона.  Он провёл преобразования в положении демоса и управлении и государством.  В сельском хозяйстве меньше всего использовали труд </a:t>
            </a:r>
            <a:r>
              <a:rPr lang="ru-RU" b="1" i="1" dirty="0" smtClean="0">
                <a:solidFill>
                  <a:schemeClr val="accent1"/>
                </a:solidFill>
              </a:rPr>
              <a:t>рабов.</a:t>
            </a:r>
            <a:r>
              <a:rPr lang="en-US" b="1" i="1" dirty="0" smtClean="0">
                <a:solidFill>
                  <a:schemeClr val="accent1"/>
                </a:solidFill>
              </a:rPr>
              <a:t> </a:t>
            </a:r>
            <a:r>
              <a:rPr lang="ru-RU" b="1" i="1" dirty="0" smtClean="0">
                <a:solidFill>
                  <a:schemeClr val="accent1"/>
                </a:solidFill>
              </a:rPr>
              <a:t>Положение </a:t>
            </a:r>
            <a:r>
              <a:rPr lang="ru-RU" b="1" i="1" dirty="0">
                <a:solidFill>
                  <a:schemeClr val="accent1"/>
                </a:solidFill>
              </a:rPr>
              <a:t>рабов не улучшилось.</a:t>
            </a:r>
            <a:r>
              <a:rPr lang="ru-RU" b="1" dirty="0">
                <a:solidFill>
                  <a:schemeClr val="accent1"/>
                </a:solidFill>
              </a:rPr>
              <a:t> </a:t>
            </a:r>
            <a:r>
              <a:rPr lang="ru-RU" b="1" i="1" dirty="0">
                <a:solidFill>
                  <a:schemeClr val="accent1"/>
                </a:solidFill>
              </a:rPr>
              <a:t>Рабов </a:t>
            </a:r>
            <a:r>
              <a:rPr lang="ru-RU" b="1" i="1" dirty="0" smtClean="0">
                <a:solidFill>
                  <a:schemeClr val="accent1"/>
                </a:solidFill>
              </a:rPr>
              <a:t>в Спарте </a:t>
            </a:r>
            <a:r>
              <a:rPr lang="ru-RU" b="1" i="1" dirty="0">
                <a:solidFill>
                  <a:schemeClr val="accent1"/>
                </a:solidFill>
              </a:rPr>
              <a:t>называли  илотами</a:t>
            </a:r>
            <a:r>
              <a:rPr lang="ru-RU" b="1" dirty="0">
                <a:solidFill>
                  <a:schemeClr val="accent1"/>
                </a:solidFill>
              </a:rPr>
              <a:t>. </a:t>
            </a:r>
            <a:endParaRPr lang="en-US" b="1" dirty="0" smtClean="0">
              <a:solidFill>
                <a:schemeClr val="accent1"/>
              </a:solidFill>
            </a:endParaRPr>
          </a:p>
          <a:p>
            <a:pPr algn="just"/>
            <a:r>
              <a:rPr lang="ru-RU" b="1" dirty="0" smtClean="0">
                <a:solidFill>
                  <a:schemeClr val="accent1"/>
                </a:solidFill>
              </a:rPr>
              <a:t>В </a:t>
            </a:r>
            <a:r>
              <a:rPr lang="en-US" b="1" dirty="0" smtClean="0">
                <a:solidFill>
                  <a:schemeClr val="accent1"/>
                </a:solidFill>
              </a:rPr>
              <a:t>IV</a:t>
            </a:r>
            <a:r>
              <a:rPr lang="ru-RU" b="1" dirty="0" smtClean="0">
                <a:solidFill>
                  <a:schemeClr val="accent1"/>
                </a:solidFill>
              </a:rPr>
              <a:t> </a:t>
            </a:r>
            <a:r>
              <a:rPr lang="ru-RU" b="1" dirty="0" err="1" smtClean="0">
                <a:solidFill>
                  <a:schemeClr val="accent1"/>
                </a:solidFill>
              </a:rPr>
              <a:t>в.до.н.э</a:t>
            </a:r>
            <a:r>
              <a:rPr lang="ru-RU" b="1" dirty="0" smtClean="0">
                <a:solidFill>
                  <a:schemeClr val="accent1"/>
                </a:solidFill>
              </a:rPr>
              <a:t>. Греция приходит в упадок и попадает под власть Македонии.</a:t>
            </a:r>
            <a:endParaRPr lang="ru-RU" b="1" dirty="0">
              <a:solidFill>
                <a:schemeClr val="accent1"/>
              </a:solidFill>
            </a:endParaRPr>
          </a:p>
          <a:p>
            <a:endParaRPr lang="ru-RU" dirty="0"/>
          </a:p>
        </p:txBody>
      </p:sp>
    </p:spTree>
  </p:cSld>
  <p:clrMapOvr>
    <a:masterClrMapping/>
  </p:clrMapOvr>
  <p:transition spd="slow">
    <p:pull dir="l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69160"/>
          </a:xfrm>
        </p:spPr>
        <p:txBody>
          <a:bodyPr/>
          <a:lstStyle/>
          <a:p>
            <a:endParaRPr lang="ru-RU" dirty="0" smtClean="0"/>
          </a:p>
          <a:p>
            <a:endParaRPr lang="ru-RU" dirty="0" smtClean="0"/>
          </a:p>
          <a:p>
            <a:r>
              <a:rPr lang="ru-RU" sz="4400" b="1" dirty="0" smtClean="0"/>
              <a:t>Ответьте  на  вопросы  от первого  лица? </a:t>
            </a:r>
          </a:p>
          <a:p>
            <a:r>
              <a:rPr lang="ru-RU" sz="4400" b="1" dirty="0" smtClean="0"/>
              <a:t>Определите, кто  изображён  на  скульптуре?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ru-RU" dirty="0" smtClean="0"/>
          </a:p>
        </p:txBody>
      </p:sp>
      <p:sp>
        <p:nvSpPr>
          <p:cNvPr id="4" name="Прямоугольник 3"/>
          <p:cNvSpPr/>
          <p:nvPr/>
        </p:nvSpPr>
        <p:spPr>
          <a:xfrm>
            <a:off x="454405" y="620688"/>
            <a:ext cx="7766614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6000" b="1" cap="none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5.  «Герои Эллады». </a:t>
            </a:r>
          </a:p>
        </p:txBody>
      </p:sp>
    </p:spTree>
  </p:cSld>
  <p:clrMapOvr>
    <a:masterClrMapping/>
  </p:clrMapOvr>
  <p:transition spd="slow">
    <p:pull dir="l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48680"/>
            <a:ext cx="8229600" cy="792088"/>
          </a:xfrm>
        </p:spPr>
        <p:txBody>
          <a:bodyPr>
            <a:noAutofit/>
          </a:bodyPr>
          <a:lstStyle/>
          <a:p>
            <a:r>
              <a:rPr lang="ru-RU" b="1" dirty="0" smtClean="0">
                <a:solidFill>
                  <a:schemeClr val="accent1"/>
                </a:solidFill>
              </a:rPr>
              <a:t>Задание для 1 команды</a:t>
            </a:r>
            <a:endParaRPr lang="ru-RU" dirty="0"/>
          </a:p>
        </p:txBody>
      </p:sp>
      <p:pic>
        <p:nvPicPr>
          <p:cNvPr id="4" name="Picture 2" descr="D:\Мамина работа\мама\Miltiades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1844824"/>
            <a:ext cx="4023310" cy="4608512"/>
          </a:xfrm>
          <a:prstGeom prst="rect">
            <a:avLst/>
          </a:prstGeom>
          <a:noFill/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4716016" y="2564904"/>
            <a:ext cx="4211960" cy="936104"/>
          </a:xfrm>
          <a:prstGeom prst="rect">
            <a:avLst/>
          </a:prstGeom>
        </p:spPr>
        <p:txBody>
          <a:bodyPr vert="horz" lIns="0" rIns="0" bIns="0" anchor="b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8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>Кто изображен на бюсте?</a:t>
            </a:r>
            <a:endParaRPr kumimoji="0" lang="ru-RU" sz="48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4716016" y="3429000"/>
            <a:ext cx="4197152" cy="1152128"/>
          </a:xfrm>
          <a:prstGeom prst="rect">
            <a:avLst/>
          </a:prstGeom>
        </p:spPr>
        <p:txBody>
          <a:bodyPr vert="horz" lIns="0" rIns="0" bIns="0" anchor="b">
            <a:normAutofit fontScale="975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72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Мильтиад</a:t>
            </a:r>
            <a:endParaRPr kumimoji="0" lang="ru-RU" sz="72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ransition spd="slow">
    <p:pull dir="l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8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2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620688"/>
            <a:ext cx="8964488" cy="6048672"/>
          </a:xfrm>
        </p:spPr>
        <p:txBody>
          <a:bodyPr>
            <a:normAutofit/>
          </a:bodyPr>
          <a:lstStyle/>
          <a:p>
            <a:r>
              <a:rPr lang="ru-RU" sz="2200" b="1" dirty="0" smtClean="0"/>
              <a:t>Какую должность вы занимаете  в Афинах?</a:t>
            </a:r>
          </a:p>
          <a:p>
            <a:pPr lvl="0"/>
            <a:r>
              <a:rPr lang="ru-RU" sz="2200" b="1" dirty="0" smtClean="0">
                <a:solidFill>
                  <a:srgbClr val="C00000"/>
                </a:solidFill>
              </a:rPr>
              <a:t>(Стратега)</a:t>
            </a:r>
          </a:p>
          <a:p>
            <a:pPr lvl="0"/>
            <a:r>
              <a:rPr lang="ru-RU" sz="2200" b="1" dirty="0" smtClean="0"/>
              <a:t>Почему </a:t>
            </a:r>
            <a:r>
              <a:rPr lang="ru-RU" sz="2200" b="1" dirty="0"/>
              <a:t>вас избрали на эту должность</a:t>
            </a:r>
            <a:r>
              <a:rPr lang="ru-RU" sz="2200" b="1" dirty="0" smtClean="0"/>
              <a:t>?</a:t>
            </a:r>
          </a:p>
          <a:p>
            <a:pPr lvl="0"/>
            <a:r>
              <a:rPr lang="ru-RU" sz="2200" b="1" dirty="0" smtClean="0"/>
              <a:t> </a:t>
            </a:r>
            <a:r>
              <a:rPr lang="ru-RU" sz="2200" b="1" dirty="0" smtClean="0">
                <a:solidFill>
                  <a:srgbClr val="C00000"/>
                </a:solidFill>
              </a:rPr>
              <a:t>(Я опытный воин</a:t>
            </a:r>
            <a:r>
              <a:rPr lang="ru-RU" sz="2200" b="1" dirty="0">
                <a:solidFill>
                  <a:srgbClr val="C00000"/>
                </a:solidFill>
              </a:rPr>
              <a:t>, знаю привычки персов).</a:t>
            </a:r>
          </a:p>
          <a:p>
            <a:pPr lvl="0"/>
            <a:r>
              <a:rPr lang="ru-RU" sz="2200" b="1" dirty="0"/>
              <a:t>В каком  сражении вы принимали участие </a:t>
            </a:r>
            <a:r>
              <a:rPr lang="ru-RU" sz="2200" b="1" dirty="0" smtClean="0"/>
              <a:t>и  </a:t>
            </a:r>
            <a:r>
              <a:rPr lang="ru-RU" sz="2200" b="1" dirty="0"/>
              <a:t>против </a:t>
            </a:r>
            <a:r>
              <a:rPr lang="ru-RU" sz="2200" b="1" dirty="0" smtClean="0"/>
              <a:t>кого?</a:t>
            </a:r>
          </a:p>
          <a:p>
            <a:pPr lvl="0"/>
            <a:r>
              <a:rPr lang="ru-RU" sz="2200" b="1" dirty="0" smtClean="0">
                <a:solidFill>
                  <a:srgbClr val="C00000"/>
                </a:solidFill>
              </a:rPr>
              <a:t>( В Марафонской </a:t>
            </a:r>
            <a:r>
              <a:rPr lang="ru-RU" sz="2200" b="1" dirty="0">
                <a:solidFill>
                  <a:srgbClr val="C00000"/>
                </a:solidFill>
              </a:rPr>
              <a:t>битве, в </a:t>
            </a:r>
            <a:r>
              <a:rPr lang="ru-RU" sz="2200" b="1" dirty="0" smtClean="0">
                <a:solidFill>
                  <a:srgbClr val="C00000"/>
                </a:solidFill>
              </a:rPr>
              <a:t>490г.до </a:t>
            </a:r>
            <a:r>
              <a:rPr lang="ru-RU" sz="2200" b="1" dirty="0">
                <a:solidFill>
                  <a:srgbClr val="C00000"/>
                </a:solidFill>
              </a:rPr>
              <a:t>н. э</a:t>
            </a:r>
            <a:r>
              <a:rPr lang="ru-RU" sz="2200" b="1" dirty="0" smtClean="0">
                <a:solidFill>
                  <a:srgbClr val="C00000"/>
                </a:solidFill>
              </a:rPr>
              <a:t>., против персов). </a:t>
            </a:r>
            <a:endParaRPr lang="ru-RU" sz="2200" b="1" dirty="0">
              <a:solidFill>
                <a:srgbClr val="C00000"/>
              </a:solidFill>
            </a:endParaRPr>
          </a:p>
          <a:p>
            <a:pPr lvl="0"/>
            <a:r>
              <a:rPr lang="ru-RU" sz="2200" b="1" dirty="0"/>
              <a:t>Кто возглавлял войско персов? </a:t>
            </a:r>
            <a:endParaRPr lang="ru-RU" sz="2200" b="1" dirty="0" smtClean="0"/>
          </a:p>
          <a:p>
            <a:pPr lvl="0"/>
            <a:r>
              <a:rPr lang="ru-RU" sz="2200" b="1" dirty="0" smtClean="0">
                <a:solidFill>
                  <a:srgbClr val="C00000"/>
                </a:solidFill>
              </a:rPr>
              <a:t>(</a:t>
            </a:r>
            <a:r>
              <a:rPr lang="ru-RU" sz="2200" b="1" dirty="0">
                <a:solidFill>
                  <a:srgbClr val="C00000"/>
                </a:solidFill>
              </a:rPr>
              <a:t>Дарий </a:t>
            </a:r>
            <a:r>
              <a:rPr lang="en-US" sz="2200" b="1" dirty="0">
                <a:solidFill>
                  <a:srgbClr val="C00000"/>
                </a:solidFill>
              </a:rPr>
              <a:t>I</a:t>
            </a:r>
            <a:r>
              <a:rPr lang="ru-RU" sz="2200" b="1" dirty="0">
                <a:solidFill>
                  <a:srgbClr val="C00000"/>
                </a:solidFill>
              </a:rPr>
              <a:t>).</a:t>
            </a:r>
          </a:p>
          <a:p>
            <a:pPr lvl="0"/>
            <a:r>
              <a:rPr lang="ru-RU" sz="2200" b="1" dirty="0" smtClean="0"/>
              <a:t>Чем  </a:t>
            </a:r>
            <a:r>
              <a:rPr lang="ru-RU" sz="2200" b="1" dirty="0"/>
              <a:t>в военном отношении вас </a:t>
            </a:r>
            <a:r>
              <a:rPr lang="ru-RU" sz="2200" b="1" dirty="0" smtClean="0"/>
              <a:t>превосходили  персы</a:t>
            </a:r>
            <a:r>
              <a:rPr lang="ru-RU" sz="2200" b="1" dirty="0"/>
              <a:t>? </a:t>
            </a:r>
            <a:endParaRPr lang="ru-RU" sz="2200" b="1" dirty="0" smtClean="0"/>
          </a:p>
          <a:p>
            <a:pPr lvl="0"/>
            <a:r>
              <a:rPr lang="ru-RU" sz="2200" b="1" dirty="0" smtClean="0">
                <a:solidFill>
                  <a:srgbClr val="C00000"/>
                </a:solidFill>
              </a:rPr>
              <a:t> (У </a:t>
            </a:r>
            <a:r>
              <a:rPr lang="ru-RU" sz="2200" b="1" dirty="0">
                <a:solidFill>
                  <a:srgbClr val="C00000"/>
                </a:solidFill>
              </a:rPr>
              <a:t>них была конница и лучники).</a:t>
            </a:r>
          </a:p>
          <a:p>
            <a:pPr lvl="0"/>
            <a:r>
              <a:rPr lang="ru-RU" sz="2200" b="1" dirty="0"/>
              <a:t>Почему вы решились на сражение? </a:t>
            </a:r>
            <a:endParaRPr lang="ru-RU" sz="2200" b="1" dirty="0" smtClean="0"/>
          </a:p>
          <a:p>
            <a:pPr lvl="0"/>
            <a:r>
              <a:rPr lang="ru-RU" sz="2200" b="1" dirty="0" smtClean="0">
                <a:solidFill>
                  <a:srgbClr val="C00000"/>
                </a:solidFill>
              </a:rPr>
              <a:t>(Персы </a:t>
            </a:r>
            <a:r>
              <a:rPr lang="ru-RU" sz="2200" b="1" dirty="0">
                <a:solidFill>
                  <a:srgbClr val="C00000"/>
                </a:solidFill>
              </a:rPr>
              <a:t>отплыли на </a:t>
            </a:r>
            <a:r>
              <a:rPr lang="ru-RU" sz="2200" b="1" dirty="0" smtClean="0">
                <a:solidFill>
                  <a:srgbClr val="C00000"/>
                </a:solidFill>
              </a:rPr>
              <a:t> кораблях в беззащитные Афины).</a:t>
            </a:r>
            <a:endParaRPr lang="ru-RU" sz="2200" b="1" dirty="0">
              <a:solidFill>
                <a:srgbClr val="C00000"/>
              </a:solidFill>
            </a:endParaRPr>
          </a:p>
          <a:p>
            <a:pPr lvl="0"/>
            <a:r>
              <a:rPr lang="ru-RU" sz="2200" b="1" dirty="0"/>
              <a:t>Какую тактику вы  использовали,  чем </a:t>
            </a:r>
            <a:r>
              <a:rPr lang="ru-RU" sz="2200" b="1" dirty="0" smtClean="0"/>
              <a:t>закончилась  битва</a:t>
            </a:r>
            <a:r>
              <a:rPr lang="ru-RU" sz="2200" b="1" dirty="0"/>
              <a:t>? </a:t>
            </a:r>
            <a:r>
              <a:rPr lang="ru-RU" sz="2200" b="1" dirty="0" smtClean="0"/>
              <a:t>  </a:t>
            </a:r>
          </a:p>
          <a:p>
            <a:pPr lvl="0"/>
            <a:r>
              <a:rPr lang="ru-RU" sz="2200" b="1" dirty="0" smtClean="0">
                <a:solidFill>
                  <a:srgbClr val="C00000"/>
                </a:solidFill>
              </a:rPr>
              <a:t>(Сражение </a:t>
            </a:r>
            <a:r>
              <a:rPr lang="ru-RU" sz="2200" b="1" dirty="0">
                <a:solidFill>
                  <a:srgbClr val="C00000"/>
                </a:solidFill>
              </a:rPr>
              <a:t>фалангой</a:t>
            </a:r>
            <a:r>
              <a:rPr lang="ru-RU" sz="2200" b="1" dirty="0" smtClean="0">
                <a:solidFill>
                  <a:srgbClr val="C00000"/>
                </a:solidFill>
              </a:rPr>
              <a:t>,  греки победили)</a:t>
            </a:r>
            <a:endParaRPr lang="ru-RU" sz="22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ransition spd="slow">
    <p:pull dir="l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6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8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9" dur="500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chemeClr val="accent1"/>
                </a:solidFill>
              </a:rPr>
              <a:t>Задание для 2 команды</a:t>
            </a:r>
            <a:endParaRPr lang="ru-RU" b="1" dirty="0">
              <a:solidFill>
                <a:schemeClr val="accent1"/>
              </a:solidFill>
            </a:endParaRPr>
          </a:p>
        </p:txBody>
      </p:sp>
      <p:pic>
        <p:nvPicPr>
          <p:cNvPr id="4" name="Picture 2" descr="D:\Мамина работа\мама\280px-Leonidas_evlahos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1916832"/>
            <a:ext cx="2926291" cy="4389437"/>
          </a:xfrm>
          <a:prstGeom prst="rect">
            <a:avLst/>
          </a:prstGeom>
          <a:noFill/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4427984" y="2204864"/>
            <a:ext cx="4197152" cy="1215008"/>
          </a:xfrm>
          <a:prstGeom prst="rect">
            <a:avLst/>
          </a:prstGeom>
        </p:spPr>
        <p:txBody>
          <a:bodyPr vert="horz" lIns="0" rIns="0" bIns="0" anchor="b">
            <a:normAutofit fontScale="70000" lnSpcReduction="200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66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>Кто изображен на скульптуре?</a:t>
            </a:r>
            <a:endParaRPr kumimoji="0" lang="ru-RU" sz="66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4067944" y="3933056"/>
            <a:ext cx="4499992" cy="1215008"/>
          </a:xfrm>
          <a:prstGeom prst="rect">
            <a:avLst/>
          </a:prstGeom>
        </p:spPr>
        <p:txBody>
          <a:bodyPr vert="horz" lIns="0" rIns="0" bIns="0" anchor="b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7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Леонид</a:t>
            </a:r>
            <a:endParaRPr kumimoji="0" lang="ru-RU" sz="7200" b="1" i="0" u="none" strike="noStrike" kern="120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ransition spd="slow">
    <p:pull dir="l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8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2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3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548680"/>
            <a:ext cx="8507288" cy="6048672"/>
          </a:xfrm>
        </p:spPr>
        <p:txBody>
          <a:bodyPr>
            <a:normAutofit lnSpcReduction="10000"/>
          </a:bodyPr>
          <a:lstStyle/>
          <a:p>
            <a:pPr lvl="0"/>
            <a:endParaRPr lang="ru-RU" sz="2200" b="1" dirty="0" smtClean="0"/>
          </a:p>
          <a:p>
            <a:pPr lvl="0"/>
            <a:r>
              <a:rPr lang="ru-RU" sz="2200" b="1" dirty="0" smtClean="0"/>
              <a:t>Откуда вы и почему вас поставили во главе войска?</a:t>
            </a:r>
          </a:p>
          <a:p>
            <a:pPr lvl="0"/>
            <a:r>
              <a:rPr lang="ru-RU" sz="2200" b="1" dirty="0" smtClean="0">
                <a:solidFill>
                  <a:srgbClr val="C00000"/>
                </a:solidFill>
              </a:rPr>
              <a:t>(я царь Спарты, а цари в </a:t>
            </a:r>
            <a:r>
              <a:rPr lang="ru-RU" sz="2200" b="1" dirty="0" err="1" smtClean="0">
                <a:solidFill>
                  <a:srgbClr val="C00000"/>
                </a:solidFill>
              </a:rPr>
              <a:t>Спатре</a:t>
            </a:r>
            <a:r>
              <a:rPr lang="ru-RU" sz="2200" b="1" dirty="0" smtClean="0">
                <a:solidFill>
                  <a:srgbClr val="C00000"/>
                </a:solidFill>
              </a:rPr>
              <a:t> командуют войском)</a:t>
            </a:r>
          </a:p>
          <a:p>
            <a:pPr lvl="0"/>
            <a:r>
              <a:rPr lang="ru-RU" sz="2200" b="1" dirty="0" smtClean="0"/>
              <a:t>В </a:t>
            </a:r>
            <a:r>
              <a:rPr lang="ru-RU" sz="2200" b="1" dirty="0"/>
              <a:t>каком сражении вы и ваше войско </a:t>
            </a:r>
            <a:r>
              <a:rPr lang="ru-RU" sz="2200" b="1" dirty="0" smtClean="0"/>
              <a:t>завоевало  </a:t>
            </a:r>
            <a:r>
              <a:rPr lang="ru-RU" sz="2200" b="1" dirty="0"/>
              <a:t>славу</a:t>
            </a:r>
            <a:r>
              <a:rPr lang="ru-RU" sz="2200" b="1" dirty="0" smtClean="0"/>
              <a:t>?</a:t>
            </a:r>
          </a:p>
          <a:p>
            <a:pPr lvl="0"/>
            <a:r>
              <a:rPr lang="ru-RU" sz="2200" b="1" dirty="0" smtClean="0">
                <a:solidFill>
                  <a:srgbClr val="C00000"/>
                </a:solidFill>
              </a:rPr>
              <a:t> (У </a:t>
            </a:r>
            <a:r>
              <a:rPr lang="ru-RU" sz="2200" b="1" dirty="0">
                <a:solidFill>
                  <a:srgbClr val="C00000"/>
                </a:solidFill>
              </a:rPr>
              <a:t>Фермопил)</a:t>
            </a:r>
          </a:p>
          <a:p>
            <a:pPr lvl="0"/>
            <a:r>
              <a:rPr lang="ru-RU" sz="2200" b="1" dirty="0"/>
              <a:t>Кто возглавлял войско персов? </a:t>
            </a:r>
            <a:endParaRPr lang="ru-RU" sz="2200" b="1" dirty="0" smtClean="0"/>
          </a:p>
          <a:p>
            <a:pPr lvl="0"/>
            <a:r>
              <a:rPr lang="ru-RU" sz="2200" b="1" dirty="0" smtClean="0">
                <a:solidFill>
                  <a:srgbClr val="C00000"/>
                </a:solidFill>
              </a:rPr>
              <a:t>(</a:t>
            </a:r>
            <a:r>
              <a:rPr lang="ru-RU" sz="2200" b="1" dirty="0">
                <a:solidFill>
                  <a:srgbClr val="C00000"/>
                </a:solidFill>
              </a:rPr>
              <a:t>Ц</a:t>
            </a:r>
            <a:r>
              <a:rPr lang="ru-RU" sz="2200" b="1" dirty="0" smtClean="0">
                <a:solidFill>
                  <a:srgbClr val="C00000"/>
                </a:solidFill>
              </a:rPr>
              <a:t>арь </a:t>
            </a:r>
            <a:r>
              <a:rPr lang="ru-RU" sz="2200" b="1" dirty="0">
                <a:solidFill>
                  <a:srgbClr val="C00000"/>
                </a:solidFill>
              </a:rPr>
              <a:t>Ксеркс)</a:t>
            </a:r>
          </a:p>
          <a:p>
            <a:r>
              <a:rPr lang="ru-RU" sz="2200" b="1" dirty="0" smtClean="0"/>
              <a:t>Какое </a:t>
            </a:r>
            <a:r>
              <a:rPr lang="ru-RU" sz="2200" b="1" dirty="0"/>
              <a:t>количество войск было у </a:t>
            </a:r>
            <a:r>
              <a:rPr lang="ru-RU" sz="2200" b="1" dirty="0" smtClean="0"/>
              <a:t>греков возле Фермопил</a:t>
            </a:r>
            <a:r>
              <a:rPr lang="ru-RU" sz="2200" b="1" dirty="0"/>
              <a:t>?  </a:t>
            </a:r>
            <a:endParaRPr lang="ru-RU" sz="2200" b="1" dirty="0" smtClean="0"/>
          </a:p>
          <a:p>
            <a:r>
              <a:rPr lang="ru-RU" sz="2200" b="1" dirty="0" smtClean="0">
                <a:solidFill>
                  <a:srgbClr val="C00000"/>
                </a:solidFill>
              </a:rPr>
              <a:t>(</a:t>
            </a:r>
            <a:r>
              <a:rPr lang="ru-RU" sz="2200" b="1" dirty="0">
                <a:solidFill>
                  <a:srgbClr val="C00000"/>
                </a:solidFill>
              </a:rPr>
              <a:t>7 тыс</a:t>
            </a:r>
            <a:r>
              <a:rPr lang="ru-RU" sz="2200" b="1" dirty="0" smtClean="0">
                <a:solidFill>
                  <a:srgbClr val="C00000"/>
                </a:solidFill>
              </a:rPr>
              <a:t>.).</a:t>
            </a:r>
          </a:p>
          <a:p>
            <a:r>
              <a:rPr lang="ru-RU" sz="2200" b="1" dirty="0" smtClean="0"/>
              <a:t> </a:t>
            </a:r>
            <a:r>
              <a:rPr lang="ru-RU" sz="2200" b="1" dirty="0"/>
              <a:t>Почему вы потерпели поражение? </a:t>
            </a:r>
            <a:endParaRPr lang="ru-RU" sz="2200" b="1" dirty="0" smtClean="0"/>
          </a:p>
          <a:p>
            <a:r>
              <a:rPr lang="ru-RU" sz="2200" b="1" dirty="0" smtClean="0">
                <a:solidFill>
                  <a:srgbClr val="C00000"/>
                </a:solidFill>
              </a:rPr>
              <a:t> </a:t>
            </a:r>
            <a:r>
              <a:rPr lang="ru-RU" sz="2200" b="1" dirty="0">
                <a:solidFill>
                  <a:srgbClr val="C00000"/>
                </a:solidFill>
              </a:rPr>
              <a:t>( </a:t>
            </a:r>
            <a:r>
              <a:rPr lang="ru-RU" sz="2200" b="1" dirty="0" smtClean="0">
                <a:solidFill>
                  <a:srgbClr val="C00000"/>
                </a:solidFill>
              </a:rPr>
              <a:t>Нашелся </a:t>
            </a:r>
            <a:r>
              <a:rPr lang="ru-RU" sz="2200" b="1" dirty="0">
                <a:solidFill>
                  <a:srgbClr val="C00000"/>
                </a:solidFill>
              </a:rPr>
              <a:t>предатель)</a:t>
            </a:r>
          </a:p>
          <a:p>
            <a:r>
              <a:rPr lang="ru-RU" sz="2200" b="1" dirty="0" smtClean="0"/>
              <a:t>Почему  </a:t>
            </a:r>
            <a:r>
              <a:rPr lang="ru-RU" sz="2200" b="1" dirty="0"/>
              <a:t>300 спартанцев осталось сражаться </a:t>
            </a:r>
            <a:r>
              <a:rPr lang="ru-RU" sz="2200" b="1" dirty="0" smtClean="0"/>
              <a:t>зная</a:t>
            </a:r>
            <a:r>
              <a:rPr lang="ru-RU" sz="2200" b="1" dirty="0"/>
              <a:t>, что сражение будет проиграно? </a:t>
            </a:r>
            <a:endParaRPr lang="ru-RU" sz="2200" b="1" dirty="0" smtClean="0"/>
          </a:p>
          <a:p>
            <a:r>
              <a:rPr lang="ru-RU" sz="2200" b="1" dirty="0" smtClean="0">
                <a:solidFill>
                  <a:srgbClr val="C00000"/>
                </a:solidFill>
              </a:rPr>
              <a:t>(</a:t>
            </a:r>
            <a:r>
              <a:rPr lang="ru-RU" sz="2200" b="1" dirty="0">
                <a:solidFill>
                  <a:srgbClr val="C00000"/>
                </a:solidFill>
              </a:rPr>
              <a:t>В</a:t>
            </a:r>
            <a:r>
              <a:rPr lang="ru-RU" sz="2200" b="1" dirty="0" smtClean="0">
                <a:solidFill>
                  <a:srgbClr val="C00000"/>
                </a:solidFill>
              </a:rPr>
              <a:t> Спарте </a:t>
            </a:r>
            <a:r>
              <a:rPr lang="ru-RU" sz="2200" b="1" dirty="0">
                <a:solidFill>
                  <a:srgbClr val="C00000"/>
                </a:solidFill>
              </a:rPr>
              <a:t>воин покинувший своё боевое место становился предметом насмешек и лишался всех прав</a:t>
            </a:r>
            <a:r>
              <a:rPr lang="ru-RU" sz="2200" b="1" dirty="0" smtClean="0">
                <a:solidFill>
                  <a:srgbClr val="C00000"/>
                </a:solidFill>
              </a:rPr>
              <a:t>).</a:t>
            </a:r>
          </a:p>
          <a:p>
            <a:r>
              <a:rPr lang="ru-RU" sz="22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Чем закончилось сражение? </a:t>
            </a:r>
            <a:r>
              <a:rPr lang="ru-RU" sz="2200" b="1" dirty="0" smtClean="0">
                <a:solidFill>
                  <a:srgbClr val="C00000"/>
                </a:solidFill>
              </a:rPr>
              <a:t>(Спартанцы все погибли)</a:t>
            </a:r>
            <a:endParaRPr lang="ru-RU" sz="22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ransition spd="slow">
    <p:pull dir="l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6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8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3" dur="500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  </a:t>
            </a:r>
          </a:p>
          <a:p>
            <a:endParaRPr lang="ru-RU" dirty="0" smtClean="0"/>
          </a:p>
          <a:p>
            <a:endParaRPr lang="ru-RU" dirty="0" smtClean="0"/>
          </a:p>
          <a:p>
            <a:r>
              <a:rPr lang="ru-RU" sz="4000" b="1" dirty="0" smtClean="0"/>
              <a:t>В каких мифах греки изображали этих животных?</a:t>
            </a:r>
          </a:p>
          <a:p>
            <a:pPr>
              <a:buNone/>
            </a:pPr>
            <a:endParaRPr lang="ru-RU" sz="4000" b="1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0" y="476672"/>
            <a:ext cx="8892480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6. Исторический «зоосад» </a:t>
            </a:r>
          </a:p>
        </p:txBody>
      </p:sp>
    </p:spTree>
  </p:cSld>
  <p:clrMapOvr>
    <a:masterClrMapping/>
  </p:clrMapOvr>
  <p:transition spd="slow">
    <p:pull dir="l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188640"/>
            <a:ext cx="8229600" cy="1143000"/>
          </a:xfrm>
        </p:spPr>
        <p:txBody>
          <a:bodyPr/>
          <a:lstStyle/>
          <a:p>
            <a:r>
              <a:rPr lang="ru-RU" b="1" dirty="0" smtClean="0"/>
              <a:t>Задание для 1 команды</a:t>
            </a:r>
            <a:endParaRPr lang="ru-RU" b="1" dirty="0"/>
          </a:p>
        </p:txBody>
      </p:sp>
      <p:pic>
        <p:nvPicPr>
          <p:cNvPr id="6148" name="Picture 4" descr="D:\Мамина работа\мама\Изображение 007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68144" y="1988841"/>
            <a:ext cx="2736304" cy="2304256"/>
          </a:xfrm>
          <a:prstGeom prst="rect">
            <a:avLst/>
          </a:prstGeom>
          <a:noFill/>
        </p:spPr>
      </p:pic>
      <p:pic>
        <p:nvPicPr>
          <p:cNvPr id="9" name="Picture 2" descr="D:\Мамина работа\мама\Изображение 00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1988840"/>
            <a:ext cx="2376263" cy="2664296"/>
          </a:xfrm>
          <a:prstGeom prst="rect">
            <a:avLst/>
          </a:prstGeom>
          <a:noFill/>
        </p:spPr>
      </p:pic>
      <p:pic>
        <p:nvPicPr>
          <p:cNvPr id="12" name="Picture 3" descr="D:\Мамина работа\мама\Изображение 00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131841" y="3356992"/>
            <a:ext cx="2520280" cy="3312368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pull dir="l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mph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2" grpId="2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chemeClr val="tx2">
                    <a:lumMod val="50000"/>
                  </a:schemeClr>
                </a:solidFill>
              </a:rPr>
              <a:t>Ответ 1 команды</a:t>
            </a:r>
            <a:endParaRPr lang="ru-RU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3600" dirty="0" smtClean="0">
                <a:solidFill>
                  <a:schemeClr val="accent1"/>
                </a:solidFill>
              </a:rPr>
              <a:t>Геракл </a:t>
            </a:r>
            <a:r>
              <a:rPr lang="ru-RU" sz="3600" dirty="0">
                <a:solidFill>
                  <a:schemeClr val="accent1"/>
                </a:solidFill>
              </a:rPr>
              <a:t>победил немейского  </a:t>
            </a:r>
            <a:r>
              <a:rPr lang="ru-RU" sz="3600" dirty="0" smtClean="0">
                <a:solidFill>
                  <a:schemeClr val="accent1"/>
                </a:solidFill>
              </a:rPr>
              <a:t>льва.</a:t>
            </a:r>
          </a:p>
          <a:p>
            <a:r>
              <a:rPr lang="ru-RU" sz="3600" dirty="0" smtClean="0">
                <a:solidFill>
                  <a:schemeClr val="accent1"/>
                </a:solidFill>
              </a:rPr>
              <a:t>Богиня  Артемида </a:t>
            </a:r>
            <a:r>
              <a:rPr lang="ru-RU" sz="3600" dirty="0">
                <a:solidFill>
                  <a:schemeClr val="accent1"/>
                </a:solidFill>
              </a:rPr>
              <a:t>изображена с </a:t>
            </a:r>
            <a:r>
              <a:rPr lang="ru-RU" sz="3600" dirty="0" smtClean="0">
                <a:solidFill>
                  <a:schemeClr val="accent1"/>
                </a:solidFill>
              </a:rPr>
              <a:t>ланью.</a:t>
            </a:r>
            <a:endParaRPr lang="ru-RU" sz="3600" dirty="0">
              <a:solidFill>
                <a:schemeClr val="accent1"/>
              </a:solidFill>
            </a:endParaRPr>
          </a:p>
          <a:p>
            <a:r>
              <a:rPr lang="ru-RU" sz="3600" dirty="0" smtClean="0">
                <a:solidFill>
                  <a:schemeClr val="accent1"/>
                </a:solidFill>
              </a:rPr>
              <a:t>Танцы </a:t>
            </a:r>
            <a:r>
              <a:rPr lang="ru-RU" sz="3600" dirty="0">
                <a:solidFill>
                  <a:schemeClr val="accent1"/>
                </a:solidFill>
              </a:rPr>
              <a:t>в честь бога Диониса в шкурах </a:t>
            </a:r>
            <a:r>
              <a:rPr lang="ru-RU" sz="3600" dirty="0" smtClean="0">
                <a:solidFill>
                  <a:schemeClr val="accent1"/>
                </a:solidFill>
              </a:rPr>
              <a:t>козлов.</a:t>
            </a:r>
            <a:endParaRPr lang="ru-RU" sz="3600" dirty="0">
              <a:solidFill>
                <a:schemeClr val="accent1"/>
              </a:solidFill>
            </a:endParaRPr>
          </a:p>
        </p:txBody>
      </p:sp>
    </p:spTree>
  </p:cSld>
  <p:clrMapOvr>
    <a:masterClrMapping/>
  </p:clrMapOvr>
  <p:transition spd="slow">
    <p:pull dir="l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080120"/>
          </a:xfrm>
        </p:spPr>
        <p:txBody>
          <a:bodyPr>
            <a:normAutofit fontScale="90000"/>
          </a:bodyPr>
          <a:lstStyle/>
          <a:p>
            <a:r>
              <a:rPr lang="ru-RU" sz="4800" dirty="0" smtClean="0"/>
              <a:t/>
            </a:r>
            <a:br>
              <a:rPr lang="ru-RU" sz="4800" dirty="0" smtClean="0"/>
            </a:br>
            <a:r>
              <a:rPr lang="ru-RU" sz="4800" dirty="0" smtClean="0"/>
              <a:t/>
            </a:r>
            <a:br>
              <a:rPr lang="ru-RU" sz="4800" dirty="0" smtClean="0"/>
            </a:br>
            <a:r>
              <a:rPr lang="ru-RU" sz="4800" dirty="0" smtClean="0"/>
              <a:t/>
            </a:r>
            <a:br>
              <a:rPr lang="ru-RU" sz="4800" dirty="0" smtClean="0"/>
            </a:br>
            <a:r>
              <a:rPr lang="ru-RU" sz="4800" dirty="0" smtClean="0"/>
              <a:t/>
            </a:r>
            <a:br>
              <a:rPr lang="ru-RU" sz="4800" dirty="0" smtClean="0"/>
            </a:br>
            <a:r>
              <a:rPr lang="ru-RU" sz="4800" dirty="0" smtClean="0"/>
              <a:t/>
            </a:r>
            <a:br>
              <a:rPr lang="ru-RU" sz="4800" dirty="0" smtClean="0"/>
            </a:br>
            <a:endParaRPr lang="ru-RU" sz="48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1600200"/>
            <a:ext cx="8784976" cy="4997152"/>
          </a:xfrm>
        </p:spPr>
        <p:txBody>
          <a:bodyPr>
            <a:normAutofit/>
          </a:bodyPr>
          <a:lstStyle/>
          <a:p>
            <a:pPr>
              <a:buFont typeface="Arial" pitchFamily="34" charset="0"/>
              <a:buChar char="•"/>
            </a:pPr>
            <a:r>
              <a:rPr lang="ru-RU" sz="2400" b="1" dirty="0" smtClean="0"/>
              <a:t>Путь из Древней Греции был </a:t>
            </a:r>
          </a:p>
          <a:p>
            <a:r>
              <a:rPr lang="ru-RU" sz="2400" b="1" dirty="0" smtClean="0"/>
              <a:t>                                                не близок</a:t>
            </a:r>
          </a:p>
          <a:p>
            <a:r>
              <a:rPr lang="ru-RU" sz="2400" b="1" dirty="0" smtClean="0"/>
              <a:t>Я богиня Клио, с историей  дружу,</a:t>
            </a:r>
          </a:p>
          <a:p>
            <a:r>
              <a:rPr lang="ru-RU" sz="2400" b="1" dirty="0" smtClean="0"/>
              <a:t>Со священной горы Олимп</a:t>
            </a:r>
          </a:p>
          <a:p>
            <a:r>
              <a:rPr lang="ru-RU" sz="2400" b="1" dirty="0" smtClean="0"/>
              <a:t>Спустилась  я,  с богинями,</a:t>
            </a:r>
          </a:p>
          <a:p>
            <a:r>
              <a:rPr lang="ru-RU" sz="2400" b="1" dirty="0" smtClean="0"/>
              <a:t>                                 с сёстрами своими.</a:t>
            </a:r>
          </a:p>
          <a:p>
            <a:pPr>
              <a:buNone/>
            </a:pPr>
            <a:endParaRPr lang="ru-RU" sz="2400" b="1" dirty="0" smtClean="0"/>
          </a:p>
          <a:p>
            <a:pPr>
              <a:buNone/>
            </a:pPr>
            <a:endParaRPr lang="ru-RU" dirty="0"/>
          </a:p>
        </p:txBody>
      </p:sp>
      <p:pic>
        <p:nvPicPr>
          <p:cNvPr id="6" name="Picture 4" descr="D:\Мамина работа\мама\клио\kli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12160" y="1052736"/>
            <a:ext cx="3024336" cy="5544616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hee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2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04664"/>
            <a:ext cx="8229600" cy="1080120"/>
          </a:xfrm>
        </p:spPr>
        <p:txBody>
          <a:bodyPr/>
          <a:lstStyle/>
          <a:p>
            <a:r>
              <a:rPr lang="ru-RU" b="1" dirty="0" smtClean="0"/>
              <a:t>Задание для 2 команды</a:t>
            </a:r>
            <a:endParaRPr lang="ru-RU" b="1" dirty="0"/>
          </a:p>
        </p:txBody>
      </p:sp>
      <p:pic>
        <p:nvPicPr>
          <p:cNvPr id="7172" name="Picture 4" descr="D:\Мамина работа\мама\Изображение 010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88026" y="2204865"/>
            <a:ext cx="3744415" cy="2232248"/>
          </a:xfrm>
          <a:prstGeom prst="rect">
            <a:avLst/>
          </a:prstGeom>
          <a:noFill/>
        </p:spPr>
      </p:pic>
      <p:pic>
        <p:nvPicPr>
          <p:cNvPr id="7170" name="Picture 2" descr="D:\Мамина работа\мама\Изображение 00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2204864"/>
            <a:ext cx="3528392" cy="2232249"/>
          </a:xfrm>
          <a:prstGeom prst="rect">
            <a:avLst/>
          </a:prstGeom>
          <a:noFill/>
        </p:spPr>
      </p:pic>
      <p:pic>
        <p:nvPicPr>
          <p:cNvPr id="7171" name="Picture 3" descr="D:\Мамина работа\мама\Изображение 00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915816" y="4509120"/>
            <a:ext cx="3168352" cy="2088232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pull dir="l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1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76672"/>
            <a:ext cx="8229600" cy="1080120"/>
          </a:xfrm>
        </p:spPr>
        <p:txBody>
          <a:bodyPr/>
          <a:lstStyle/>
          <a:p>
            <a:r>
              <a:rPr lang="ru-RU" b="1" dirty="0" smtClean="0">
                <a:solidFill>
                  <a:schemeClr val="tx1"/>
                </a:solidFill>
              </a:rPr>
              <a:t>Ответ 2 команды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3200" b="1" dirty="0">
                <a:solidFill>
                  <a:schemeClr val="accent1"/>
                </a:solidFill>
              </a:rPr>
              <a:t>Авгиевы конюшни, которые вычистил </a:t>
            </a:r>
            <a:r>
              <a:rPr lang="ru-RU" sz="3200" b="1" dirty="0" smtClean="0">
                <a:solidFill>
                  <a:schemeClr val="accent1"/>
                </a:solidFill>
              </a:rPr>
              <a:t>Геракл.</a:t>
            </a:r>
          </a:p>
          <a:p>
            <a:r>
              <a:rPr lang="ru-RU" sz="3200" b="1" dirty="0" smtClean="0">
                <a:solidFill>
                  <a:schemeClr val="accent1"/>
                </a:solidFill>
              </a:rPr>
              <a:t>Ясон </a:t>
            </a:r>
            <a:r>
              <a:rPr lang="ru-RU" sz="3200" b="1" dirty="0">
                <a:solidFill>
                  <a:schemeClr val="accent1"/>
                </a:solidFill>
              </a:rPr>
              <a:t>пахал на быках, Ясон  похитил золотое </a:t>
            </a:r>
            <a:r>
              <a:rPr lang="ru-RU" sz="3200" b="1" dirty="0" smtClean="0">
                <a:solidFill>
                  <a:schemeClr val="accent1"/>
                </a:solidFill>
              </a:rPr>
              <a:t>руно. Циклоп </a:t>
            </a:r>
            <a:r>
              <a:rPr lang="en-US" sz="3200" b="1" dirty="0" smtClean="0">
                <a:solidFill>
                  <a:schemeClr val="accent1"/>
                </a:solidFill>
              </a:rPr>
              <a:t> </a:t>
            </a:r>
            <a:r>
              <a:rPr lang="ru-RU" sz="3200" b="1" dirty="0" err="1" smtClean="0">
                <a:solidFill>
                  <a:schemeClr val="accent1"/>
                </a:solidFill>
              </a:rPr>
              <a:t>Полифем</a:t>
            </a:r>
            <a:r>
              <a:rPr lang="ru-RU" sz="3200" b="1" dirty="0" smtClean="0">
                <a:solidFill>
                  <a:schemeClr val="accent1"/>
                </a:solidFill>
              </a:rPr>
              <a:t>  </a:t>
            </a:r>
            <a:r>
              <a:rPr lang="ru-RU" sz="3200" b="1" dirty="0">
                <a:solidFill>
                  <a:schemeClr val="accent1"/>
                </a:solidFill>
              </a:rPr>
              <a:t>пас </a:t>
            </a:r>
            <a:r>
              <a:rPr lang="ru-RU" sz="3200" b="1" dirty="0" smtClean="0">
                <a:solidFill>
                  <a:schemeClr val="accent1"/>
                </a:solidFill>
              </a:rPr>
              <a:t>овец.</a:t>
            </a:r>
          </a:p>
          <a:p>
            <a:r>
              <a:rPr lang="ru-RU" sz="3200" b="1" dirty="0" smtClean="0">
                <a:solidFill>
                  <a:schemeClr val="accent1"/>
                </a:solidFill>
              </a:rPr>
              <a:t>Собака </a:t>
            </a:r>
            <a:r>
              <a:rPr lang="ru-RU" sz="3200" b="1" dirty="0">
                <a:solidFill>
                  <a:schemeClr val="accent1"/>
                </a:solidFill>
              </a:rPr>
              <a:t>Аргус  узнавшая </a:t>
            </a:r>
            <a:r>
              <a:rPr lang="ru-RU" sz="3200" b="1" dirty="0" smtClean="0">
                <a:solidFill>
                  <a:schemeClr val="accent1"/>
                </a:solidFill>
              </a:rPr>
              <a:t>Одиссея после путешествия. </a:t>
            </a:r>
            <a:r>
              <a:rPr lang="ru-RU" sz="3200" b="1" dirty="0">
                <a:solidFill>
                  <a:schemeClr val="accent1"/>
                </a:solidFill>
              </a:rPr>
              <a:t>Цербер – охраняет вход в подземное </a:t>
            </a:r>
            <a:r>
              <a:rPr lang="ru-RU" sz="3200" b="1" dirty="0" smtClean="0">
                <a:solidFill>
                  <a:schemeClr val="accent1"/>
                </a:solidFill>
              </a:rPr>
              <a:t>царство.</a:t>
            </a:r>
            <a:endParaRPr lang="ru-RU" sz="3200" b="1" dirty="0">
              <a:solidFill>
                <a:schemeClr val="accent1"/>
              </a:solidFill>
            </a:endParaRPr>
          </a:p>
        </p:txBody>
      </p:sp>
    </p:spTree>
  </p:cSld>
  <p:clrMapOvr>
    <a:masterClrMapping/>
  </p:clrMapOvr>
  <p:transition spd="slow">
    <p:pull dir="l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8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2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  </a:t>
            </a:r>
          </a:p>
          <a:p>
            <a:pPr marL="274320" lvl="8" indent="-274320">
              <a:buClr>
                <a:schemeClr val="accent3"/>
              </a:buClr>
              <a:buSzPct val="95000"/>
              <a:buFont typeface="Wingdings 2"/>
              <a:buChar char=""/>
            </a:pPr>
            <a:r>
              <a:rPr lang="ru-RU" sz="4000" b="1" dirty="0" smtClean="0"/>
              <a:t>Проведите экскурсию одной вещи,  употребив, где нужно,   «крылатое выражение».</a:t>
            </a:r>
          </a:p>
          <a:p>
            <a:pPr algn="ctr"/>
            <a:endParaRPr lang="ru-RU" dirty="0" smtClean="0"/>
          </a:p>
        </p:txBody>
      </p:sp>
      <p:sp>
        <p:nvSpPr>
          <p:cNvPr id="4" name="Прямоугольник 3"/>
          <p:cNvSpPr/>
          <p:nvPr/>
        </p:nvSpPr>
        <p:spPr>
          <a:xfrm>
            <a:off x="575048" y="548680"/>
            <a:ext cx="8568952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7.  Экскурсия в </a:t>
            </a:r>
            <a:r>
              <a:rPr lang="ru-RU" sz="5400" b="1" cap="none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Музее  </a:t>
            </a:r>
            <a:r>
              <a:rPr lang="ru-RU" sz="5400" b="1" cap="none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вещей</a:t>
            </a:r>
          </a:p>
        </p:txBody>
      </p:sp>
    </p:spTree>
  </p:cSld>
  <p:clrMapOvr>
    <a:masterClrMapping/>
  </p:clrMapOvr>
  <p:transition spd="slow">
    <p:pull dir="l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just"/>
            <a:r>
              <a:rPr lang="ru-RU" b="1" dirty="0" smtClean="0"/>
              <a:t>       Задание для 1 команды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endParaRPr lang="ru-RU" b="1" dirty="0" smtClean="0"/>
          </a:p>
          <a:p>
            <a:r>
              <a:rPr lang="ru-RU" sz="4000" b="1" dirty="0" smtClean="0"/>
              <a:t>Шляпа </a:t>
            </a:r>
            <a:r>
              <a:rPr lang="ru-RU" sz="4000" b="1" dirty="0"/>
              <a:t>и сандалии с </a:t>
            </a:r>
            <a:r>
              <a:rPr lang="ru-RU" sz="4000" b="1" dirty="0" smtClean="0"/>
              <a:t>крылышками.</a:t>
            </a:r>
          </a:p>
          <a:p>
            <a:r>
              <a:rPr lang="ru-RU" sz="4000" b="1" dirty="0" smtClean="0"/>
              <a:t>Яблоко.</a:t>
            </a:r>
          </a:p>
          <a:p>
            <a:r>
              <a:rPr lang="ru-RU" sz="4000" b="1" dirty="0" smtClean="0"/>
              <a:t>Зеркальце и ткань</a:t>
            </a:r>
            <a:r>
              <a:rPr lang="ru-RU" sz="3200" b="1" dirty="0" smtClean="0"/>
              <a:t>.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ransition spd="slow">
    <p:pull dir="l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1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D:\Мамина работа\мама\germes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2699792" y="908720"/>
            <a:ext cx="2756566" cy="4389437"/>
          </a:xfrm>
          <a:prstGeom prst="rect">
            <a:avLst/>
          </a:prstGeom>
          <a:noFill/>
        </p:spPr>
      </p:pic>
      <p:sp>
        <p:nvSpPr>
          <p:cNvPr id="6" name="Заголовок 1"/>
          <p:cNvSpPr txBox="1">
            <a:spLocks/>
          </p:cNvSpPr>
          <p:nvPr/>
        </p:nvSpPr>
        <p:spPr>
          <a:xfrm>
            <a:off x="611560" y="530120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 fontScale="900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5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ru-RU" sz="5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Гермесу – богу почтового дела.</a:t>
            </a:r>
            <a:endParaRPr kumimoji="0" lang="ru-RU" sz="5000" b="1" i="0" u="none" strike="noStrike" kern="120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ransition spd="slow">
    <p:pull dir="l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Мамина работа\мама\erida (1).gif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2987824" y="764704"/>
            <a:ext cx="2609850" cy="2486025"/>
          </a:xfrm>
          <a:prstGeom prst="rect">
            <a:avLst/>
          </a:prstGeom>
          <a:noFill/>
        </p:spPr>
      </p:pic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395536" y="3573016"/>
            <a:ext cx="8229600" cy="2578298"/>
          </a:xfrm>
        </p:spPr>
        <p:txBody>
          <a:bodyPr>
            <a:normAutofit/>
          </a:bodyPr>
          <a:lstStyle/>
          <a:p>
            <a:r>
              <a:rPr lang="ru-RU" sz="3100" b="1" dirty="0" smtClean="0">
                <a:solidFill>
                  <a:schemeClr val="accent1"/>
                </a:solidFill>
              </a:rPr>
              <a:t>«Яблоко раздора» – было брошено богиней ссоры и раздора, Эридой. Она его бросила, поссорив Геру, Афину и Афродиту, со словами: «Прекраснейшей»,  начав Троянскую войну.</a:t>
            </a:r>
            <a:r>
              <a:rPr lang="ru-RU" dirty="0" smtClean="0">
                <a:solidFill>
                  <a:schemeClr val="accent1"/>
                </a:solidFill>
              </a:rPr>
              <a:t/>
            </a:r>
            <a:br>
              <a:rPr lang="ru-RU" dirty="0" smtClean="0">
                <a:solidFill>
                  <a:schemeClr val="accent1"/>
                </a:solidFill>
              </a:rPr>
            </a:br>
            <a:endParaRPr lang="ru-RU" sz="4000" dirty="0">
              <a:solidFill>
                <a:schemeClr val="accent1"/>
              </a:solidFill>
            </a:endParaRPr>
          </a:p>
        </p:txBody>
      </p:sp>
    </p:spTree>
  </p:cSld>
  <p:clrMapOvr>
    <a:masterClrMapping/>
  </p:clrMapOvr>
  <p:transition spd="slow">
    <p:pull dir="l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D:\Мамина работа\мама\d52442947c7d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99792" y="332656"/>
            <a:ext cx="2819989" cy="4968552"/>
          </a:xfrm>
          <a:prstGeom prst="rect">
            <a:avLst/>
          </a:prstGeom>
          <a:noFill/>
        </p:spPr>
      </p:pic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251520" y="5373216"/>
            <a:ext cx="8157592" cy="126876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 </a:t>
            </a:r>
            <a:r>
              <a:rPr lang="ru-RU" b="1" dirty="0" smtClean="0">
                <a:solidFill>
                  <a:schemeClr val="accent1"/>
                </a:solidFill>
              </a:rPr>
              <a:t>Афродите- богине красоты и любви</a:t>
            </a:r>
            <a:endParaRPr lang="ru-RU" b="1" dirty="0">
              <a:solidFill>
                <a:schemeClr val="accent1"/>
              </a:solidFill>
            </a:endParaRPr>
          </a:p>
        </p:txBody>
      </p:sp>
    </p:spTree>
  </p:cSld>
  <p:clrMapOvr>
    <a:masterClrMapping/>
  </p:clrMapOvr>
  <p:transition spd="slow">
    <p:pull dir="l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Задание для 2 команды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1412777"/>
            <a:ext cx="8229600" cy="4525963"/>
          </a:xfrm>
        </p:spPr>
        <p:txBody>
          <a:bodyPr/>
          <a:lstStyle/>
          <a:p>
            <a:pPr>
              <a:buNone/>
            </a:pPr>
            <a:endParaRPr lang="ru-RU" b="1" dirty="0" smtClean="0"/>
          </a:p>
          <a:p>
            <a:r>
              <a:rPr lang="ru-RU" sz="4800" b="1" dirty="0" smtClean="0"/>
              <a:t>Клубок ниток и меч.</a:t>
            </a:r>
          </a:p>
          <a:p>
            <a:r>
              <a:rPr lang="en-US" sz="4800" b="1" dirty="0" smtClean="0"/>
              <a:t>M</a:t>
            </a:r>
            <a:r>
              <a:rPr lang="ru-RU" sz="4800" b="1" dirty="0" err="1" smtClean="0"/>
              <a:t>олот</a:t>
            </a:r>
            <a:r>
              <a:rPr lang="ru-RU" sz="4800" b="1" dirty="0" smtClean="0"/>
              <a:t> и наковальня.</a:t>
            </a:r>
          </a:p>
          <a:p>
            <a:r>
              <a:rPr lang="ru-RU" sz="4800" b="1" dirty="0" smtClean="0"/>
              <a:t>Маска и сандалии</a:t>
            </a:r>
          </a:p>
          <a:p>
            <a:endParaRPr lang="ru-RU" sz="2800" b="1" dirty="0"/>
          </a:p>
        </p:txBody>
      </p:sp>
    </p:spTree>
  </p:cSld>
  <p:clrMapOvr>
    <a:masterClrMapping/>
  </p:clrMapOvr>
  <p:transition spd="slow">
    <p:pull dir="l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1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89" name="Picture 1" descr="D:\Мамина работа\мама\Изображение 019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9632" y="908720"/>
            <a:ext cx="6048672" cy="4394695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467544" y="5661248"/>
            <a:ext cx="7848872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2400" b="1" cap="none" spc="50" dirty="0" smtClean="0">
                <a:ln w="11430"/>
                <a:solidFill>
                  <a:schemeClr val="accent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«Нить Ариадны»- Ариадна дала </a:t>
            </a:r>
            <a:r>
              <a:rPr lang="ru-RU" sz="2400" b="1" cap="none" spc="50" dirty="0" err="1" smtClean="0">
                <a:ln w="11430"/>
                <a:solidFill>
                  <a:schemeClr val="accent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Тессею</a:t>
            </a:r>
            <a:r>
              <a:rPr lang="ru-RU" sz="2400" b="1" cap="none" spc="50" dirty="0" smtClean="0">
                <a:ln w="11430"/>
                <a:solidFill>
                  <a:schemeClr val="accent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клубок ниток, чтобы вывести путников из пещеры.</a:t>
            </a:r>
            <a:endParaRPr lang="ru-RU" sz="2400" b="1" cap="none" spc="50" dirty="0">
              <a:ln w="11430"/>
              <a:solidFill>
                <a:schemeClr val="accent1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slow">
    <p:pull dir="l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 descr="D:\Мамина работа\мама\0013-012-Gefest-bog-ognja-i-kuznechnogo-dela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27784" y="620688"/>
            <a:ext cx="3816424" cy="5373216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899592" y="6093296"/>
            <a:ext cx="6526722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200" b="1" cap="none" spc="50" dirty="0" smtClean="0">
                <a:ln w="11430"/>
                <a:solidFill>
                  <a:schemeClr val="accent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Гефест – </a:t>
            </a:r>
            <a:r>
              <a:rPr lang="ru-RU" sz="3200" b="1" cap="none" spc="50" dirty="0" smtClean="0">
                <a:ln w="11430"/>
                <a:solidFill>
                  <a:schemeClr val="accent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бог </a:t>
            </a:r>
            <a:r>
              <a:rPr lang="ru-RU" sz="3200" b="1" cap="none" spc="50" dirty="0" smtClean="0">
                <a:ln w="11430"/>
                <a:solidFill>
                  <a:schemeClr val="accent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кузнечного дела.</a:t>
            </a:r>
            <a:endParaRPr lang="ru-RU" sz="3200" b="1" cap="none" spc="50" dirty="0">
              <a:ln w="11430"/>
              <a:solidFill>
                <a:schemeClr val="accent1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slow">
    <p:pull dir="l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ru-RU" sz="4000" b="1" dirty="0" smtClean="0"/>
          </a:p>
          <a:p>
            <a:pPr>
              <a:buNone/>
            </a:pPr>
            <a:endParaRPr lang="ru-RU" sz="4000" b="1" dirty="0" smtClean="0">
              <a:solidFill>
                <a:schemeClr val="accent1"/>
              </a:solidFill>
            </a:endParaRPr>
          </a:p>
          <a:p>
            <a:endParaRPr lang="ru-RU" sz="4000" b="1" dirty="0" smtClean="0">
              <a:solidFill>
                <a:schemeClr val="accent1"/>
              </a:solidFill>
            </a:endParaRPr>
          </a:p>
          <a:p>
            <a:pPr>
              <a:buNone/>
            </a:pPr>
            <a:endParaRPr lang="ru-RU" sz="4000" b="1" dirty="0" smtClean="0">
              <a:solidFill>
                <a:schemeClr val="accent1"/>
              </a:solidFill>
            </a:endParaRPr>
          </a:p>
          <a:p>
            <a:pPr>
              <a:buNone/>
            </a:pPr>
            <a:endParaRPr lang="ru-RU" sz="4000" b="1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395536" y="836712"/>
            <a:ext cx="894456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accent1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Arial" pitchFamily="34" charset="0"/>
              </a:rPr>
              <a:t> </a:t>
            </a:r>
            <a:r>
              <a:rPr lang="ru-RU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Cambria" pitchFamily="18" charset="0"/>
              </a:rPr>
              <a:t>1.«Разминка капитанов» </a:t>
            </a:r>
            <a:endParaRPr lang="ru-RU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0" y="2132856"/>
            <a:ext cx="8820472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800" b="1" dirty="0" smtClean="0">
                <a:ln w="11430"/>
                <a:solidFill>
                  <a:schemeClr val="accent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Назовите имена  богинь?</a:t>
            </a:r>
            <a:endParaRPr lang="en-US" sz="4800" b="1" dirty="0" smtClean="0">
              <a:ln w="11430"/>
              <a:solidFill>
                <a:schemeClr val="accent1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r>
              <a:rPr lang="ru-RU" sz="4800" b="1" dirty="0" smtClean="0">
                <a:ln w="11430"/>
                <a:solidFill>
                  <a:schemeClr val="accent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Каким видам искусства они</a:t>
            </a:r>
            <a:r>
              <a:rPr lang="en-US" sz="4800" b="1" dirty="0" smtClean="0">
                <a:ln w="11430"/>
                <a:solidFill>
                  <a:schemeClr val="accent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ru-RU" sz="4800" b="1" dirty="0" smtClean="0">
                <a:ln w="11430"/>
                <a:solidFill>
                  <a:schemeClr val="accent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покровительствовали?</a:t>
            </a:r>
            <a:endParaRPr lang="ru-RU" sz="4800" b="1" dirty="0">
              <a:ln w="11430"/>
              <a:solidFill>
                <a:schemeClr val="accent1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slow"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764704"/>
            <a:ext cx="8517632" cy="1080120"/>
          </a:xfrm>
        </p:spPr>
        <p:txBody>
          <a:bodyPr>
            <a:noAutofit/>
          </a:bodyPr>
          <a:lstStyle/>
          <a:p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200" dirty="0" smtClean="0"/>
              <a:t/>
            </a:r>
            <a:br>
              <a:rPr lang="ru-RU" sz="3200" dirty="0" smtClean="0"/>
            </a:br>
            <a:endParaRPr lang="ru-RU" sz="3200" dirty="0"/>
          </a:p>
        </p:txBody>
      </p:sp>
      <p:pic>
        <p:nvPicPr>
          <p:cNvPr id="4101" name="Picture 5" descr="D:\Мамина работа\мама\Изображение 013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467544" y="764704"/>
            <a:ext cx="7668281" cy="4391833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395536" y="5445224"/>
            <a:ext cx="8359006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2400" b="1" cap="none" spc="50" dirty="0" smtClean="0">
                <a:ln w="11430"/>
                <a:solidFill>
                  <a:schemeClr val="accent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Актерам в театре надевали маски, а  чтобы они казались выше надевали на ноги сандалии на толстой подошве</a:t>
            </a:r>
            <a:endParaRPr lang="ru-RU" sz="2400" b="1" cap="none" spc="50" dirty="0">
              <a:ln w="11430"/>
              <a:solidFill>
                <a:schemeClr val="accent1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slow">
    <p:pull dir="l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39552" y="2060848"/>
            <a:ext cx="8229600" cy="4389120"/>
          </a:xfrm>
        </p:spPr>
        <p:txBody>
          <a:bodyPr>
            <a:normAutofit fontScale="92500"/>
          </a:bodyPr>
          <a:lstStyle/>
          <a:p>
            <a:pPr>
              <a:buNone/>
            </a:pPr>
            <a:r>
              <a:rPr lang="ru-RU" b="1" dirty="0" smtClean="0"/>
              <a:t>  </a:t>
            </a:r>
          </a:p>
          <a:p>
            <a:pPr>
              <a:buNone/>
            </a:pPr>
            <a:r>
              <a:rPr lang="ru-RU" sz="3200" dirty="0" smtClean="0"/>
              <a:t>С</a:t>
            </a:r>
            <a:r>
              <a:rPr lang="ru-RU" sz="3200" b="1" dirty="0" smtClean="0"/>
              <a:t>овершите воображаемое путешествие</a:t>
            </a:r>
          </a:p>
          <a:p>
            <a:pPr>
              <a:buNone/>
            </a:pPr>
            <a:r>
              <a:rPr lang="ru-RU" sz="3200" b="1" dirty="0" smtClean="0"/>
              <a:t>(по рисункам) в прошлое Древней Греции.</a:t>
            </a:r>
          </a:p>
          <a:p>
            <a:pPr>
              <a:buNone/>
            </a:pPr>
            <a:r>
              <a:rPr lang="ru-RU" sz="3200" b="1" dirty="0" smtClean="0"/>
              <a:t>Определите:</a:t>
            </a:r>
          </a:p>
          <a:p>
            <a:pPr>
              <a:buNone/>
            </a:pPr>
            <a:r>
              <a:rPr lang="ru-RU" sz="3200" b="1" dirty="0" smtClean="0"/>
              <a:t>-- Где вы побывали?</a:t>
            </a:r>
          </a:p>
          <a:p>
            <a:pPr>
              <a:buNone/>
            </a:pPr>
            <a:r>
              <a:rPr lang="ru-RU" sz="3200" b="1" dirty="0" smtClean="0"/>
              <a:t>-- Что увидели?</a:t>
            </a:r>
          </a:p>
          <a:p>
            <a:pPr>
              <a:buNone/>
            </a:pPr>
            <a:r>
              <a:rPr lang="ru-RU" sz="3200" b="1" dirty="0" smtClean="0"/>
              <a:t>-- С кем встретились?  </a:t>
            </a:r>
          </a:p>
          <a:p>
            <a:pPr>
              <a:buNone/>
            </a:pPr>
            <a:r>
              <a:rPr lang="ru-RU" b="1" dirty="0" smtClean="0"/>
              <a:t> 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489629" y="332656"/>
            <a:ext cx="8654371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8. Воображаемое  </a:t>
            </a:r>
            <a:r>
              <a:rPr lang="ru-RU" sz="5400" b="1" cap="none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путешествие. </a:t>
            </a:r>
          </a:p>
        </p:txBody>
      </p:sp>
    </p:spTree>
  </p:cSld>
  <p:clrMapOvr>
    <a:masterClrMapping/>
  </p:clrMapOvr>
  <p:transition spd="slow">
    <p:pull dir="l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296144"/>
          </a:xfrm>
        </p:spPr>
        <p:txBody>
          <a:bodyPr/>
          <a:lstStyle/>
          <a:p>
            <a:pPr algn="just"/>
            <a:r>
              <a:rPr lang="ru-RU" b="1" dirty="0" smtClean="0"/>
              <a:t>    Задание для 1 команды</a:t>
            </a:r>
            <a:endParaRPr lang="ru-RU" b="1" dirty="0"/>
          </a:p>
        </p:txBody>
      </p:sp>
      <p:pic>
        <p:nvPicPr>
          <p:cNvPr id="7170" name="Picture 2" descr="D:\Мамина работа\мама\Изображение 01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1187624" y="1844824"/>
            <a:ext cx="6768752" cy="4590181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pull dir="l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1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</p:bld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620688"/>
            <a:ext cx="8229600" cy="936104"/>
          </a:xfrm>
        </p:spPr>
        <p:txBody>
          <a:bodyPr/>
          <a:lstStyle/>
          <a:p>
            <a:pPr algn="ctr"/>
            <a:r>
              <a:rPr lang="ru-RU" b="1" dirty="0" smtClean="0"/>
              <a:t>Задание 2 команде.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b="1" dirty="0" smtClean="0"/>
              <a:t>            </a:t>
            </a:r>
            <a:endParaRPr lang="ru-RU" dirty="0"/>
          </a:p>
          <a:p>
            <a:endParaRPr lang="ru-RU" dirty="0"/>
          </a:p>
        </p:txBody>
      </p:sp>
      <p:pic>
        <p:nvPicPr>
          <p:cNvPr id="6" name="Picture 2" descr="D:\Мамина работа\мама\Изображение 01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1700808"/>
            <a:ext cx="6624736" cy="4615477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pull dir="l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1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</p:bld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76672"/>
            <a:ext cx="8229600" cy="936104"/>
          </a:xfrm>
        </p:spPr>
        <p:txBody>
          <a:bodyPr/>
          <a:lstStyle/>
          <a:p>
            <a:r>
              <a:rPr lang="en-US" b="1" dirty="0" smtClean="0"/>
              <a:t>    </a:t>
            </a:r>
            <a:r>
              <a:rPr lang="ru-RU" b="1" dirty="0" smtClean="0"/>
              <a:t>Подведение итогов урока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b="1" dirty="0" smtClean="0">
                <a:solidFill>
                  <a:schemeClr val="accent1"/>
                </a:solidFill>
              </a:rPr>
              <a:t>Выставление оценок. </a:t>
            </a:r>
          </a:p>
          <a:p>
            <a:r>
              <a:rPr lang="ru-RU" b="1" dirty="0" smtClean="0">
                <a:solidFill>
                  <a:schemeClr val="accent1"/>
                </a:solidFill>
              </a:rPr>
              <a:t>Вручение олимпийских медалей по номинациям:</a:t>
            </a:r>
          </a:p>
          <a:p>
            <a:pPr>
              <a:buNone/>
            </a:pPr>
            <a:r>
              <a:rPr lang="ru-RU" b="1" dirty="0" smtClean="0">
                <a:solidFill>
                  <a:srgbClr val="FF0000"/>
                </a:solidFill>
              </a:rPr>
              <a:t> «Самый умный», </a:t>
            </a:r>
          </a:p>
          <a:p>
            <a:pPr>
              <a:buNone/>
            </a:pPr>
            <a:r>
              <a:rPr lang="ru-RU" b="1" dirty="0" smtClean="0">
                <a:solidFill>
                  <a:srgbClr val="FF0000"/>
                </a:solidFill>
              </a:rPr>
              <a:t> «Самый культурный», </a:t>
            </a:r>
          </a:p>
          <a:p>
            <a:pPr>
              <a:buNone/>
            </a:pPr>
            <a:r>
              <a:rPr lang="ru-RU" b="1" dirty="0" smtClean="0">
                <a:solidFill>
                  <a:srgbClr val="FF0000"/>
                </a:solidFill>
              </a:rPr>
              <a:t> «Самый эрудированный»,</a:t>
            </a:r>
          </a:p>
          <a:p>
            <a:pPr>
              <a:buNone/>
            </a:pPr>
            <a:r>
              <a:rPr lang="ru-RU" b="1" dirty="0" smtClean="0">
                <a:solidFill>
                  <a:srgbClr val="FF0000"/>
                </a:solidFill>
              </a:rPr>
              <a:t> «Знаток мифов», </a:t>
            </a:r>
          </a:p>
          <a:p>
            <a:pPr>
              <a:buNone/>
            </a:pPr>
            <a:r>
              <a:rPr lang="ru-RU" b="1" dirty="0" smtClean="0">
                <a:solidFill>
                  <a:srgbClr val="FF0000"/>
                </a:solidFill>
              </a:rPr>
              <a:t> «Самый сообразительный»,</a:t>
            </a:r>
            <a:endParaRPr lang="en-US" b="1" dirty="0" smtClean="0">
              <a:solidFill>
                <a:srgbClr val="FF0000"/>
              </a:solidFill>
            </a:endParaRPr>
          </a:p>
          <a:p>
            <a:pPr>
              <a:buNone/>
            </a:pPr>
            <a:r>
              <a:rPr lang="ru-RU" b="1" dirty="0" smtClean="0">
                <a:solidFill>
                  <a:srgbClr val="FF0000"/>
                </a:solidFill>
              </a:rPr>
              <a:t> «Знаток исторических фактов».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9219" name="Picture 3" descr="D:\Мамина работа\мама\og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12160" y="2996952"/>
            <a:ext cx="2736304" cy="2952328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pull dir="l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224136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 smtClean="0">
                <a:solidFill>
                  <a:srgbClr val="FF0000"/>
                </a:solidFill>
              </a:rPr>
              <a:t>     </a:t>
            </a:r>
            <a:r>
              <a:rPr lang="ru-RU" sz="4000" b="1" dirty="0" smtClean="0">
                <a:solidFill>
                  <a:srgbClr val="FF0000"/>
                </a:solidFill>
              </a:rPr>
              <a:t>Домашнее задание</a:t>
            </a:r>
            <a:endParaRPr lang="ru-RU" sz="4000" b="1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9512" y="1935480"/>
            <a:ext cx="8507288" cy="4389120"/>
          </a:xfrm>
        </p:spPr>
        <p:txBody>
          <a:bodyPr>
            <a:normAutofit/>
          </a:bodyPr>
          <a:lstStyle/>
          <a:p>
            <a:r>
              <a:rPr lang="ru-RU" sz="3200" dirty="0" smtClean="0"/>
              <a:t>Составить </a:t>
            </a:r>
            <a:r>
              <a:rPr lang="en-US" sz="3200" dirty="0" smtClean="0"/>
              <a:t> </a:t>
            </a:r>
            <a:r>
              <a:rPr lang="ru-RU" sz="3200" dirty="0" err="1" smtClean="0"/>
              <a:t>секвейн</a:t>
            </a:r>
            <a:r>
              <a:rPr lang="ru-RU" sz="3200" dirty="0" smtClean="0"/>
              <a:t> со словом:  </a:t>
            </a:r>
            <a:r>
              <a:rPr lang="ru-RU" sz="3200" b="1" dirty="0" smtClean="0"/>
              <a:t>Греция.</a:t>
            </a:r>
          </a:p>
          <a:p>
            <a:r>
              <a:rPr lang="ru-RU" sz="3200" dirty="0" smtClean="0"/>
              <a:t>Например:</a:t>
            </a:r>
          </a:p>
          <a:p>
            <a:pPr>
              <a:buNone/>
            </a:pPr>
            <a:r>
              <a:rPr lang="ru-RU" sz="3200" i="1" dirty="0"/>
              <a:t> </a:t>
            </a:r>
            <a:r>
              <a:rPr lang="ru-RU" sz="3200" b="1" i="1" dirty="0" smtClean="0"/>
              <a:t>Греция</a:t>
            </a:r>
          </a:p>
          <a:p>
            <a:pPr>
              <a:buNone/>
            </a:pPr>
            <a:r>
              <a:rPr lang="ru-RU" sz="3200" b="1" i="1" dirty="0" smtClean="0"/>
              <a:t>Чудесная</a:t>
            </a:r>
            <a:r>
              <a:rPr lang="ru-RU" sz="3200" b="1" i="1" dirty="0"/>
              <a:t>, культурная, </a:t>
            </a:r>
            <a:r>
              <a:rPr lang="ru-RU" sz="3200" b="1" i="1" dirty="0" smtClean="0"/>
              <a:t>могущественная</a:t>
            </a:r>
            <a:r>
              <a:rPr lang="ru-RU" sz="3200" b="1" i="1" dirty="0"/>
              <a:t>, </a:t>
            </a:r>
            <a:endParaRPr lang="ru-RU" sz="3200" b="1" dirty="0"/>
          </a:p>
          <a:p>
            <a:pPr>
              <a:buNone/>
            </a:pPr>
            <a:r>
              <a:rPr lang="ru-RU" sz="3200" b="1" i="1" dirty="0" smtClean="0"/>
              <a:t>Живет</a:t>
            </a:r>
            <a:r>
              <a:rPr lang="ru-RU" sz="3200" b="1" i="1" dirty="0"/>
              <a:t>, </a:t>
            </a:r>
            <a:r>
              <a:rPr lang="ru-RU" sz="3200" b="1" i="1" dirty="0" smtClean="0"/>
              <a:t> воюет, развивается,</a:t>
            </a:r>
          </a:p>
          <a:p>
            <a:pPr>
              <a:buNone/>
            </a:pPr>
            <a:r>
              <a:rPr lang="ru-RU" sz="3200" b="1" i="1" dirty="0" smtClean="0"/>
              <a:t>                                                            процветает</a:t>
            </a:r>
            <a:endParaRPr lang="ru-RU" sz="3200" b="1" dirty="0"/>
          </a:p>
          <a:p>
            <a:pPr>
              <a:buNone/>
            </a:pPr>
            <a:r>
              <a:rPr lang="ru-RU" sz="3200" b="1" i="1" dirty="0" smtClean="0"/>
              <a:t>Античная страна</a:t>
            </a:r>
            <a:r>
              <a:rPr lang="ru-RU" sz="2800" i="1" dirty="0" smtClean="0"/>
              <a:t>.</a:t>
            </a:r>
            <a:endParaRPr lang="ru-RU" sz="2800" dirty="0"/>
          </a:p>
        </p:txBody>
      </p:sp>
    </p:spTree>
  </p:cSld>
  <p:clrMapOvr>
    <a:masterClrMapping/>
  </p:clrMapOvr>
  <p:transition spd="slow">
    <p:pull dir="l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to="1.5" calcmode="lin" valueType="num">
                                      <p:cBhvr override="childStyle"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style.fontSize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2492896"/>
            <a:ext cx="8229600" cy="1143000"/>
          </a:xfrm>
        </p:spPr>
        <p:txBody>
          <a:bodyPr>
            <a:normAutofit/>
          </a:bodyPr>
          <a:lstStyle/>
          <a:p>
            <a:r>
              <a:rPr lang="ru-RU" sz="5400" b="1" dirty="0" smtClean="0">
                <a:solidFill>
                  <a:schemeClr val="accent1"/>
                </a:solidFill>
              </a:rPr>
              <a:t> </a:t>
            </a:r>
            <a:r>
              <a:rPr lang="ru-RU" sz="5400" b="1" dirty="0" smtClean="0">
                <a:solidFill>
                  <a:schemeClr val="accent1">
                    <a:lumMod val="75000"/>
                  </a:schemeClr>
                </a:solidFill>
              </a:rPr>
              <a:t>Вопросы для 1 команды</a:t>
            </a:r>
            <a:endParaRPr lang="ru-RU" sz="5400" dirty="0"/>
          </a:p>
        </p:txBody>
      </p:sp>
    </p:spTree>
  </p:cSld>
  <p:clrMapOvr>
    <a:masterClrMapping/>
  </p:clrMapOvr>
  <p:transition spd="slow">
    <p:pull dir="l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11663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8" name="Содержимое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5652120" y="1484785"/>
            <a:ext cx="2736304" cy="507831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0070C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У</a:t>
            </a:r>
          </a:p>
          <a:p>
            <a:pPr algn="ctr"/>
            <a:r>
              <a:rPr lang="ru-RU" sz="5400" b="1" cap="none" spc="0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0070C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Р</a:t>
            </a:r>
          </a:p>
          <a:p>
            <a:pPr algn="ctr"/>
            <a:r>
              <a:rPr lang="ru-RU" sz="5400" b="1" cap="none" spc="0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0070C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А</a:t>
            </a:r>
          </a:p>
          <a:p>
            <a:pPr algn="ctr"/>
            <a:r>
              <a:rPr lang="ru-RU" sz="5400" b="1" cap="none" spc="0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0070C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Н</a:t>
            </a:r>
          </a:p>
          <a:p>
            <a:pPr algn="ctr"/>
            <a:r>
              <a:rPr lang="ru-RU" sz="5400" b="1" cap="none" spc="0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0070C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И</a:t>
            </a:r>
          </a:p>
          <a:p>
            <a:pPr algn="ctr"/>
            <a:r>
              <a:rPr lang="ru-RU" sz="5400" b="1" cap="none" spc="0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0070C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Я</a:t>
            </a:r>
            <a:endParaRPr lang="ru-RU" sz="5400" b="1" cap="none" spc="0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0070C0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539552" y="116632"/>
            <a:ext cx="8424936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0070C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sz="54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0070C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Б</a:t>
            </a:r>
            <a:r>
              <a:rPr lang="ru-RU" sz="5400" b="1" cap="none" spc="0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0070C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огиня   астрономии </a:t>
            </a:r>
            <a:endParaRPr lang="ru-RU" sz="5400" b="1" cap="none" spc="0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0070C0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85003" name="Picture 11" descr="D:\Мамина работа\мама\Urania_Pio-Clementino_Inv29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1124744"/>
            <a:ext cx="3240360" cy="5616624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pull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3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3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3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3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5" dur="30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8" dur="30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D:\Мамина работа\мама\эфтерпа\0913fa1633909e917aa01acad9f2cf0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1124744"/>
            <a:ext cx="3456384" cy="5544616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6516216" y="117693"/>
            <a:ext cx="1728192" cy="674030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solidFill>
                  <a:schemeClr val="accent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                             Э</a:t>
            </a:r>
          </a:p>
          <a:p>
            <a:pPr algn="ctr"/>
            <a:r>
              <a:rPr lang="ru-RU" sz="5400" b="1" cap="none" spc="0" dirty="0" smtClean="0">
                <a:ln w="11430"/>
                <a:solidFill>
                  <a:schemeClr val="accent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В</a:t>
            </a:r>
          </a:p>
          <a:p>
            <a:pPr algn="ctr"/>
            <a:r>
              <a:rPr lang="ru-RU" sz="5400" b="1" cap="none" spc="0" dirty="0" smtClean="0">
                <a:ln w="11430"/>
                <a:solidFill>
                  <a:schemeClr val="accent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Т</a:t>
            </a:r>
          </a:p>
          <a:p>
            <a:pPr algn="ctr"/>
            <a:r>
              <a:rPr lang="ru-RU" sz="5400" b="1" cap="none" spc="0" dirty="0" smtClean="0">
                <a:ln w="11430"/>
                <a:solidFill>
                  <a:schemeClr val="accent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Е</a:t>
            </a:r>
          </a:p>
          <a:p>
            <a:pPr algn="ctr"/>
            <a:r>
              <a:rPr lang="ru-RU" sz="5400" b="1" cap="none" spc="0" dirty="0" smtClean="0">
                <a:ln w="11430"/>
                <a:solidFill>
                  <a:schemeClr val="accent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Р</a:t>
            </a:r>
          </a:p>
          <a:p>
            <a:pPr algn="ctr"/>
            <a:r>
              <a:rPr lang="ru-RU" sz="5400" b="1" cap="none" spc="0" dirty="0" smtClean="0">
                <a:ln w="11430"/>
                <a:solidFill>
                  <a:schemeClr val="accent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</a:t>
            </a:r>
          </a:p>
          <a:p>
            <a:pPr algn="ctr"/>
            <a:r>
              <a:rPr lang="ru-RU" sz="5400" b="1" cap="none" spc="0" dirty="0" smtClean="0">
                <a:ln w="11430"/>
                <a:solidFill>
                  <a:schemeClr val="accent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А</a:t>
            </a:r>
            <a:endParaRPr lang="ru-RU" sz="5400" b="1" cap="none" spc="0" dirty="0">
              <a:ln w="11430"/>
              <a:solidFill>
                <a:schemeClr val="accent1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79512" y="116632"/>
            <a:ext cx="8580554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solidFill>
                  <a:schemeClr val="accent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Богиня поэзии и музыки</a:t>
            </a:r>
            <a:endParaRPr lang="ru-RU" sz="5400" b="1" cap="none" spc="0" dirty="0">
              <a:ln w="11430"/>
              <a:solidFill>
                <a:schemeClr val="accent1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slow">
    <p:pull dir="l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2228</TotalTime>
  <Words>1560</Words>
  <Application>Microsoft Office PowerPoint</Application>
  <PresentationFormat>Экран (4:3)</PresentationFormat>
  <Paragraphs>338</Paragraphs>
  <Slides>65</Slides>
  <Notes>6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65</vt:i4>
      </vt:variant>
    </vt:vector>
  </HeadingPairs>
  <TitlesOfParts>
    <vt:vector size="66" baseType="lpstr">
      <vt:lpstr>Поток</vt:lpstr>
      <vt:lpstr>  Повторительно – обобщающий урок по истории. 5 класс</vt:lpstr>
      <vt:lpstr>Цели и задачи урока</vt:lpstr>
      <vt:lpstr> Оценка игры</vt:lpstr>
      <vt:lpstr>Конкурсы</vt:lpstr>
      <vt:lpstr>     </vt:lpstr>
      <vt:lpstr>Слайд 6</vt:lpstr>
      <vt:lpstr> Вопросы для 1 команды</vt:lpstr>
      <vt:lpstr>   </vt:lpstr>
      <vt:lpstr>Слайд 9</vt:lpstr>
      <vt:lpstr>    </vt:lpstr>
      <vt:lpstr>Вопросы для 2 команды</vt:lpstr>
      <vt:lpstr>Слайд 12</vt:lpstr>
      <vt:lpstr>Слайд 13</vt:lpstr>
      <vt:lpstr>Слайд 14</vt:lpstr>
      <vt:lpstr>  </vt:lpstr>
      <vt:lpstr> Вопросы  для 1 команды</vt:lpstr>
      <vt:lpstr>   </vt:lpstr>
      <vt:lpstr>Слайд 18</vt:lpstr>
      <vt:lpstr>Слайд 19</vt:lpstr>
      <vt:lpstr>Слайд 20</vt:lpstr>
      <vt:lpstr>Автор скульптуры «Дискобол»? </vt:lpstr>
      <vt:lpstr>Слайд 22</vt:lpstr>
      <vt:lpstr>Слайд 23</vt:lpstr>
      <vt:lpstr>Слайд 24</vt:lpstr>
      <vt:lpstr> Вопросы для 2 команды</vt:lpstr>
      <vt:lpstr>Возвышенная и укреплённая часть Афин, верхний город?</vt:lpstr>
      <vt:lpstr>Слайд 27</vt:lpstr>
      <vt:lpstr>Слайд 28</vt:lpstr>
      <vt:lpstr>Слайд 29</vt:lpstr>
      <vt:lpstr>     Деятель Афин, которого    избирали 15 раз стратегом?</vt:lpstr>
      <vt:lpstr>Слайд 31</vt:lpstr>
      <vt:lpstr>Власть народа  в Древней Греции?</vt:lpstr>
      <vt:lpstr>        </vt:lpstr>
      <vt:lpstr> 3. История на карте и в рисунке.</vt:lpstr>
      <vt:lpstr>Задание для 1 команды</vt:lpstr>
      <vt:lpstr>Задание  для 2 команды</vt:lpstr>
      <vt:lpstr>Слайд 37</vt:lpstr>
      <vt:lpstr>Слайд 38</vt:lpstr>
      <vt:lpstr>Ответ 1 команды</vt:lpstr>
      <vt:lpstr>Слайд 40</vt:lpstr>
      <vt:lpstr>Ответ 2 команды</vt:lpstr>
      <vt:lpstr>Слайд 42</vt:lpstr>
      <vt:lpstr>Задание для 1 команды</vt:lpstr>
      <vt:lpstr>Слайд 44</vt:lpstr>
      <vt:lpstr>Задание для 2 команды</vt:lpstr>
      <vt:lpstr>Слайд 46</vt:lpstr>
      <vt:lpstr>Слайд 47</vt:lpstr>
      <vt:lpstr>Задание для 1 команды</vt:lpstr>
      <vt:lpstr>Ответ 1 команды</vt:lpstr>
      <vt:lpstr>Задание для 2 команды</vt:lpstr>
      <vt:lpstr>Ответ 2 команды</vt:lpstr>
      <vt:lpstr>Слайд 52</vt:lpstr>
      <vt:lpstr>       Задание для 1 команды</vt:lpstr>
      <vt:lpstr>Слайд 54</vt:lpstr>
      <vt:lpstr>«Яблоко раздора» – было брошено богиней ссоры и раздора, Эридой. Она его бросила, поссорив Геру, Афину и Афродиту, со словами: «Прекраснейшей»,  начав Троянскую войну. </vt:lpstr>
      <vt:lpstr>     Афродите- богине красоты и любви</vt:lpstr>
      <vt:lpstr>Задание для 2 команды</vt:lpstr>
      <vt:lpstr>Слайд 58</vt:lpstr>
      <vt:lpstr>Слайд 59</vt:lpstr>
      <vt:lpstr>                 </vt:lpstr>
      <vt:lpstr>Слайд 61</vt:lpstr>
      <vt:lpstr>    Задание для 1 команды</vt:lpstr>
      <vt:lpstr>Задание 2 команде.</vt:lpstr>
      <vt:lpstr>    Подведение итогов урока</vt:lpstr>
      <vt:lpstr>     Домашнее задание</vt:lpstr>
    </vt:vector>
  </TitlesOfParts>
  <Company>Home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DOM</dc:creator>
  <cp:lastModifiedBy>DOM</cp:lastModifiedBy>
  <cp:revision>291</cp:revision>
  <dcterms:created xsi:type="dcterms:W3CDTF">2011-11-10T12:41:36Z</dcterms:created>
  <dcterms:modified xsi:type="dcterms:W3CDTF">2011-12-04T14:36:12Z</dcterms:modified>
</cp:coreProperties>
</file>