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8" r:id="rId2"/>
    <p:sldId id="259" r:id="rId3"/>
    <p:sldId id="261" r:id="rId4"/>
    <p:sldId id="262" r:id="rId5"/>
    <p:sldId id="263" r:id="rId6"/>
    <p:sldId id="264"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721" autoAdjust="0"/>
  </p:normalViewPr>
  <p:slideViewPr>
    <p:cSldViewPr>
      <p:cViewPr varScale="1">
        <p:scale>
          <a:sx n="83" d="100"/>
          <a:sy n="83" d="100"/>
        </p:scale>
        <p:origin x="-45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6C3E0D65-538A-4DFC-B39B-F12AB4F8020C}" type="datetimeFigureOut">
              <a:rPr lang="ru-RU" smtClean="0"/>
              <a:pPr/>
              <a:t>04.12.2010</a:t>
            </a:fld>
            <a:endParaRPr lang="ru-RU"/>
          </a:p>
        </p:txBody>
      </p:sp>
      <p:sp>
        <p:nvSpPr>
          <p:cNvPr id="16" name="Номер слайда 15"/>
          <p:cNvSpPr>
            <a:spLocks noGrp="1"/>
          </p:cNvSpPr>
          <p:nvPr>
            <p:ph type="sldNum" sz="quarter" idx="11"/>
          </p:nvPr>
        </p:nvSpPr>
        <p:spPr/>
        <p:txBody>
          <a:bodyPr/>
          <a:lstStyle/>
          <a:p>
            <a:fld id="{E1F4E336-0FC6-4CC5-8819-D64B70940D9E}" type="slidenum">
              <a:rPr lang="ru-RU" smtClean="0"/>
              <a:pPr/>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C3E0D65-538A-4DFC-B39B-F12AB4F8020C}" type="datetimeFigureOut">
              <a:rPr lang="ru-RU" smtClean="0"/>
              <a:pPr/>
              <a:t>04.12.2010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1F4E336-0FC6-4CC5-8819-D64B70940D9E}"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C3E0D65-538A-4DFC-B39B-F12AB4F8020C}" type="datetimeFigureOut">
              <a:rPr lang="ru-RU" smtClean="0"/>
              <a:pPr/>
              <a:t>04.12.2010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1F4E336-0FC6-4CC5-8819-D64B70940D9E}"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6C3E0D65-538A-4DFC-B39B-F12AB4F8020C}" type="datetimeFigureOut">
              <a:rPr lang="ru-RU" smtClean="0"/>
              <a:pPr/>
              <a:t>04.12.2010</a:t>
            </a:fld>
            <a:endParaRPr lang="ru-RU"/>
          </a:p>
        </p:txBody>
      </p:sp>
      <p:sp>
        <p:nvSpPr>
          <p:cNvPr id="15" name="Номер слайда 14"/>
          <p:cNvSpPr>
            <a:spLocks noGrp="1"/>
          </p:cNvSpPr>
          <p:nvPr>
            <p:ph type="sldNum" sz="quarter" idx="15"/>
          </p:nvPr>
        </p:nvSpPr>
        <p:spPr/>
        <p:txBody>
          <a:bodyPr/>
          <a:lstStyle>
            <a:lvl1pPr algn="ctr">
              <a:defRPr/>
            </a:lvl1pPr>
          </a:lstStyle>
          <a:p>
            <a:fld id="{E1F4E336-0FC6-4CC5-8819-D64B70940D9E}" type="slidenum">
              <a:rPr lang="ru-RU" smtClean="0"/>
              <a:pPr/>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6C3E0D65-538A-4DFC-B39B-F12AB4F8020C}" type="datetimeFigureOut">
              <a:rPr lang="ru-RU" smtClean="0"/>
              <a:pPr/>
              <a:t>04.12.2010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1F4E336-0FC6-4CC5-8819-D64B70940D9E}" type="slidenum">
              <a:rPr lang="ru-RU" smtClean="0"/>
              <a:pPr/>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6C3E0D65-538A-4DFC-B39B-F12AB4F8020C}" type="datetimeFigureOut">
              <a:rPr lang="ru-RU" smtClean="0"/>
              <a:pPr/>
              <a:t>04.12.2010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1F4E336-0FC6-4CC5-8819-D64B70940D9E}"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Содержимое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E1F4E336-0FC6-4CC5-8819-D64B70940D9E}" type="slidenum">
              <a:rPr lang="ru-RU" smtClean="0"/>
              <a:pPr/>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6C3E0D65-538A-4DFC-B39B-F12AB4F8020C}" type="datetimeFigureOut">
              <a:rPr lang="ru-RU" smtClean="0"/>
              <a:pPr/>
              <a:t>04.12.2010</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Содержимое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6C3E0D65-538A-4DFC-B39B-F12AB4F8020C}" type="datetimeFigureOut">
              <a:rPr lang="ru-RU" smtClean="0"/>
              <a:pPr/>
              <a:t>04.12.2010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1F4E336-0FC6-4CC5-8819-D64B70940D9E}"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C3E0D65-538A-4DFC-B39B-F12AB4F8020C}" type="datetimeFigureOut">
              <a:rPr lang="ru-RU" smtClean="0"/>
              <a:pPr/>
              <a:t>04.12.2010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1F4E336-0FC6-4CC5-8819-D64B70940D9E}"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6C3E0D65-538A-4DFC-B39B-F12AB4F8020C}" type="datetimeFigureOut">
              <a:rPr lang="ru-RU" smtClean="0"/>
              <a:pPr/>
              <a:t>04.12.2010</a:t>
            </a:fld>
            <a:endParaRPr lang="ru-RU"/>
          </a:p>
        </p:txBody>
      </p:sp>
      <p:sp>
        <p:nvSpPr>
          <p:cNvPr id="9" name="Номер слайда 8"/>
          <p:cNvSpPr>
            <a:spLocks noGrp="1"/>
          </p:cNvSpPr>
          <p:nvPr>
            <p:ph type="sldNum" sz="quarter" idx="15"/>
          </p:nvPr>
        </p:nvSpPr>
        <p:spPr/>
        <p:txBody>
          <a:bodyPr/>
          <a:lstStyle/>
          <a:p>
            <a:fld id="{E1F4E336-0FC6-4CC5-8819-D64B70940D9E}" type="slidenum">
              <a:rPr lang="ru-RU" smtClean="0"/>
              <a:pPr/>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6C3E0D65-538A-4DFC-B39B-F12AB4F8020C}" type="datetimeFigureOut">
              <a:rPr lang="ru-RU" smtClean="0"/>
              <a:pPr/>
              <a:t>04.12.2010</a:t>
            </a:fld>
            <a:endParaRPr lang="ru-RU"/>
          </a:p>
        </p:txBody>
      </p:sp>
      <p:sp>
        <p:nvSpPr>
          <p:cNvPr id="9" name="Номер слайда 8"/>
          <p:cNvSpPr>
            <a:spLocks noGrp="1"/>
          </p:cNvSpPr>
          <p:nvPr>
            <p:ph type="sldNum" sz="quarter" idx="11"/>
          </p:nvPr>
        </p:nvSpPr>
        <p:spPr/>
        <p:txBody>
          <a:bodyPr/>
          <a:lstStyle/>
          <a:p>
            <a:fld id="{E1F4E336-0FC6-4CC5-8819-D64B70940D9E}" type="slidenum">
              <a:rPr lang="ru-RU" smtClean="0"/>
              <a:pPr/>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6C3E0D65-538A-4DFC-B39B-F12AB4F8020C}" type="datetimeFigureOut">
              <a:rPr lang="ru-RU" smtClean="0"/>
              <a:pPr/>
              <a:t>04.12.2010</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E1F4E336-0FC6-4CC5-8819-D64B70940D9E}" type="slidenum">
              <a:rPr lang="ru-RU" smtClean="0"/>
              <a:pPr/>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64" y="857232"/>
            <a:ext cx="8715436" cy="1357322"/>
          </a:xfrm>
        </p:spPr>
        <p:txBody>
          <a:bodyPr>
            <a:normAutofit fontScale="90000"/>
          </a:bodyPr>
          <a:lstStyle/>
          <a:p>
            <a:pPr algn="ctr"/>
            <a:r>
              <a:rPr lang="ru-RU" dirty="0" smtClean="0">
                <a:solidFill>
                  <a:schemeClr val="accent2">
                    <a:lumMod val="50000"/>
                  </a:schemeClr>
                </a:solidFill>
              </a:rPr>
              <a:t>Исследовательская работа</a:t>
            </a:r>
            <a:br>
              <a:rPr lang="ru-RU" dirty="0" smtClean="0">
                <a:solidFill>
                  <a:schemeClr val="accent2">
                    <a:lumMod val="50000"/>
                  </a:schemeClr>
                </a:solidFill>
              </a:rPr>
            </a:br>
            <a:r>
              <a:rPr lang="ru-RU" dirty="0" smtClean="0">
                <a:solidFill>
                  <a:schemeClr val="accent2">
                    <a:lumMod val="50000"/>
                  </a:schemeClr>
                </a:solidFill>
              </a:rPr>
              <a:t>«Названия улиц города Новохоперска»</a:t>
            </a:r>
            <a:br>
              <a:rPr lang="ru-RU" dirty="0" smtClean="0">
                <a:solidFill>
                  <a:schemeClr val="accent2">
                    <a:lumMod val="50000"/>
                  </a:schemeClr>
                </a:solidFill>
              </a:rPr>
            </a:br>
            <a:r>
              <a:rPr lang="ru-RU" sz="1400" dirty="0" smtClean="0">
                <a:solidFill>
                  <a:schemeClr val="accent2">
                    <a:lumMod val="50000"/>
                  </a:schemeClr>
                </a:solidFill>
              </a:rPr>
              <a:t/>
            </a:r>
            <a:br>
              <a:rPr lang="ru-RU" sz="1400" dirty="0" smtClean="0">
                <a:solidFill>
                  <a:schemeClr val="accent2">
                    <a:lumMod val="50000"/>
                  </a:schemeClr>
                </a:solidFill>
              </a:rPr>
            </a:br>
            <a:endParaRPr lang="ru-RU" dirty="0">
              <a:solidFill>
                <a:schemeClr val="accent2">
                  <a:lumMod val="50000"/>
                </a:schemeClr>
              </a:solidFill>
            </a:endParaRPr>
          </a:p>
        </p:txBody>
      </p:sp>
      <p:pic>
        <p:nvPicPr>
          <p:cNvPr id="1026" name="Picture 2" descr="C:\Documents and Settings\Admin\Мои документы\Мама\Новая папка\109.jpg"/>
          <p:cNvPicPr>
            <a:picLocks noChangeAspect="1" noChangeArrowheads="1"/>
          </p:cNvPicPr>
          <p:nvPr/>
        </p:nvPicPr>
        <p:blipFill>
          <a:blip r:embed="rId2"/>
          <a:srcRect/>
          <a:stretch>
            <a:fillRect/>
          </a:stretch>
        </p:blipFill>
        <p:spPr bwMode="auto">
          <a:xfrm>
            <a:off x="642910" y="2000240"/>
            <a:ext cx="3466296" cy="4071966"/>
          </a:xfrm>
          <a:prstGeom prst="rect">
            <a:avLst/>
          </a:prstGeom>
          <a:noFill/>
        </p:spPr>
      </p:pic>
      <p:sp>
        <p:nvSpPr>
          <p:cNvPr id="4" name="Прямоугольник 3"/>
          <p:cNvSpPr/>
          <p:nvPr/>
        </p:nvSpPr>
        <p:spPr>
          <a:xfrm>
            <a:off x="5143504" y="4500570"/>
            <a:ext cx="3714744" cy="923330"/>
          </a:xfrm>
          <a:prstGeom prst="rect">
            <a:avLst/>
          </a:prstGeom>
        </p:spPr>
        <p:txBody>
          <a:bodyPr wrap="square">
            <a:spAutoFit/>
          </a:bodyPr>
          <a:lstStyle/>
          <a:p>
            <a:r>
              <a:rPr lang="ru-RU" dirty="0">
                <a:solidFill>
                  <a:schemeClr val="accent2">
                    <a:lumMod val="50000"/>
                  </a:schemeClr>
                </a:solidFill>
              </a:rPr>
              <a:t>Подготовила: Бундина Полина</a:t>
            </a:r>
          </a:p>
          <a:p>
            <a:r>
              <a:rPr lang="ru-RU" dirty="0">
                <a:solidFill>
                  <a:schemeClr val="accent2">
                    <a:lumMod val="50000"/>
                  </a:schemeClr>
                </a:solidFill>
              </a:rPr>
              <a:t>                         Ученица 3-го класса</a:t>
            </a:r>
          </a:p>
          <a:p>
            <a:r>
              <a:rPr lang="ru-RU" dirty="0">
                <a:solidFill>
                  <a:schemeClr val="accent2">
                    <a:lumMod val="50000"/>
                  </a:schemeClr>
                </a:solidFill>
              </a:rPr>
              <a:t>Руководитель: Скрипкина Н.В.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6429396"/>
            <a:ext cx="8229600" cy="285752"/>
          </a:xfrm>
        </p:spPr>
        <p:txBody>
          <a:bodyPr>
            <a:normAutofit fontScale="90000"/>
          </a:bodyPr>
          <a:lstStyle/>
          <a:p>
            <a:r>
              <a:rPr lang="ru-RU" b="1" u="sng" dirty="0" smtClean="0">
                <a:solidFill>
                  <a:schemeClr val="accent2">
                    <a:lumMod val="50000"/>
                  </a:schemeClr>
                </a:solidFill>
              </a:rPr>
              <a:t>Цель работы: </a:t>
            </a:r>
            <a:r>
              <a:rPr lang="ru-RU" dirty="0" smtClean="0">
                <a:solidFill>
                  <a:schemeClr val="accent2">
                    <a:lumMod val="50000"/>
                  </a:schemeClr>
                </a:solidFill>
              </a:rPr>
              <a:t>узнать какое название имели улицы города Новохоперска раньше.</a:t>
            </a:r>
            <a:br>
              <a:rPr lang="ru-RU" dirty="0" smtClean="0">
                <a:solidFill>
                  <a:schemeClr val="accent2">
                    <a:lumMod val="50000"/>
                  </a:schemeClr>
                </a:solidFill>
              </a:rPr>
            </a:br>
            <a:r>
              <a:rPr lang="ru-RU" dirty="0" smtClean="0">
                <a:solidFill>
                  <a:schemeClr val="accent2">
                    <a:lumMod val="50000"/>
                  </a:schemeClr>
                </a:solidFill>
              </a:rPr>
              <a:t/>
            </a:r>
            <a:br>
              <a:rPr lang="ru-RU" dirty="0" smtClean="0">
                <a:solidFill>
                  <a:schemeClr val="accent2">
                    <a:lumMod val="50000"/>
                  </a:schemeClr>
                </a:solidFill>
              </a:rPr>
            </a:br>
            <a:r>
              <a:rPr lang="ru-RU" b="1" u="sng" dirty="0" smtClean="0">
                <a:solidFill>
                  <a:schemeClr val="accent2">
                    <a:lumMod val="50000"/>
                  </a:schemeClr>
                </a:solidFill>
              </a:rPr>
              <a:t>Гипотеза:</a:t>
            </a:r>
            <a:r>
              <a:rPr lang="ru-RU" dirty="0" smtClean="0">
                <a:solidFill>
                  <a:schemeClr val="accent2">
                    <a:lumMod val="50000"/>
                  </a:schemeClr>
                </a:solidFill>
              </a:rPr>
              <a:t> я предположила, что улицы города Новохоперска имели раньше другие названия.</a:t>
            </a:r>
            <a:br>
              <a:rPr lang="ru-RU" dirty="0" smtClean="0">
                <a:solidFill>
                  <a:schemeClr val="accent2">
                    <a:lumMod val="50000"/>
                  </a:schemeClr>
                </a:solidFill>
              </a:rPr>
            </a:br>
            <a:r>
              <a:rPr lang="ru-RU" dirty="0" smtClean="0">
                <a:solidFill>
                  <a:schemeClr val="accent2">
                    <a:lumMod val="50000"/>
                  </a:schemeClr>
                </a:solidFill>
              </a:rPr>
              <a:t/>
            </a:r>
            <a:br>
              <a:rPr lang="ru-RU" dirty="0" smtClean="0">
                <a:solidFill>
                  <a:schemeClr val="accent2">
                    <a:lumMod val="50000"/>
                  </a:schemeClr>
                </a:solidFill>
              </a:rPr>
            </a:br>
            <a:r>
              <a:rPr lang="ru-RU" b="1" u="sng" dirty="0" smtClean="0">
                <a:solidFill>
                  <a:schemeClr val="accent2">
                    <a:lumMod val="50000"/>
                  </a:schemeClr>
                </a:solidFill>
              </a:rPr>
              <a:t>Объект исследования : </a:t>
            </a:r>
            <a:r>
              <a:rPr lang="ru-RU" dirty="0" smtClean="0">
                <a:solidFill>
                  <a:schemeClr val="accent2">
                    <a:lumMod val="50000"/>
                  </a:schemeClr>
                </a:solidFill>
              </a:rPr>
              <a:t>названия улиц города Новохоперска.</a:t>
            </a:r>
            <a:r>
              <a:rPr lang="ru-RU" dirty="0" smtClean="0"/>
              <a:t/>
            </a:r>
            <a:br>
              <a:rPr lang="ru-RU" dirty="0" smtClean="0"/>
            </a:b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357166"/>
            <a:ext cx="8572560" cy="4247317"/>
          </a:xfrm>
          <a:prstGeom prst="rect">
            <a:avLst/>
          </a:prstGeom>
        </p:spPr>
        <p:txBody>
          <a:bodyPr wrap="square">
            <a:spAutoFit/>
          </a:bodyPr>
          <a:lstStyle/>
          <a:p>
            <a:r>
              <a:rPr lang="ru-RU" dirty="0">
                <a:solidFill>
                  <a:schemeClr val="accent2">
                    <a:lumMod val="50000"/>
                  </a:schemeClr>
                </a:solidFill>
                <a:latin typeface="+mj-lt"/>
              </a:rPr>
              <a:t>Темой </a:t>
            </a:r>
            <a:r>
              <a:rPr lang="ru-RU" dirty="0" smtClean="0">
                <a:solidFill>
                  <a:schemeClr val="accent2">
                    <a:lumMod val="50000"/>
                  </a:schemeClr>
                </a:solidFill>
                <a:latin typeface="+mj-lt"/>
              </a:rPr>
              <a:t>моей работы </a:t>
            </a:r>
            <a:r>
              <a:rPr lang="ru-RU" dirty="0">
                <a:solidFill>
                  <a:schemeClr val="accent2">
                    <a:lumMod val="50000"/>
                  </a:schemeClr>
                </a:solidFill>
                <a:latin typeface="+mj-lt"/>
              </a:rPr>
              <a:t>стало изучение </a:t>
            </a:r>
            <a:r>
              <a:rPr lang="ru-RU" dirty="0" smtClean="0">
                <a:solidFill>
                  <a:schemeClr val="accent2">
                    <a:lumMod val="50000"/>
                  </a:schemeClr>
                </a:solidFill>
                <a:latin typeface="+mj-lt"/>
              </a:rPr>
              <a:t>старинных </a:t>
            </a:r>
            <a:r>
              <a:rPr lang="ru-RU" dirty="0">
                <a:solidFill>
                  <a:schemeClr val="accent2">
                    <a:lumMod val="50000"/>
                  </a:schemeClr>
                </a:solidFill>
                <a:latin typeface="+mj-lt"/>
              </a:rPr>
              <a:t>названий улиц своего родного города Новохоперска. В этом году наш город отмечает свой юбилей- 300 лет. Поэтому </a:t>
            </a:r>
            <a:r>
              <a:rPr lang="ru-RU" dirty="0" smtClean="0">
                <a:solidFill>
                  <a:schemeClr val="accent2">
                    <a:lumMod val="50000"/>
                  </a:schemeClr>
                </a:solidFill>
                <a:latin typeface="+mj-lt"/>
              </a:rPr>
              <a:t>я решила  </a:t>
            </a:r>
            <a:r>
              <a:rPr lang="ru-RU" dirty="0">
                <a:solidFill>
                  <a:schemeClr val="accent2">
                    <a:lumMod val="50000"/>
                  </a:schemeClr>
                </a:solidFill>
                <a:latin typeface="+mj-lt"/>
              </a:rPr>
              <a:t>больше узнать о его истории. В поиске информации и подборе материала </a:t>
            </a:r>
            <a:r>
              <a:rPr lang="ru-RU" dirty="0" smtClean="0">
                <a:solidFill>
                  <a:schemeClr val="accent2">
                    <a:lumMod val="50000"/>
                  </a:schemeClr>
                </a:solidFill>
                <a:latin typeface="+mj-lt"/>
              </a:rPr>
              <a:t>мне </a:t>
            </a:r>
            <a:r>
              <a:rPr lang="ru-RU" dirty="0">
                <a:solidFill>
                  <a:schemeClr val="accent2">
                    <a:lumMod val="50000"/>
                  </a:schemeClr>
                </a:solidFill>
                <a:latin typeface="+mj-lt"/>
              </a:rPr>
              <a:t>помогала </a:t>
            </a:r>
            <a:r>
              <a:rPr lang="ru-RU" dirty="0" smtClean="0">
                <a:solidFill>
                  <a:schemeClr val="accent2">
                    <a:lumMod val="50000"/>
                  </a:schemeClr>
                </a:solidFill>
                <a:latin typeface="+mj-lt"/>
              </a:rPr>
              <a:t>моя</a:t>
            </a:r>
            <a:r>
              <a:rPr lang="ru-RU" dirty="0" smtClean="0">
                <a:solidFill>
                  <a:schemeClr val="accent2">
                    <a:lumMod val="50000"/>
                  </a:schemeClr>
                </a:solidFill>
                <a:latin typeface="+mj-lt"/>
              </a:rPr>
              <a:t> </a:t>
            </a:r>
            <a:r>
              <a:rPr lang="ru-RU" dirty="0">
                <a:solidFill>
                  <a:schemeClr val="accent2">
                    <a:lumMod val="50000"/>
                  </a:schemeClr>
                </a:solidFill>
                <a:latin typeface="+mj-lt"/>
              </a:rPr>
              <a:t>учительница Скрипкина Н.В. Мы посетили городскую библиотеку, краеведческий музей. Много материала нашли в книгах и газетах.</a:t>
            </a:r>
          </a:p>
          <a:p>
            <a:r>
              <a:rPr lang="ru-RU" dirty="0">
                <a:solidFill>
                  <a:schemeClr val="accent2">
                    <a:lumMod val="50000"/>
                  </a:schemeClr>
                </a:solidFill>
                <a:latin typeface="+mj-lt"/>
              </a:rPr>
              <a:t>        </a:t>
            </a:r>
            <a:endParaRPr lang="ru-RU" dirty="0" smtClean="0">
              <a:solidFill>
                <a:schemeClr val="accent2">
                  <a:lumMod val="50000"/>
                </a:schemeClr>
              </a:solidFill>
              <a:latin typeface="+mj-lt"/>
            </a:endParaRPr>
          </a:p>
          <a:p>
            <a:r>
              <a:rPr lang="ru-RU" dirty="0" smtClean="0">
                <a:solidFill>
                  <a:schemeClr val="accent2">
                    <a:lumMod val="50000"/>
                  </a:schemeClr>
                </a:solidFill>
                <a:latin typeface="+mj-lt"/>
              </a:rPr>
              <a:t>       Тихий</a:t>
            </a:r>
            <a:r>
              <a:rPr lang="ru-RU" dirty="0">
                <a:solidFill>
                  <a:schemeClr val="accent2">
                    <a:lumMod val="50000"/>
                  </a:schemeClr>
                </a:solidFill>
                <a:latin typeface="+mj-lt"/>
              </a:rPr>
              <a:t>, мудреный, старинный-</a:t>
            </a:r>
          </a:p>
          <a:p>
            <a:r>
              <a:rPr lang="ru-RU" dirty="0">
                <a:solidFill>
                  <a:schemeClr val="accent2">
                    <a:lumMod val="50000"/>
                  </a:schemeClr>
                </a:solidFill>
                <a:latin typeface="+mj-lt"/>
              </a:rPr>
              <a:t>        Город мой – Новый </a:t>
            </a:r>
            <a:r>
              <a:rPr lang="ru-RU" dirty="0" err="1">
                <a:solidFill>
                  <a:schemeClr val="accent2">
                    <a:lumMod val="50000"/>
                  </a:schemeClr>
                </a:solidFill>
                <a:latin typeface="+mj-lt"/>
              </a:rPr>
              <a:t>Хоперск</a:t>
            </a:r>
            <a:r>
              <a:rPr lang="ru-RU" dirty="0">
                <a:solidFill>
                  <a:schemeClr val="accent2">
                    <a:lumMod val="50000"/>
                  </a:schemeClr>
                </a:solidFill>
                <a:latin typeface="+mj-lt"/>
              </a:rPr>
              <a:t>.</a:t>
            </a:r>
          </a:p>
          <a:p>
            <a:r>
              <a:rPr lang="ru-RU" dirty="0">
                <a:solidFill>
                  <a:schemeClr val="accent2">
                    <a:lumMod val="50000"/>
                  </a:schemeClr>
                </a:solidFill>
                <a:latin typeface="+mj-lt"/>
              </a:rPr>
              <a:t>       </a:t>
            </a:r>
            <a:r>
              <a:rPr lang="ru-RU" dirty="0" smtClean="0">
                <a:solidFill>
                  <a:schemeClr val="accent2">
                    <a:lumMod val="50000"/>
                  </a:schemeClr>
                </a:solidFill>
                <a:latin typeface="+mj-lt"/>
              </a:rPr>
              <a:t> Облик </a:t>
            </a:r>
            <a:r>
              <a:rPr lang="ru-RU" dirty="0">
                <a:solidFill>
                  <a:schemeClr val="accent2">
                    <a:lumMod val="50000"/>
                  </a:schemeClr>
                </a:solidFill>
                <a:latin typeface="+mj-lt"/>
              </a:rPr>
              <a:t>твой в чем – то былинный</a:t>
            </a:r>
          </a:p>
          <a:p>
            <a:r>
              <a:rPr lang="ru-RU" dirty="0">
                <a:solidFill>
                  <a:schemeClr val="accent2">
                    <a:lumMod val="50000"/>
                  </a:schemeClr>
                </a:solidFill>
                <a:latin typeface="+mj-lt"/>
              </a:rPr>
              <a:t>       </a:t>
            </a:r>
            <a:r>
              <a:rPr lang="ru-RU" dirty="0" smtClean="0">
                <a:solidFill>
                  <a:schemeClr val="accent2">
                    <a:lumMod val="50000"/>
                  </a:schemeClr>
                </a:solidFill>
                <a:latin typeface="+mj-lt"/>
              </a:rPr>
              <a:t> Знают </a:t>
            </a:r>
            <a:r>
              <a:rPr lang="ru-RU" dirty="0">
                <a:solidFill>
                  <a:schemeClr val="accent2">
                    <a:lumMod val="50000"/>
                  </a:schemeClr>
                </a:solidFill>
                <a:latin typeface="+mj-lt"/>
              </a:rPr>
              <a:t>за множество верст.</a:t>
            </a:r>
          </a:p>
          <a:p>
            <a:r>
              <a:rPr lang="ru-RU" dirty="0">
                <a:solidFill>
                  <a:schemeClr val="accent2">
                    <a:lumMod val="50000"/>
                  </a:schemeClr>
                </a:solidFill>
                <a:latin typeface="+mj-lt"/>
              </a:rPr>
              <a:t>       </a:t>
            </a:r>
            <a:r>
              <a:rPr lang="ru-RU" dirty="0" smtClean="0">
                <a:solidFill>
                  <a:schemeClr val="accent2">
                    <a:lumMod val="50000"/>
                  </a:schemeClr>
                </a:solidFill>
                <a:latin typeface="+mj-lt"/>
              </a:rPr>
              <a:t> Летопись </a:t>
            </a:r>
            <a:r>
              <a:rPr lang="ru-RU" dirty="0">
                <a:solidFill>
                  <a:schemeClr val="accent2">
                    <a:lumMod val="50000"/>
                  </a:schemeClr>
                </a:solidFill>
                <a:latin typeface="+mj-lt"/>
              </a:rPr>
              <a:t>улиц и зданий,</a:t>
            </a:r>
          </a:p>
          <a:p>
            <a:r>
              <a:rPr lang="ru-RU" dirty="0">
                <a:solidFill>
                  <a:schemeClr val="accent2">
                    <a:lumMod val="50000"/>
                  </a:schemeClr>
                </a:solidFill>
                <a:latin typeface="+mj-lt"/>
              </a:rPr>
              <a:t>     </a:t>
            </a:r>
            <a:r>
              <a:rPr lang="ru-RU" dirty="0" smtClean="0">
                <a:solidFill>
                  <a:schemeClr val="accent2">
                    <a:lumMod val="50000"/>
                  </a:schemeClr>
                </a:solidFill>
                <a:latin typeface="+mj-lt"/>
              </a:rPr>
              <a:t>   </a:t>
            </a:r>
            <a:r>
              <a:rPr lang="ru-RU" dirty="0">
                <a:solidFill>
                  <a:schemeClr val="accent2">
                    <a:lumMod val="50000"/>
                  </a:schemeClr>
                </a:solidFill>
                <a:latin typeface="+mj-lt"/>
              </a:rPr>
              <a:t>Резьбы музейные и купола</a:t>
            </a:r>
          </a:p>
          <a:p>
            <a:r>
              <a:rPr lang="ru-RU" dirty="0">
                <a:solidFill>
                  <a:schemeClr val="accent2">
                    <a:lumMod val="50000"/>
                  </a:schemeClr>
                </a:solidFill>
                <a:latin typeface="+mj-lt"/>
              </a:rPr>
              <a:t>       </a:t>
            </a:r>
            <a:r>
              <a:rPr lang="ru-RU" dirty="0" smtClean="0">
                <a:solidFill>
                  <a:schemeClr val="accent2">
                    <a:lumMod val="50000"/>
                  </a:schemeClr>
                </a:solidFill>
                <a:latin typeface="+mj-lt"/>
              </a:rPr>
              <a:t> Дарят </a:t>
            </a:r>
            <a:r>
              <a:rPr lang="ru-RU" dirty="0">
                <a:solidFill>
                  <a:schemeClr val="accent2">
                    <a:lumMod val="50000"/>
                  </a:schemeClr>
                </a:solidFill>
                <a:latin typeface="+mj-lt"/>
              </a:rPr>
              <a:t>нам дух созидания,</a:t>
            </a:r>
          </a:p>
          <a:p>
            <a:r>
              <a:rPr lang="ru-RU" dirty="0">
                <a:solidFill>
                  <a:schemeClr val="accent2">
                    <a:lumMod val="50000"/>
                  </a:schemeClr>
                </a:solidFill>
                <a:latin typeface="+mj-lt"/>
              </a:rPr>
              <a:t>       </a:t>
            </a:r>
            <a:r>
              <a:rPr lang="ru-RU" dirty="0" smtClean="0">
                <a:solidFill>
                  <a:schemeClr val="accent2">
                    <a:lumMod val="50000"/>
                  </a:schemeClr>
                </a:solidFill>
                <a:latin typeface="+mj-lt"/>
              </a:rPr>
              <a:t> Силу </a:t>
            </a:r>
            <a:r>
              <a:rPr lang="ru-RU" dirty="0">
                <a:solidFill>
                  <a:schemeClr val="accent2">
                    <a:lumMod val="50000"/>
                  </a:schemeClr>
                </a:solidFill>
                <a:latin typeface="+mj-lt"/>
              </a:rPr>
              <a:t>добра и тепла.</a:t>
            </a:r>
          </a:p>
        </p:txBody>
      </p:sp>
      <p:pic>
        <p:nvPicPr>
          <p:cNvPr id="2050" name="Picture 2" descr="C:\Documents and Settings\Admin\Мои документы\Мои рисунки\Всяка разна\Новохоперск._Общий_вид_с_Селивановой_горы.jpg"/>
          <p:cNvPicPr>
            <a:picLocks noChangeAspect="1" noChangeArrowheads="1"/>
          </p:cNvPicPr>
          <p:nvPr/>
        </p:nvPicPr>
        <p:blipFill>
          <a:blip r:embed="rId2"/>
          <a:srcRect/>
          <a:stretch>
            <a:fillRect/>
          </a:stretch>
        </p:blipFill>
        <p:spPr bwMode="auto">
          <a:xfrm>
            <a:off x="3786182" y="3143248"/>
            <a:ext cx="5143536" cy="3500462"/>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a:t>
            </a:r>
            <a:endParaRPr kumimoji="0" lang="ru-RU" sz="10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pic>
        <p:nvPicPr>
          <p:cNvPr id="3073" name="Рисунок 1" descr="PCARU7PYCCA2Z90QJCAFIWL0HCAB0F53YCA3ZGQCRCATWUHIDCA82YDM8CADG8LEECA6GC1ZNCA5NR0SUCASPKI0PCAV2BQGPCAQ4JSYUCAILNYMHCA5O2XHUCAR56ONICAD3WCH6CA6E17TJCAD7VHJUCALW6EXX"/>
          <p:cNvPicPr>
            <a:picLocks noChangeAspect="1" noChangeArrowheads="1"/>
          </p:cNvPicPr>
          <p:nvPr/>
        </p:nvPicPr>
        <p:blipFill>
          <a:blip r:embed="rId2"/>
          <a:srcRect/>
          <a:stretch>
            <a:fillRect/>
          </a:stretch>
        </p:blipFill>
        <p:spPr bwMode="auto">
          <a:xfrm>
            <a:off x="2071670" y="3071810"/>
            <a:ext cx="5000660" cy="3385701"/>
          </a:xfrm>
          <a:prstGeom prst="rect">
            <a:avLst/>
          </a:prstGeom>
          <a:noFill/>
        </p:spPr>
      </p:pic>
      <p:sp>
        <p:nvSpPr>
          <p:cNvPr id="3075" name="Rectangle 3"/>
          <p:cNvSpPr>
            <a:spLocks noChangeArrowheads="1"/>
          </p:cNvSpPr>
          <p:nvPr/>
        </p:nvSpPr>
        <p:spPr bwMode="auto">
          <a:xfrm>
            <a:off x="428596" y="457200"/>
            <a:ext cx="8715404" cy="25853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accent2">
                    <a:lumMod val="50000"/>
                  </a:schemeClr>
                </a:solidFill>
                <a:effectLst/>
                <a:latin typeface="Calibri" pitchFamily="34" charset="0"/>
                <a:ea typeface="Calibri" pitchFamily="34" charset="0"/>
                <a:cs typeface="Times New Roman" pitchFamily="18" charset="0"/>
              </a:rPr>
              <a:t>Новохоперск – город, который отличается от многих городов Воронежского края и своим славным прошлым и архитектурным ансамблем. Мы узнали, что  первыми поселениями, возникшими в середине 17 века на территории Новохоперского района, были казачьи городки Пристанский (впоследствии город  Новохоперск), Белявский и </a:t>
            </a:r>
            <a:r>
              <a:rPr kumimoji="0" lang="ru-RU" b="0" i="0" u="none" strike="noStrike" cap="none" normalizeH="0" baseline="0" dirty="0" err="1" smtClean="0">
                <a:ln>
                  <a:noFill/>
                </a:ln>
                <a:solidFill>
                  <a:schemeClr val="accent2">
                    <a:lumMod val="50000"/>
                  </a:schemeClr>
                </a:solidFill>
                <a:effectLst/>
                <a:latin typeface="Calibri" pitchFamily="34" charset="0"/>
                <a:ea typeface="Calibri" pitchFamily="34" charset="0"/>
                <a:cs typeface="Times New Roman" pitchFamily="18" charset="0"/>
              </a:rPr>
              <a:t>Григорьевский</a:t>
            </a:r>
            <a:r>
              <a:rPr kumimoji="0" lang="ru-RU" b="0" i="0" u="none" strike="noStrike" cap="none" normalizeH="0" baseline="0" dirty="0" smtClean="0">
                <a:ln>
                  <a:noFill/>
                </a:ln>
                <a:solidFill>
                  <a:schemeClr val="accent2">
                    <a:lumMod val="50000"/>
                  </a:schemeClr>
                </a:solidFill>
                <a:effectLst/>
                <a:latin typeface="Calibri" pitchFamily="34" charset="0"/>
                <a:ea typeface="Calibri" pitchFamily="34" charset="0"/>
                <a:cs typeface="Times New Roman" pitchFamily="18" charset="0"/>
              </a:rPr>
              <a:t>. Население этих городов складывалось главным образом из беглых русских крестьян спасавшихся здесь от помещичьего гнета. Во времена основания города река Хопер протекала достаточно близко от него, огибая склон Казачьей горы (сейчас этот район города так и называют Казачка, на этом месте стояло казачье поселение).</a:t>
            </a:r>
            <a:r>
              <a:rPr kumimoji="0" lang="ru-RU" b="0" i="0" u="none" strike="noStrike" cap="none" normalizeH="0" baseline="0" dirty="0" smtClean="0">
                <a:ln>
                  <a:noFill/>
                </a:ln>
                <a:solidFill>
                  <a:schemeClr val="accent2">
                    <a:lumMod val="50000"/>
                  </a:schemeClr>
                </a:solidFill>
                <a:effectLst/>
                <a:latin typeface="Calibri" pitchFamily="34" charset="0"/>
                <a:ea typeface="Times New Roman" pitchFamily="18" charset="0"/>
                <a:cs typeface="Times New Roman" pitchFamily="18" charset="0"/>
              </a:rPr>
              <a:t> </a:t>
            </a:r>
            <a:endParaRPr kumimoji="0" lang="ru-RU" b="0" i="0" u="none" strike="noStrike" cap="none" normalizeH="0" baseline="0" dirty="0" smtClean="0">
              <a:ln>
                <a:noFill/>
              </a:ln>
              <a:solidFill>
                <a:schemeClr val="accent2">
                  <a:lumMod val="50000"/>
                </a:schemeClr>
              </a:solidFill>
              <a:effectLst/>
              <a:latin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pic>
        <p:nvPicPr>
          <p:cNvPr id="17409" name="Рисунок 3" descr="3T82PNCAFYBDN9CA7JC7SOCAL2L3J7CAHTZXVQCA0S8Y1FCAQ3RMLVCAZNM2ZXCAQPAY5CCADEYJSQCA5PQ3SMCAJLUU9LCADX64D2CAPV4ADACAXG1U7KCAQ6J7X2CA70PYFVCAC4HV1SCA1UHAK9CAMH07IY"/>
          <p:cNvPicPr>
            <a:picLocks noChangeAspect="1" noChangeArrowheads="1"/>
          </p:cNvPicPr>
          <p:nvPr/>
        </p:nvPicPr>
        <p:blipFill>
          <a:blip r:embed="rId2"/>
          <a:srcRect/>
          <a:stretch>
            <a:fillRect/>
          </a:stretch>
        </p:blipFill>
        <p:spPr bwMode="auto">
          <a:xfrm>
            <a:off x="642910" y="3429000"/>
            <a:ext cx="4000528" cy="2987236"/>
          </a:xfrm>
          <a:prstGeom prst="rect">
            <a:avLst/>
          </a:prstGeom>
          <a:noFill/>
        </p:spPr>
      </p:pic>
      <p:sp>
        <p:nvSpPr>
          <p:cNvPr id="17411" name="Rectangle 3"/>
          <p:cNvSpPr>
            <a:spLocks noChangeArrowheads="1"/>
          </p:cNvSpPr>
          <p:nvPr/>
        </p:nvSpPr>
        <p:spPr bwMode="auto">
          <a:xfrm>
            <a:off x="571472" y="457200"/>
            <a:ext cx="7643866" cy="31393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accent2">
                    <a:lumMod val="50000"/>
                  </a:schemeClr>
                </a:solidFill>
                <a:effectLst/>
                <a:latin typeface="Calibri" pitchFamily="34" charset="0"/>
                <a:ea typeface="Calibri" pitchFamily="34" charset="0"/>
                <a:cs typeface="Times New Roman" pitchFamily="18" charset="0"/>
              </a:rPr>
              <a:t>От восточных ворот крепости к </a:t>
            </a:r>
            <a:r>
              <a:rPr kumimoji="0" lang="ru-RU" b="0" i="0" u="none" strike="noStrike" cap="none" normalizeH="0" baseline="0" dirty="0" err="1" smtClean="0">
                <a:ln>
                  <a:noFill/>
                </a:ln>
                <a:solidFill>
                  <a:schemeClr val="accent2">
                    <a:lumMod val="50000"/>
                  </a:schemeClr>
                </a:solidFill>
                <a:effectLst/>
                <a:latin typeface="Calibri" pitchFamily="34" charset="0"/>
                <a:ea typeface="Calibri" pitchFamily="34" charset="0"/>
                <a:cs typeface="Times New Roman" pitchFamily="18" charset="0"/>
              </a:rPr>
              <a:t>Хопру</a:t>
            </a:r>
            <a:r>
              <a:rPr kumimoji="0" lang="ru-RU" b="0" i="0" u="none" strike="noStrike" cap="none" normalizeH="0" baseline="0" dirty="0" smtClean="0">
                <a:ln>
                  <a:noFill/>
                </a:ln>
                <a:solidFill>
                  <a:schemeClr val="accent2">
                    <a:lumMod val="50000"/>
                  </a:schemeClr>
                </a:solidFill>
                <a:effectLst/>
                <a:latin typeface="Calibri" pitchFamily="34" charset="0"/>
                <a:ea typeface="Calibri" pitchFamily="34" charset="0"/>
                <a:cs typeface="Times New Roman" pitchFamily="18" charset="0"/>
              </a:rPr>
              <a:t> спускалась крутая извилистая дорога («старый казацкий тракт»), булыжное покрытие которой</a:t>
            </a:r>
            <a:r>
              <a:rPr kumimoji="0" lang="ru-RU" b="0" i="0" u="none" strike="noStrike" cap="none" normalizeH="0" dirty="0" smtClean="0">
                <a:ln>
                  <a:noFill/>
                </a:ln>
                <a:solidFill>
                  <a:schemeClr val="accent2">
                    <a:lumMod val="50000"/>
                  </a:schemeClr>
                </a:solidFill>
                <a:effectLst/>
                <a:latin typeface="Calibri" pitchFamily="34" charset="0"/>
                <a:ea typeface="Calibri" pitchFamily="34" charset="0"/>
                <a:cs typeface="Times New Roman" pitchFamily="18" charset="0"/>
              </a:rPr>
              <a:t> </a:t>
            </a:r>
            <a:r>
              <a:rPr kumimoji="0" lang="ru-RU" b="0" i="0" u="none" strike="noStrike" cap="none" normalizeH="0" baseline="0" dirty="0" smtClean="0">
                <a:ln>
                  <a:noFill/>
                </a:ln>
                <a:solidFill>
                  <a:schemeClr val="accent2">
                    <a:lumMod val="50000"/>
                  </a:schemeClr>
                </a:solidFill>
                <a:effectLst/>
                <a:latin typeface="Calibri" pitchFamily="34" charset="0"/>
                <a:ea typeface="Calibri" pitchFamily="34" charset="0"/>
                <a:cs typeface="Times New Roman" pitchFamily="18" charset="0"/>
              </a:rPr>
              <a:t>частично сохранилось и поныне. Северный склон горы при верфи в 1770-е годы получил название « Морская гора». В конце современной улицы Морской располагалась верфь, строились боевые корабли, и именно отсюда отправился в поход к Черному морю на фрегате «Первый» святой праведный воин Федор Ушаков. Морская улица – ( сегодняшнее название – улица Карла Маркса)- получила название в связи с тем, что она была прибрежной улицей, проходившей по берегу </a:t>
            </a:r>
            <a:r>
              <a:rPr kumimoji="0" lang="ru-RU" b="0" i="0" u="none" strike="noStrike" cap="none" normalizeH="0" baseline="0" dirty="0" err="1" smtClean="0">
                <a:ln>
                  <a:noFill/>
                </a:ln>
                <a:solidFill>
                  <a:schemeClr val="accent2">
                    <a:lumMod val="50000"/>
                  </a:schemeClr>
                </a:solidFill>
                <a:effectLst/>
                <a:latin typeface="Calibri" pitchFamily="34" charset="0"/>
                <a:ea typeface="Calibri" pitchFamily="34" charset="0"/>
                <a:cs typeface="Times New Roman" pitchFamily="18" charset="0"/>
              </a:rPr>
              <a:t>Хопра</a:t>
            </a:r>
            <a:r>
              <a:rPr kumimoji="0" lang="ru-RU" b="0" i="0" u="none" strike="noStrike" cap="none" normalizeH="0" baseline="0" dirty="0" smtClean="0">
                <a:ln>
                  <a:noFill/>
                </a:ln>
                <a:solidFill>
                  <a:schemeClr val="accent2">
                    <a:lumMod val="50000"/>
                  </a:schemeClr>
                </a:solidFill>
                <a:effectLst/>
                <a:latin typeface="Calibri" pitchFamily="34" charset="0"/>
                <a:ea typeface="Calibri" pitchFamily="34" charset="0"/>
                <a:cs typeface="Times New Roman" pitchFamily="18" charset="0"/>
              </a:rPr>
              <a:t>. А Хопер в то время был полноводной большой рекой не то, что сейчас.</a:t>
            </a:r>
            <a:endParaRPr kumimoji="0" lang="ru-RU" b="0" i="0" u="none" strike="noStrike" cap="none" normalizeH="0" baseline="0" dirty="0" smtClean="0">
              <a:ln>
                <a:noFill/>
              </a:ln>
              <a:solidFill>
                <a:schemeClr val="accent2">
                  <a:lumMod val="50000"/>
                </a:schemeClr>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pic>
        <p:nvPicPr>
          <p:cNvPr id="18433" name="Рисунок 4" descr="московская"/>
          <p:cNvPicPr>
            <a:picLocks noChangeAspect="1" noChangeArrowheads="1"/>
          </p:cNvPicPr>
          <p:nvPr/>
        </p:nvPicPr>
        <p:blipFill>
          <a:blip r:embed="rId2"/>
          <a:srcRect/>
          <a:stretch>
            <a:fillRect/>
          </a:stretch>
        </p:blipFill>
        <p:spPr bwMode="auto">
          <a:xfrm>
            <a:off x="285720" y="3429000"/>
            <a:ext cx="4357718" cy="2780913"/>
          </a:xfrm>
          <a:prstGeom prst="rect">
            <a:avLst/>
          </a:prstGeom>
          <a:noFill/>
        </p:spPr>
      </p:pic>
      <p:sp>
        <p:nvSpPr>
          <p:cNvPr id="18435" name="Rectangle 3"/>
          <p:cNvSpPr>
            <a:spLocks noChangeArrowheads="1"/>
          </p:cNvSpPr>
          <p:nvPr/>
        </p:nvSpPr>
        <p:spPr bwMode="auto">
          <a:xfrm>
            <a:off x="357158" y="457200"/>
            <a:ext cx="8501122"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accent2">
                    <a:lumMod val="50000"/>
                  </a:schemeClr>
                </a:solidFill>
                <a:effectLst/>
                <a:latin typeface="Calibri" pitchFamily="34" charset="0"/>
                <a:ea typeface="Calibri" pitchFamily="34" charset="0"/>
                <a:cs typeface="Times New Roman" pitchFamily="18" charset="0"/>
              </a:rPr>
              <a:t>Главная планировочная ось города – улица Московская (нынешняя Советская), ведущая от центра к городской заставе, делила территорию на две части. При Астраханской дороге к середине 18 века за южной стеной крепости сформировалась торговая площадь, а с востока на запад вдоль дороги вытянулась Однодворческая  слобода, впоследствии «урегулированная» и давшая основу улицам Дворянская ( ныне ул. Ленина)и Солдатская (ныне ул. Степана Разина).</a:t>
            </a:r>
            <a:endParaRPr kumimoji="0" lang="ru-RU" b="0" i="0" u="none" strike="noStrike" cap="none" normalizeH="0" baseline="0" dirty="0" smtClean="0">
              <a:ln>
                <a:noFill/>
              </a:ln>
              <a:solidFill>
                <a:schemeClr val="accent2">
                  <a:lumMod val="50000"/>
                </a:schemeClr>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accent2">
                    <a:lumMod val="50000"/>
                  </a:schemeClr>
                </a:solidFill>
                <a:effectLst/>
                <a:latin typeface="Calibri" pitchFamily="34" charset="0"/>
                <a:ea typeface="Calibri" pitchFamily="34" charset="0"/>
                <a:cs typeface="Times New Roman" pitchFamily="18" charset="0"/>
              </a:rPr>
              <a:t>Таким образом, выдвинутая мною гипотеза полностью подтвердилась. Улицы города имели раньше другое название. Новохоперск и сейчас сохранил старинную планировку. Это тихий провинциальный городок с многочисленными памятниками архитектуры и зелеными улицами.</a:t>
            </a:r>
            <a:endParaRPr kumimoji="0" lang="ru-RU" b="0" i="0" u="none" strike="noStrike" cap="none" normalizeH="0" baseline="0" dirty="0" smtClean="0">
              <a:ln>
                <a:noFill/>
              </a:ln>
              <a:solidFill>
                <a:schemeClr val="accent2">
                  <a:lumMod val="50000"/>
                </a:schemeClr>
              </a:solidFill>
              <a:effectLst/>
              <a:latin typeface="Arial" pitchFamily="34" charset="0"/>
            </a:endParaRPr>
          </a:p>
        </p:txBody>
      </p:sp>
      <p:pic>
        <p:nvPicPr>
          <p:cNvPr id="18436" name="Picture 4" descr="C:\Documents and Settings\Admin\Мои документы\Мама\Новая папка\12.bmp"/>
          <p:cNvPicPr>
            <a:picLocks noChangeAspect="1" noChangeArrowheads="1"/>
          </p:cNvPicPr>
          <p:nvPr/>
        </p:nvPicPr>
        <p:blipFill>
          <a:blip r:embed="rId3"/>
          <a:srcRect/>
          <a:stretch>
            <a:fillRect/>
          </a:stretch>
        </p:blipFill>
        <p:spPr bwMode="auto">
          <a:xfrm>
            <a:off x="4572000" y="3571876"/>
            <a:ext cx="4306722" cy="2800357"/>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101</TotalTime>
  <Words>459</Words>
  <Application>Microsoft Office PowerPoint</Application>
  <PresentationFormat>Экран (4:3)</PresentationFormat>
  <Paragraphs>20</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Бумажная</vt:lpstr>
      <vt:lpstr>Исследовательская работа «Названия улиц города Новохоперска»  </vt:lpstr>
      <vt:lpstr>Цель работы: узнать какое название имели улицы города Новохоперска раньше.  Гипотеза: я предположила, что улицы города Новохоперска имели раньше другие названия.  Объект исследования : названия улиц города Новохоперска. </vt:lpstr>
      <vt:lpstr>Слайд 3</vt:lpstr>
      <vt:lpstr>Слайд 4</vt:lpstr>
      <vt:lpstr>Слайд 5</vt:lpstr>
      <vt:lpstr>Слайд 6</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Исследовательская работа «Названия улиц города Новохоперска»</dc:title>
  <dc:creator>User</dc:creator>
  <cp:lastModifiedBy>User</cp:lastModifiedBy>
  <cp:revision>12</cp:revision>
  <dcterms:created xsi:type="dcterms:W3CDTF">2010-11-04T13:09:07Z</dcterms:created>
  <dcterms:modified xsi:type="dcterms:W3CDTF">2010-12-04T13:38:09Z</dcterms:modified>
</cp:coreProperties>
</file>