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"/>
  </p:notesMasterIdLst>
  <p:sldIdLst>
    <p:sldId id="266" r:id="rId2"/>
    <p:sldId id="257" r:id="rId3"/>
    <p:sldId id="258" r:id="rId4"/>
    <p:sldId id="260" r:id="rId5"/>
    <p:sldId id="261" r:id="rId6"/>
    <p:sldId id="262" r:id="rId7"/>
    <p:sldId id="264" r:id="rId8"/>
    <p:sldId id="267" r:id="rId9"/>
    <p:sldId id="268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FBAF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408944-C5C9-495B-9D15-73895FDB67AA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CE9627-3727-4FCC-AFA6-A271910BEB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779C42-CF30-45E9-9499-C1D3FE9C06F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Уточнить название всех линий.</a:t>
            </a:r>
          </a:p>
        </p:txBody>
      </p:sp>
      <p:sp>
        <p:nvSpPr>
          <p:cNvPr id="20483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5B7E00C-B11E-40DD-9FCA-527E0AF5BED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Каждая новая фигура появляется по щелчку. В момент появления каждой фигуры желательно вспомнить и повторить её название.</a:t>
            </a:r>
          </a:p>
        </p:txBody>
      </p:sp>
      <p:sp>
        <p:nvSpPr>
          <p:cNvPr id="22531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7A3B0D2-BE35-4D41-8EF9-78F4BDE346B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ru-RU" smtClean="0"/>
              <a:t>Появляются первые три фигуры, лишняя – круг, все пять лишняя – куб. Объёмная фигура – геометрическое тело.</a:t>
            </a:r>
          </a:p>
          <a:p>
            <a:pPr marL="228600" indent="-228600"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4579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F717D59-99BD-40BE-B4CF-E856E80D5EF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CDEC8-7A15-4526-BFB9-883A8093FBE0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FCBAD-33A7-4E06-9959-A9443CC71D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D54DD-12E4-40FD-A40E-0E8AA2481D33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6C9F8-04CA-4E52-B842-222DD44A6C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1B8ED-E4FC-47DB-8108-A6CE8C03D9DA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1E58D-0EEE-40D4-AB78-F56E1F01D0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CC8A8-CD7A-4B7B-8D43-9FF961B0EF68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E9F8E-BA2C-43E2-AF3F-AEF839FE97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7085C-C42F-4CB2-8617-C9F3AB5FA96A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48DFA-C276-4C87-93DE-5B3DB4CBA8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2B69A-D6B5-4221-8344-D4C8BD312FCB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DF8C0D-5066-418E-BBB3-8218F0C6A0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AFD2DD-80B6-4D2A-850C-A188684EEDF4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9E6A5-4867-4C7B-B8EF-CC96736CE6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F6837B-739D-4D0C-A55C-C66B90B034C0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75881-0EEE-4735-9175-69F75924CD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814F4B-AF74-4190-B6DC-603EC7214BE6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24203-3255-461F-86F6-B0BAA1CA75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5A893-A3A2-4D06-A305-75CE217B617A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C4CBFA-5C87-4BF6-ADE7-A45C143F32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983D-E53C-4009-B056-E7BD16BCCBE1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9D2F5E-4891-433B-9382-D50565AB0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C75ECB8-515E-4B1B-A91C-1AF509BE3575}" type="datetimeFigureOut">
              <a:rPr lang="ru-RU"/>
              <a:pPr>
                <a:defRPr/>
              </a:pPr>
              <a:t>30.12.2011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6DA0AEB-9A54-4033-A108-49B8978C70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ransition spd="med">
    <p:wipe dir="u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mages.yandex.ru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500" y="285750"/>
            <a:ext cx="8143875" cy="1558925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Геометрический    этап  путешествия.</a:t>
            </a:r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088" y="1773238"/>
            <a:ext cx="6453187" cy="482441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84807"/>
                </a:solidFill>
              </a:rPr>
              <a:t>Презентация  к  уроку математики 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84807"/>
                </a:solidFill>
              </a:rPr>
              <a:t>« Путешествие за числом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84807"/>
                </a:solidFill>
              </a:rPr>
              <a:t> и точкой»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84807"/>
                </a:solidFill>
              </a:rPr>
              <a:t>(Урок проводится в виде игры – соревнования, между 4 и  3 классами,</a:t>
            </a:r>
          </a:p>
          <a:p>
            <a:pPr eaLnBrk="1" hangingPunct="1">
              <a:lnSpc>
                <a:spcPct val="80000"/>
              </a:lnSpc>
            </a:pPr>
            <a:r>
              <a:rPr lang="ru-RU" sz="2800" smtClean="0">
                <a:solidFill>
                  <a:srgbClr val="984807"/>
                </a:solidFill>
              </a:rPr>
              <a:t>в рамках недели математики ).</a:t>
            </a:r>
            <a:endParaRPr lang="en-US" sz="2800" smtClean="0">
              <a:solidFill>
                <a:srgbClr val="984807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2800" smtClean="0">
              <a:solidFill>
                <a:srgbClr val="984807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ru-RU" sz="1700" smtClean="0">
              <a:solidFill>
                <a:srgbClr val="984807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3333FF"/>
                </a:solidFill>
                <a:latin typeface="Arial" charset="0"/>
              </a:rPr>
              <a:t>Авторы презентации: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3333FF"/>
                </a:solidFill>
                <a:latin typeface="Arial" charset="0"/>
              </a:rPr>
              <a:t>Ходина Галина Леонидовна,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3333FF"/>
                </a:solidFill>
                <a:latin typeface="Arial" charset="0"/>
              </a:rPr>
              <a:t>Сикач Ирина Богдановна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3333FF"/>
                </a:solidFill>
                <a:latin typeface="Arial" charset="0"/>
              </a:rPr>
              <a:t>учителя начальных классов </a:t>
            </a:r>
          </a:p>
          <a:p>
            <a:pPr eaLnBrk="1" hangingPunct="1">
              <a:lnSpc>
                <a:spcPct val="80000"/>
              </a:lnSpc>
            </a:pPr>
            <a:r>
              <a:rPr lang="ru-RU" sz="1800" b="1" i="1" smtClean="0">
                <a:solidFill>
                  <a:srgbClr val="3333FF"/>
                </a:solidFill>
                <a:latin typeface="Arial" charset="0"/>
              </a:rPr>
              <a:t>ГОУ Центр образования №654 имени А. Д. Фридмана города Москвы</a:t>
            </a:r>
          </a:p>
          <a:p>
            <a:pPr eaLnBrk="1" hangingPunct="1">
              <a:lnSpc>
                <a:spcPct val="80000"/>
              </a:lnSpc>
            </a:pPr>
            <a:endParaRPr lang="en-US" sz="1800" smtClean="0">
              <a:solidFill>
                <a:srgbClr val="632523"/>
              </a:solidFill>
            </a:endParaRPr>
          </a:p>
        </p:txBody>
      </p:sp>
      <p:pic>
        <p:nvPicPr>
          <p:cNvPr id="4" name="Picture 2" descr="C:\Documents and Settings\UserXP\Мои документы\Мама картинки2\Мама 2\МАТЕРИАЛЫ К УРОКАМ МАТЕМ-КА\Image001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80288" y="4941888"/>
            <a:ext cx="1098550" cy="165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643063" y="1428750"/>
            <a:ext cx="5500687" cy="3929063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571603" y="1500174"/>
            <a:ext cx="5143537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КАК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НАЗЫВАЕТСЯ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НАУКА,  ИЗУЧАЮЩАЯ ГЕОМЕТРИЧЕСКИЕ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ТЕЛА, ФИГУРЫ И ИХ СВОЙСТВА? </a:t>
            </a:r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3609975" y="0"/>
            <a:ext cx="1071563" cy="1214438"/>
          </a:xfrm>
          <a:prstGeom prst="triangle">
            <a:avLst>
              <a:gd name="adj" fmla="val 445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 rot="1724215">
            <a:off x="5480050" y="241300"/>
            <a:ext cx="1330325" cy="1284288"/>
          </a:xfrm>
          <a:prstGeom prst="triangle">
            <a:avLst>
              <a:gd name="adj" fmla="val 6733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 rot="3164719">
            <a:off x="7392988" y="1096963"/>
            <a:ext cx="1177925" cy="1584325"/>
          </a:xfrm>
          <a:prstGeom prst="triangle">
            <a:avLst>
              <a:gd name="adj" fmla="val 4984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 rot="6985195">
            <a:off x="7394575" y="3276601"/>
            <a:ext cx="1360487" cy="1712912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Равнобедренный треугольник 10"/>
          <p:cNvSpPr/>
          <p:nvPr/>
        </p:nvSpPr>
        <p:spPr>
          <a:xfrm rot="9065511">
            <a:off x="6192838" y="4962525"/>
            <a:ext cx="1412875" cy="137477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 rot="16489088">
            <a:off x="6350" y="2673350"/>
            <a:ext cx="1516063" cy="1427163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Равнобедренный треугольник 14">
            <a:hlinkClick r:id="" action="ppaction://noaction">
              <a:snd r:embed="rId3" name="applause.wav"/>
            </a:hlinkClick>
          </p:cNvPr>
          <p:cNvSpPr/>
          <p:nvPr/>
        </p:nvSpPr>
        <p:spPr>
          <a:xfrm rot="19011903">
            <a:off x="1243013" y="193675"/>
            <a:ext cx="1203325" cy="1606550"/>
          </a:xfrm>
          <a:prstGeom prst="triangle">
            <a:avLst>
              <a:gd name="adj" fmla="val 49137"/>
            </a:avLst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 rot="1324441">
            <a:off x="7506483" y="1639770"/>
            <a:ext cx="614415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О</a:t>
            </a:r>
          </a:p>
        </p:txBody>
      </p:sp>
      <p:sp>
        <p:nvSpPr>
          <p:cNvPr id="18" name="Прямоугольник 17"/>
          <p:cNvSpPr/>
          <p:nvPr/>
        </p:nvSpPr>
        <p:spPr>
          <a:xfrm rot="435609">
            <a:off x="5658076" y="680731"/>
            <a:ext cx="815629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Е</a:t>
            </a:r>
          </a:p>
        </p:txBody>
      </p:sp>
      <p:sp>
        <p:nvSpPr>
          <p:cNvPr id="19" name="Прямоугольник 18"/>
          <p:cNvSpPr/>
          <p:nvPr/>
        </p:nvSpPr>
        <p:spPr>
          <a:xfrm rot="588709">
            <a:off x="7366740" y="3454118"/>
            <a:ext cx="85689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М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6467826" y="5000635"/>
            <a:ext cx="6429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Е</a:t>
            </a:r>
          </a:p>
        </p:txBody>
      </p:sp>
      <p:sp>
        <p:nvSpPr>
          <p:cNvPr id="21" name="Равнобедренный треугольник 20"/>
          <p:cNvSpPr/>
          <p:nvPr/>
        </p:nvSpPr>
        <p:spPr>
          <a:xfrm rot="10800000">
            <a:off x="3857625" y="5429250"/>
            <a:ext cx="1285875" cy="1428750"/>
          </a:xfrm>
          <a:prstGeom prst="triangle">
            <a:avLst>
              <a:gd name="adj" fmla="val 4835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 rot="10547471" flipH="1" flipV="1">
            <a:off x="4176147" y="5529609"/>
            <a:ext cx="82167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Т</a:t>
            </a:r>
          </a:p>
        </p:txBody>
      </p:sp>
      <p:sp>
        <p:nvSpPr>
          <p:cNvPr id="23" name="Равнобедренный треугольник 22"/>
          <p:cNvSpPr/>
          <p:nvPr/>
        </p:nvSpPr>
        <p:spPr>
          <a:xfrm rot="12847123">
            <a:off x="1223963" y="5038725"/>
            <a:ext cx="1531937" cy="1520825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5" name="Прямоугольник 24"/>
          <p:cNvSpPr/>
          <p:nvPr/>
        </p:nvSpPr>
        <p:spPr>
          <a:xfrm flipH="1">
            <a:off x="1857356" y="5143512"/>
            <a:ext cx="71438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Р</a:t>
            </a:r>
          </a:p>
        </p:txBody>
      </p:sp>
      <p:sp>
        <p:nvSpPr>
          <p:cNvPr id="26" name="Прямоугольник 25"/>
          <p:cNvSpPr/>
          <p:nvPr/>
        </p:nvSpPr>
        <p:spPr>
          <a:xfrm rot="10800000" flipH="1" flipV="1">
            <a:off x="571472" y="2963151"/>
            <a:ext cx="785818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И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1714480" y="785794"/>
            <a:ext cx="857256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Я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3824619" y="357165"/>
            <a:ext cx="64294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Г</a:t>
            </a:r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500"/>
                            </p:stCondLst>
                            <p:childTnLst>
                              <p:par>
                                <p:cTn id="3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500"/>
                            </p:stCondLst>
                            <p:childTnLst>
                              <p:par>
                                <p:cTn id="3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000"/>
                            </p:stCondLst>
                            <p:childTnLst>
                              <p:par>
                                <p:cTn id="4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500"/>
                            </p:stCondLst>
                            <p:childTnLst>
                              <p:par>
                                <p:cTn id="4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000"/>
                            </p:stCondLst>
                            <p:childTnLst>
                              <p:par>
                                <p:cTn id="5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4500"/>
                            </p:stCondLst>
                            <p:childTnLst>
                              <p:par>
                                <p:cTn id="5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500"/>
                            </p:stCondLst>
                            <p:childTnLst>
                              <p:par>
                                <p:cTn id="6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6500"/>
                            </p:stCondLst>
                            <p:childTnLst>
                              <p:par>
                                <p:cTn id="7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70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80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0" grpId="0" animBg="1"/>
      <p:bldP spid="11" grpId="0" animBg="1"/>
      <p:bldP spid="13" grpId="0" animBg="1"/>
      <p:bldP spid="15" grpId="0" animBg="1"/>
      <p:bldP spid="21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1500188" y="357188"/>
            <a:ext cx="6572250" cy="6143625"/>
          </a:xfrm>
          <a:prstGeom prst="ellipse">
            <a:avLst/>
          </a:prstGeom>
          <a:solidFill>
            <a:srgbClr val="FBFBAF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928795" y="1214422"/>
            <a:ext cx="5643601" cy="424731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6">
                    <a:lumMod val="75000"/>
                  </a:schemeClr>
                </a:solidFill>
                <a:latin typeface="+mn-lt"/>
              </a:rPr>
              <a:t>КАК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6">
                    <a:lumMod val="75000"/>
                  </a:schemeClr>
                </a:solidFill>
                <a:latin typeface="+mn-lt"/>
              </a:rPr>
              <a:t>НАЗЫВАЕТСЯ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6">
                    <a:lumMod val="75000"/>
                  </a:schemeClr>
                </a:solidFill>
                <a:latin typeface="+mn-lt"/>
              </a:rPr>
              <a:t>ПРОСТЕЙШАЯ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6">
                    <a:lumMod val="75000"/>
                  </a:schemeClr>
                </a:solidFill>
                <a:latin typeface="+mn-lt"/>
              </a:rPr>
              <a:t>ГЕОМЕТРИЧЕСКАЯ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/>
                <a:solidFill>
                  <a:schemeClr val="accent6">
                    <a:lumMod val="75000"/>
                  </a:schemeClr>
                </a:solidFill>
                <a:latin typeface="+mn-lt"/>
              </a:rPr>
              <a:t> ФИГУРА ?</a:t>
            </a:r>
          </a:p>
        </p:txBody>
      </p:sp>
      <p:sp>
        <p:nvSpPr>
          <p:cNvPr id="5" name="Овал 4"/>
          <p:cNvSpPr/>
          <p:nvPr/>
        </p:nvSpPr>
        <p:spPr>
          <a:xfrm flipV="1">
            <a:off x="1357313" y="5429250"/>
            <a:ext cx="714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7454900" y="1000125"/>
            <a:ext cx="460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 flipH="1">
            <a:off x="8501063" y="3857625"/>
            <a:ext cx="460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Овал 11"/>
          <p:cNvSpPr/>
          <p:nvPr/>
        </p:nvSpPr>
        <p:spPr>
          <a:xfrm flipV="1">
            <a:off x="8439150" y="1500188"/>
            <a:ext cx="133350" cy="127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Овал 12"/>
          <p:cNvSpPr/>
          <p:nvPr/>
        </p:nvSpPr>
        <p:spPr>
          <a:xfrm flipV="1">
            <a:off x="3286125" y="357188"/>
            <a:ext cx="714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 flipV="1">
            <a:off x="8143875" y="2500313"/>
            <a:ext cx="714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 flipV="1">
            <a:off x="1071563" y="3643313"/>
            <a:ext cx="71437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 flipV="1">
            <a:off x="1571625" y="571500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 flipV="1">
            <a:off x="714375" y="642938"/>
            <a:ext cx="71438" cy="46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 flipV="1">
            <a:off x="857250" y="2071688"/>
            <a:ext cx="714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" name="Овал 18"/>
          <p:cNvSpPr/>
          <p:nvPr/>
        </p:nvSpPr>
        <p:spPr>
          <a:xfrm>
            <a:off x="7500938" y="6143625"/>
            <a:ext cx="142875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000"/>
                            </p:stCondLst>
                            <p:childTnLst>
                              <p:par>
                                <p:cTn id="7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8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2928958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ТОЧКА </a:t>
            </a: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САМАЯ ПРОСТАЯ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br>
              <a:rPr lang="ru-RU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</a:br>
            <a:r>
              <a:rPr lang="ru-RU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ГЕОМЕТРИЧЕСКАЯ ФИГУРА И ОДНОВРЕМЕННО САМАЯ ВАЖНАЯ.</a:t>
            </a:r>
            <a:endParaRPr lang="ru-RU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flipV="1">
            <a:off x="1000125" y="4714875"/>
            <a:ext cx="3357563" cy="1428750"/>
          </a:xfrm>
          <a:prstGeom prst="line">
            <a:avLst/>
          </a:prstGeom>
          <a:ln w="38100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Соединительная линия уступом 5"/>
          <p:cNvCxnSpPr/>
          <p:nvPr/>
        </p:nvCxnSpPr>
        <p:spPr>
          <a:xfrm rot="5400000">
            <a:off x="4107656" y="4036219"/>
            <a:ext cx="2214563" cy="714375"/>
          </a:xfrm>
          <a:prstGeom prst="bentConnector3">
            <a:avLst>
              <a:gd name="adj1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олилиния 11"/>
          <p:cNvSpPr/>
          <p:nvPr/>
        </p:nvSpPr>
        <p:spPr>
          <a:xfrm>
            <a:off x="4937125" y="3597275"/>
            <a:ext cx="2644775" cy="2163763"/>
          </a:xfrm>
          <a:custGeom>
            <a:avLst/>
            <a:gdLst>
              <a:gd name="connsiteX0" fmla="*/ 0 w 2644140"/>
              <a:gd name="connsiteY0" fmla="*/ 403860 h 2164080"/>
              <a:gd name="connsiteX1" fmla="*/ 2263140 w 2644140"/>
              <a:gd name="connsiteY1" fmla="*/ 243840 h 2164080"/>
              <a:gd name="connsiteX2" fmla="*/ 2286000 w 2644140"/>
              <a:gd name="connsiteY2" fmla="*/ 1866900 h 2164080"/>
              <a:gd name="connsiteX3" fmla="*/ 2377440 w 2644140"/>
              <a:gd name="connsiteY3" fmla="*/ 2026920 h 2164080"/>
              <a:gd name="connsiteX4" fmla="*/ 2377440 w 2644140"/>
              <a:gd name="connsiteY4" fmla="*/ 2072640 h 216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4140" h="2164080">
                <a:moveTo>
                  <a:pt x="0" y="403860"/>
                </a:moveTo>
                <a:cubicBezTo>
                  <a:pt x="941070" y="201930"/>
                  <a:pt x="1882140" y="0"/>
                  <a:pt x="2263140" y="243840"/>
                </a:cubicBezTo>
                <a:cubicBezTo>
                  <a:pt x="2644140" y="487680"/>
                  <a:pt x="2266950" y="1569720"/>
                  <a:pt x="2286000" y="1866900"/>
                </a:cubicBezTo>
                <a:cubicBezTo>
                  <a:pt x="2305050" y="2164080"/>
                  <a:pt x="2362200" y="1992630"/>
                  <a:pt x="2377440" y="2026920"/>
                </a:cubicBezTo>
                <a:cubicBezTo>
                  <a:pt x="2392680" y="2061210"/>
                  <a:pt x="2385060" y="2066925"/>
                  <a:pt x="2377440" y="2072640"/>
                </a:cubicBezTo>
              </a:path>
            </a:pathLst>
          </a:custGeom>
          <a:ln w="381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38100">
                <a:solidFill>
                  <a:srgbClr val="800000"/>
                </a:solidFill>
              </a:ln>
            </a:endParaRPr>
          </a:p>
        </p:txBody>
      </p:sp>
      <p:sp>
        <p:nvSpPr>
          <p:cNvPr id="13" name="Овал 12"/>
          <p:cNvSpPr/>
          <p:nvPr/>
        </p:nvSpPr>
        <p:spPr>
          <a:xfrm flipH="1" flipV="1">
            <a:off x="642938" y="3429000"/>
            <a:ext cx="71437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cxnSp>
        <p:nvCxnSpPr>
          <p:cNvPr id="16" name="Соединительная линия уступом 15"/>
          <p:cNvCxnSpPr/>
          <p:nvPr/>
        </p:nvCxnSpPr>
        <p:spPr>
          <a:xfrm rot="10800000" flipV="1">
            <a:off x="3357563" y="4857750"/>
            <a:ext cx="5214937" cy="714375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Овал 20"/>
          <p:cNvSpPr/>
          <p:nvPr/>
        </p:nvSpPr>
        <p:spPr>
          <a:xfrm flipH="1" flipV="1">
            <a:off x="500063" y="3286125"/>
            <a:ext cx="71437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 flipH="1" flipV="1">
            <a:off x="714375" y="3571875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3" name="Овал 22"/>
          <p:cNvSpPr/>
          <p:nvPr/>
        </p:nvSpPr>
        <p:spPr>
          <a:xfrm flipH="1" flipV="1">
            <a:off x="714375" y="3714750"/>
            <a:ext cx="71438" cy="46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4" name="Овал 23"/>
          <p:cNvSpPr/>
          <p:nvPr/>
        </p:nvSpPr>
        <p:spPr>
          <a:xfrm flipH="1" flipV="1">
            <a:off x="714375" y="3857625"/>
            <a:ext cx="71438" cy="71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5" name="Овал 24"/>
          <p:cNvSpPr/>
          <p:nvPr/>
        </p:nvSpPr>
        <p:spPr>
          <a:xfrm>
            <a:off x="857250" y="3929063"/>
            <a:ext cx="46038" cy="714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олилиния 32"/>
          <p:cNvSpPr/>
          <p:nvPr/>
        </p:nvSpPr>
        <p:spPr>
          <a:xfrm>
            <a:off x="1760538" y="3875088"/>
            <a:ext cx="1714500" cy="2449512"/>
          </a:xfrm>
          <a:custGeom>
            <a:avLst/>
            <a:gdLst>
              <a:gd name="connsiteX0" fmla="*/ 0 w 1714500"/>
              <a:gd name="connsiteY0" fmla="*/ 1085850 h 2449830"/>
              <a:gd name="connsiteX1" fmla="*/ 1028700 w 1714500"/>
              <a:gd name="connsiteY1" fmla="*/ 148590 h 2449830"/>
              <a:gd name="connsiteX2" fmla="*/ 1074420 w 1714500"/>
              <a:gd name="connsiteY2" fmla="*/ 194310 h 2449830"/>
              <a:gd name="connsiteX3" fmla="*/ 708660 w 1714500"/>
              <a:gd name="connsiteY3" fmla="*/ 1223010 h 2449830"/>
              <a:gd name="connsiteX4" fmla="*/ 914400 w 1714500"/>
              <a:gd name="connsiteY4" fmla="*/ 880110 h 2449830"/>
              <a:gd name="connsiteX5" fmla="*/ 960120 w 1714500"/>
              <a:gd name="connsiteY5" fmla="*/ 1040130 h 2449830"/>
              <a:gd name="connsiteX6" fmla="*/ 1577340 w 1714500"/>
              <a:gd name="connsiteY6" fmla="*/ 2251710 h 2449830"/>
              <a:gd name="connsiteX7" fmla="*/ 1714500 w 1714500"/>
              <a:gd name="connsiteY7" fmla="*/ 2228850 h 2449830"/>
              <a:gd name="connsiteX8" fmla="*/ 1714500 w 1714500"/>
              <a:gd name="connsiteY8" fmla="*/ 2228850 h 2449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4500" h="2449830">
                <a:moveTo>
                  <a:pt x="0" y="1085850"/>
                </a:moveTo>
                <a:cubicBezTo>
                  <a:pt x="424815" y="691515"/>
                  <a:pt x="849630" y="297180"/>
                  <a:pt x="1028700" y="148590"/>
                </a:cubicBezTo>
                <a:cubicBezTo>
                  <a:pt x="1207770" y="0"/>
                  <a:pt x="1127760" y="15240"/>
                  <a:pt x="1074420" y="194310"/>
                </a:cubicBezTo>
                <a:cubicBezTo>
                  <a:pt x="1021080" y="373380"/>
                  <a:pt x="735330" y="1108710"/>
                  <a:pt x="708660" y="1223010"/>
                </a:cubicBezTo>
                <a:cubicBezTo>
                  <a:pt x="681990" y="1337310"/>
                  <a:pt x="872490" y="910590"/>
                  <a:pt x="914400" y="880110"/>
                </a:cubicBezTo>
                <a:cubicBezTo>
                  <a:pt x="956310" y="849630"/>
                  <a:pt x="849630" y="811530"/>
                  <a:pt x="960120" y="1040130"/>
                </a:cubicBezTo>
                <a:cubicBezTo>
                  <a:pt x="1070610" y="1268730"/>
                  <a:pt x="1451610" y="2053590"/>
                  <a:pt x="1577340" y="2251710"/>
                </a:cubicBezTo>
                <a:cubicBezTo>
                  <a:pt x="1703070" y="2449830"/>
                  <a:pt x="1714500" y="2228850"/>
                  <a:pt x="1714500" y="2228850"/>
                </a:cubicBezTo>
                <a:lnTo>
                  <a:pt x="1714500" y="2228850"/>
                </a:lnTo>
              </a:path>
            </a:pathLst>
          </a:custGeom>
          <a:ln w="38100">
            <a:solidFill>
              <a:srgbClr val="8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n w="38100">
                <a:solidFill>
                  <a:schemeClr val="tx1"/>
                </a:solidFill>
              </a:ln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57158" y="5715016"/>
            <a:ext cx="8786841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 е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з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а м к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н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у т </a:t>
            </a:r>
            <a:r>
              <a:rPr lang="ru-RU" sz="5400" b="1" dirty="0" err="1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ы</a:t>
            </a: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 е   линии</a:t>
            </a:r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500"/>
                            </p:stCondLst>
                            <p:childTnLst>
                              <p:par>
                                <p:cTn id="31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39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7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1" grpId="0" animBg="1"/>
      <p:bldP spid="22" grpId="0" animBg="1"/>
      <p:bldP spid="24" grpId="0" animBg="1"/>
      <p:bldP spid="2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9144000" cy="24288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Именно совокупность множества точек даёт возможность для появления других геометрических фигур.</a:t>
            </a:r>
            <a:endParaRPr lang="ru-RU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75" y="3429000"/>
            <a:ext cx="1285875" cy="2571750"/>
          </a:xfrm>
          <a:prstGeom prst="rect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5500688" y="4857750"/>
            <a:ext cx="3071812" cy="1143000"/>
          </a:xfrm>
          <a:prstGeom prst="ellipse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Равнобедренный треугольник 7"/>
          <p:cNvSpPr/>
          <p:nvPr/>
        </p:nvSpPr>
        <p:spPr>
          <a:xfrm>
            <a:off x="6929438" y="2714625"/>
            <a:ext cx="1643062" cy="1500188"/>
          </a:xfrm>
          <a:prstGeom prst="triangle">
            <a:avLst>
              <a:gd name="adj" fmla="val 50000"/>
            </a:avLst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3000375" y="2786063"/>
            <a:ext cx="1357313" cy="1428750"/>
          </a:xfrm>
          <a:prstGeom prst="ellipse">
            <a:avLst/>
          </a:prstGeom>
          <a:solidFill>
            <a:schemeClr val="bg1"/>
          </a:solidFill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араллелограмм 10"/>
          <p:cNvSpPr/>
          <p:nvPr/>
        </p:nvSpPr>
        <p:spPr>
          <a:xfrm>
            <a:off x="2357438" y="4643438"/>
            <a:ext cx="714375" cy="1000125"/>
          </a:xfrm>
          <a:prstGeom prst="parallelogram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Десятиугольник 11"/>
          <p:cNvSpPr/>
          <p:nvPr/>
        </p:nvSpPr>
        <p:spPr>
          <a:xfrm>
            <a:off x="3714750" y="4786313"/>
            <a:ext cx="1428750" cy="1143000"/>
          </a:xfrm>
          <a:prstGeom prst="decagon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643563" y="2928938"/>
            <a:ext cx="914400" cy="914400"/>
          </a:xfrm>
          <a:prstGeom prst="rect">
            <a:avLst/>
          </a:prstGeom>
          <a:ln w="38100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357188" y="5929313"/>
            <a:ext cx="8786812" cy="7699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З а м к </a:t>
            </a:r>
            <a:r>
              <a:rPr lang="ru-RU" sz="44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у т </a:t>
            </a:r>
            <a:r>
              <a:rPr lang="ru-RU" sz="44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ы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е       л и </a:t>
            </a:r>
            <a:r>
              <a:rPr lang="ru-RU" sz="44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н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и</a:t>
            </a:r>
            <a:r>
              <a:rPr lang="ru-RU" sz="44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</a:t>
            </a:r>
            <a:r>
              <a:rPr lang="ru-RU" sz="4400" b="1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и</a:t>
            </a:r>
            <a:endParaRPr lang="ru-RU" sz="44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  <p:bldP spid="10" grpId="0" animBg="1"/>
      <p:bldP spid="11" grpId="0" animBg="1"/>
      <p:bldP spid="13" grpId="0" animBg="1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439987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Рассмотрите      рисунок.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  лишнюю  фигуру.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она лишняя?</a:t>
            </a:r>
            <a:b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араллелограмм 2"/>
          <p:cNvSpPr/>
          <p:nvPr/>
        </p:nvSpPr>
        <p:spPr>
          <a:xfrm>
            <a:off x="357188" y="3357563"/>
            <a:ext cx="1214437" cy="1285875"/>
          </a:xfrm>
          <a:prstGeom prst="parallelogram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7000875" y="3571875"/>
            <a:ext cx="1143000" cy="1071563"/>
          </a:xfrm>
          <a:prstGeom prst="triangle">
            <a:avLst/>
          </a:prstGeom>
          <a:solidFill>
            <a:schemeClr val="accent6">
              <a:lumMod val="60000"/>
              <a:lumOff val="40000"/>
            </a:schemeClr>
          </a:solidFill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857625" y="4000500"/>
            <a:ext cx="642938" cy="64293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428875" y="3929063"/>
            <a:ext cx="714375" cy="7143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28575">
            <a:solidFill>
              <a:srgbClr val="80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A5C97A"/>
              </a:clrFrom>
              <a:clrTo>
                <a:srgbClr val="A5C97A">
                  <a:alpha val="0"/>
                </a:srgbClr>
              </a:clrTo>
            </a:clrChange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357818" y="3857628"/>
            <a:ext cx="114341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000"/>
                            </p:stCondLst>
                            <p:childTnLst>
                              <p:par>
                                <p:cTn id="1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5" grpId="0" animBg="1"/>
      <p:bldP spid="6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?id=3808950-63-72"/>
          <p:cNvPicPr>
            <a:picLocks noChangeAspect="1" noChangeArrowheads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928662" y="3500438"/>
            <a:ext cx="1285884" cy="11430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42938" y="428625"/>
            <a:ext cx="8072437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  </a:t>
            </a: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КУБ, ПАРАЛЕЛЛЕПИПЕД - ОБЪЁМНЫЕ ФИГУРЫ.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Их относят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accent6">
                    <a:lumMod val="75000"/>
                  </a:schemeClr>
                </a:solidFill>
                <a:latin typeface="+mn-lt"/>
              </a:rPr>
              <a:t>  к   геометрическим     телам. </a:t>
            </a:r>
          </a:p>
        </p:txBody>
      </p:sp>
      <p:pic>
        <p:nvPicPr>
          <p:cNvPr id="4" name="Picture 2" descr="i?id=3808950-63-72"/>
          <p:cNvPicPr>
            <a:picLocks noChangeAspect="1" noChangeArrowheads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643438" y="3643314"/>
            <a:ext cx="2428892" cy="107950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677576"/>
            <a:ext cx="7194863" cy="1754326"/>
          </a:xfrm>
          <a:prstGeom prst="rect">
            <a:avLst/>
          </a:prstGeom>
          <a:solidFill>
            <a:srgbClr val="FBFBAF"/>
          </a:solidFill>
          <a:ln>
            <a:solidFill>
              <a:schemeClr val="accent6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Желаем удачного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</a:rPr>
              <a:t>путешествия!</a:t>
            </a:r>
          </a:p>
        </p:txBody>
      </p:sp>
      <p:pic>
        <p:nvPicPr>
          <p:cNvPr id="3" name="Picture 2" descr="C:\Documents and Settings\UserXP\Мои документы\Мама картинки2\Мама 2\МАТЕРИАЛЫ К УРОКАМ МАТЕМ-КА\Image0013.jp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13" y="2857500"/>
            <a:ext cx="1643062" cy="247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4" descr="C:\Documents and Settings\UserXP\Мои документы\Мама картинки2\Мама 2\МАТЕРИАЛЫ К УРОКАМ МАТЕМ-КА\Image0014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13" y="3106738"/>
            <a:ext cx="173355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 descr="C:\Documents and Settings\UserXP\Мои документы\Мама картинки2\Мама 2\МАТЕРИАЛЫ К УРОКАМ МАТЕМ-КА\Рисунок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143000" y="3106738"/>
            <a:ext cx="1747838" cy="2351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50" y="1000125"/>
            <a:ext cx="7500938" cy="793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2800">
                <a:solidFill>
                  <a:srgbClr val="984807"/>
                </a:solidFill>
                <a:latin typeface="Times New Roman" pitchFamily="18" charset="0"/>
                <a:cs typeface="Times New Roman" pitchFamily="18" charset="0"/>
              </a:rPr>
              <a:t>Ресурсы:</a:t>
            </a:r>
          </a:p>
          <a:p>
            <a:pPr algn="ctr"/>
            <a:r>
              <a:rPr lang="ru-RU" b="1">
                <a:solidFill>
                  <a:srgbClr val="0070C0"/>
                </a:solidFill>
                <a:hlinkClick r:id="rId2"/>
              </a:rPr>
              <a:t>http://images.yandex.ru/</a:t>
            </a:r>
            <a:r>
              <a:rPr lang="ru-RU" b="1">
                <a:solidFill>
                  <a:srgbClr val="0070C0"/>
                </a:solidFill>
              </a:rPr>
              <a:t> </a:t>
            </a:r>
            <a:r>
              <a:rPr lang="ru-RU" b="1">
                <a:solidFill>
                  <a:srgbClr val="3333FF"/>
                </a:solidFill>
              </a:rPr>
              <a:t>картинки</a:t>
            </a:r>
          </a:p>
        </p:txBody>
      </p:sp>
    </p:spTree>
  </p:cSld>
  <p:clrMapOvr>
    <a:masterClrMapping/>
  </p:clrMapOvr>
  <p:transition spd="med" advClick="0"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644</TotalTime>
  <Words>206</Words>
  <PresentationFormat>Экран (4:3)</PresentationFormat>
  <Paragraphs>50</Paragraphs>
  <Slides>9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Геометрический    этап  путешествия.</vt:lpstr>
      <vt:lpstr>Слайд 2</vt:lpstr>
      <vt:lpstr>Слайд 3</vt:lpstr>
      <vt:lpstr>ТОЧКА  САМАЯ ПРОСТАЯ  ГЕОМЕТРИЧЕСКАЯ ФИГУРА И ОДНОВРЕМЕННО САМАЯ ВАЖНАЯ.</vt:lpstr>
      <vt:lpstr>Именно совокупность множества точек даёт возможность для появления других геометрических фигур.</vt:lpstr>
      <vt:lpstr> Рассмотрите      рисунок. Назовите   лишнюю  фигуру. Почему она лишняя? 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Tata</cp:lastModifiedBy>
  <cp:revision>59</cp:revision>
  <dcterms:modified xsi:type="dcterms:W3CDTF">2011-12-30T16:50:38Z</dcterms:modified>
</cp:coreProperties>
</file>