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9" r:id="rId7"/>
    <p:sldId id="270" r:id="rId8"/>
    <p:sldId id="271" r:id="rId9"/>
    <p:sldId id="272" r:id="rId10"/>
    <p:sldId id="273" r:id="rId11"/>
    <p:sldId id="284" r:id="rId12"/>
    <p:sldId id="274" r:id="rId13"/>
    <p:sldId id="275" r:id="rId14"/>
    <p:sldId id="276" r:id="rId15"/>
    <p:sldId id="260" r:id="rId16"/>
    <p:sldId id="277" r:id="rId17"/>
    <p:sldId id="278" r:id="rId18"/>
    <p:sldId id="279" r:id="rId19"/>
    <p:sldId id="280" r:id="rId20"/>
    <p:sldId id="282" r:id="rId21"/>
    <p:sldId id="283" r:id="rId22"/>
    <p:sldId id="261" r:id="rId23"/>
    <p:sldId id="268" r:id="rId24"/>
    <p:sldId id="281" r:id="rId25"/>
    <p:sldId id="264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ED94-B2A6-49A4-A97F-3E385982D0D0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84BB0E98-1DD9-4C5D-83C4-E55B2EC1308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ED94-B2A6-49A4-A97F-3E385982D0D0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0E98-1DD9-4C5D-83C4-E55B2EC13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ED94-B2A6-49A4-A97F-3E385982D0D0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0E98-1DD9-4C5D-83C4-E55B2EC13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ED94-B2A6-49A4-A97F-3E385982D0D0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BB0E98-1DD9-4C5D-83C4-E55B2EC1308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ED94-B2A6-49A4-A97F-3E385982D0D0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BB0E98-1DD9-4C5D-83C4-E55B2EC1308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ED94-B2A6-49A4-A97F-3E385982D0D0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0E98-1DD9-4C5D-83C4-E55B2EC130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ED94-B2A6-49A4-A97F-3E385982D0D0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0E98-1DD9-4C5D-83C4-E55B2EC130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ED94-B2A6-49A4-A97F-3E385982D0D0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0E98-1DD9-4C5D-83C4-E55B2EC13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ED94-B2A6-49A4-A97F-3E385982D0D0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BB0E98-1DD9-4C5D-83C4-E55B2EC130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07ED94-B2A6-49A4-A97F-3E385982D0D0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BB0E98-1DD9-4C5D-83C4-E55B2EC1308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ED94-B2A6-49A4-A97F-3E385982D0D0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0E98-1DD9-4C5D-83C4-E55B2EC13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4BB0E98-1DD9-4C5D-83C4-E55B2EC1308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07ED94-B2A6-49A4-A97F-3E385982D0D0}" type="datetimeFigureOut">
              <a:rPr lang="ru-RU" smtClean="0"/>
              <a:t>20.12.2011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w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7641" y="692696"/>
            <a:ext cx="7416824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Повторение и обобщение</a:t>
            </a:r>
          </a:p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 теме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«Имя существительное»</a:t>
            </a:r>
          </a:p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русского языка в 5 классе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Учитель МБОУ «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Нововолковская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СОШ»</a:t>
            </a:r>
          </a:p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Ольга Константиновна Савченко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6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616" y="1484784"/>
            <a:ext cx="839120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Предмет для резания бумаги -</a:t>
            </a:r>
          </a:p>
          <a:p>
            <a:r>
              <a:rPr lang="ru-RU" sz="4800" b="1" dirty="0" smtClean="0"/>
              <a:t>Орудие труда - </a:t>
            </a:r>
          </a:p>
          <a:p>
            <a:r>
              <a:rPr lang="ru-RU" sz="4800" b="1" dirty="0" smtClean="0"/>
              <a:t>Название инструмента - </a:t>
            </a:r>
          </a:p>
          <a:p>
            <a:r>
              <a:rPr lang="ru-RU" sz="4800" b="1" dirty="0" smtClean="0"/>
              <a:t>Детская игра - </a:t>
            </a:r>
          </a:p>
          <a:p>
            <a:r>
              <a:rPr lang="ru-RU" sz="4800" b="1" dirty="0" smtClean="0"/>
              <a:t>Средство для поднятия теста - </a:t>
            </a:r>
          </a:p>
          <a:p>
            <a:r>
              <a:rPr lang="ru-RU" sz="4800" b="1" dirty="0" smtClean="0"/>
              <a:t>24 часа - 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7342" y="129405"/>
            <a:ext cx="85475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Назовите существительные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2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J00790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j0403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0335" y="3206623"/>
            <a:ext cx="217963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тиски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15" y="2996952"/>
            <a:ext cx="1963738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i?id=13692597&amp;tov=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9890" y="4221088"/>
            <a:ext cx="2371725" cy="1765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116566"/>
              </p:ext>
            </p:extLst>
          </p:nvPr>
        </p:nvGraphicFramePr>
        <p:xfrm>
          <a:off x="5508104" y="202431"/>
          <a:ext cx="3263900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тография Photo Editor" r:id="rId7" imgW="1905266" imgH="1428949" progId="MSPhotoEd.3">
                  <p:embed/>
                </p:oleObj>
              </mc:Choice>
              <mc:Fallback>
                <p:oleObj name="Фотография Photo Editor" r:id="rId7" imgW="1905266" imgH="142894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02431"/>
                        <a:ext cx="3263900" cy="285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0909" y="188640"/>
            <a:ext cx="309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магазин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4682" y="2204864"/>
            <a:ext cx="73717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Отделы:</a:t>
            </a:r>
          </a:p>
          <a:p>
            <a:pPr algn="ctr"/>
            <a:r>
              <a:rPr lang="ru-RU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ондитерский и </a:t>
            </a:r>
          </a:p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молочный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8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7517" y="260648"/>
            <a:ext cx="3984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Молочный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700808"/>
            <a:ext cx="712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Молоко, кефир, </a:t>
            </a:r>
          </a:p>
          <a:p>
            <a:pPr algn="ctr"/>
            <a:r>
              <a:rPr lang="ru-RU" sz="6600" b="1" dirty="0" smtClean="0"/>
              <a:t>сметана, брынза,</a:t>
            </a:r>
          </a:p>
          <a:p>
            <a:pPr algn="ctr"/>
            <a:r>
              <a:rPr lang="ru-RU" sz="6600" b="1" dirty="0" smtClean="0"/>
              <a:t> творог, масло, </a:t>
            </a:r>
          </a:p>
          <a:p>
            <a:pPr algn="ctr"/>
            <a:r>
              <a:rPr lang="ru-RU" sz="6600" b="1" dirty="0" smtClean="0"/>
              <a:t>маргарин….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239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260648"/>
            <a:ext cx="5097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Кондитерский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628800"/>
            <a:ext cx="68098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/>
              <a:t>Пастила, зефир, </a:t>
            </a:r>
          </a:p>
          <a:p>
            <a:pPr algn="ctr"/>
            <a:r>
              <a:rPr lang="ru-RU" sz="7200" b="1" dirty="0" smtClean="0"/>
              <a:t>шоколад, халва,</a:t>
            </a:r>
          </a:p>
          <a:p>
            <a:pPr algn="ctr"/>
            <a:r>
              <a:rPr lang="ru-RU" sz="7200" b="1" dirty="0"/>
              <a:t>м</a:t>
            </a:r>
            <a:r>
              <a:rPr lang="ru-RU" sz="7200" b="1" dirty="0" smtClean="0"/>
              <a:t>армелад… 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9916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ga\Desktop\2011_11_05\Сущест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60851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069" y="4915034"/>
            <a:ext cx="61560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Станция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сообразительная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9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88640"/>
            <a:ext cx="530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криптограмма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65053"/>
              </p:ext>
            </p:extLst>
          </p:nvPr>
        </p:nvGraphicFramePr>
        <p:xfrm>
          <a:off x="1259634" y="1397000"/>
          <a:ext cx="6360366" cy="46242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60061"/>
                <a:gridCol w="1060061"/>
                <a:gridCol w="1060061"/>
                <a:gridCol w="1060061"/>
                <a:gridCol w="1060061"/>
                <a:gridCol w="1060061"/>
              </a:tblGrid>
              <a:tr h="1156072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ш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ю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т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а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б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б</a:t>
                      </a:r>
                      <a:endParaRPr lang="ru-RU" sz="5400" b="1" dirty="0"/>
                    </a:p>
                  </a:txBody>
                  <a:tcPr/>
                </a:tc>
              </a:tr>
              <a:tr h="1156072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к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у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т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а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м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е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56072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а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ш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к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а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а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л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56072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в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о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д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и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ц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х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5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88640"/>
            <a:ext cx="530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криптограмма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132856"/>
            <a:ext cx="77786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/>
              <a:t>Хлеб – батюшка, </a:t>
            </a:r>
          </a:p>
          <a:p>
            <a:pPr algn="ctr"/>
            <a:r>
              <a:rPr lang="ru-RU" sz="7200" b="1" dirty="0" smtClean="0"/>
              <a:t>водица – матушка.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4387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88640"/>
            <a:ext cx="530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криптограмма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89517"/>
              </p:ext>
            </p:extLst>
          </p:nvPr>
        </p:nvGraphicFramePr>
        <p:xfrm>
          <a:off x="1475655" y="1397000"/>
          <a:ext cx="6144345" cy="4572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8869"/>
                <a:gridCol w="1228869"/>
                <a:gridCol w="1228869"/>
                <a:gridCol w="1228869"/>
                <a:gridCol w="1228869"/>
              </a:tblGrid>
              <a:tr h="809645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о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е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с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л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о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0964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н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н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з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я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в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0964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р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а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а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р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о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0964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у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я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д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г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ч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0964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д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в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о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о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т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5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88640"/>
            <a:ext cx="530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криптограмма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254" y="2204864"/>
            <a:ext cx="71654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/>
              <a:t>Дурное слово</a:t>
            </a:r>
          </a:p>
          <a:p>
            <a:pPr algn="ctr"/>
            <a:r>
              <a:rPr lang="ru-RU" sz="7200" b="1" dirty="0"/>
              <a:t>ч</a:t>
            </a:r>
            <a:r>
              <a:rPr lang="ru-RU" sz="7200" b="1" dirty="0" smtClean="0"/>
              <a:t>то грязная вода.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38608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836712"/>
            <a:ext cx="7467600" cy="44196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5200" b="1" dirty="0" smtClean="0">
                <a:solidFill>
                  <a:schemeClr val="accent1"/>
                </a:solidFill>
                <a:latin typeface="Comic Sans MS" pitchFamily="66" charset="0"/>
              </a:rPr>
              <a:t>«Грамматика владеет даже королями».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Comic Sans MS" pitchFamily="66" charset="0"/>
              </a:rPr>
              <a:t>                                                                       						Мольер</a:t>
            </a:r>
            <a:endParaRPr lang="ru-RU" sz="36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052736"/>
            <a:ext cx="49112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танция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историческая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4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lga\Desktop\2011_11_05\Сущест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1" y="1268759"/>
            <a:ext cx="8659346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55177" y="188640"/>
            <a:ext cx="199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ребус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ga\Desktop\2011_11_05\Сущест_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95350"/>
            <a:ext cx="8424937" cy="50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55177" y="188640"/>
            <a:ext cx="199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ребус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lga\Desktop\2011_11_05\Сущест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364"/>
            <a:ext cx="4101255" cy="64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3890" y="980728"/>
            <a:ext cx="49391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Станция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музыкальная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5" descr="163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0592" y="4437111"/>
            <a:ext cx="3816424" cy="19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83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Office\MEDIA\CAGCAT10\j0216516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4726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57487" y="4725144"/>
            <a:ext cx="5829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Станция весёлая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74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4065" y="188640"/>
            <a:ext cx="54868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Какое предложение </a:t>
            </a:r>
          </a:p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Является правильным?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8955" y="1772816"/>
            <a:ext cx="74406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6000" b="1" dirty="0" smtClean="0"/>
              <a:t>  У </a:t>
            </a:r>
            <a:r>
              <a:rPr lang="ru-RU" sz="6000" b="1" dirty="0" err="1" smtClean="0"/>
              <a:t>рыбей</a:t>
            </a:r>
            <a:r>
              <a:rPr lang="ru-RU" sz="6000" b="1" dirty="0" smtClean="0"/>
              <a:t> нет </a:t>
            </a:r>
            <a:r>
              <a:rPr lang="ru-RU" sz="6000" b="1" dirty="0" err="1" smtClean="0"/>
              <a:t>зубей</a:t>
            </a:r>
            <a:r>
              <a:rPr lang="ru-RU" sz="60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6000" b="1" dirty="0" smtClean="0"/>
              <a:t>  У </a:t>
            </a:r>
            <a:r>
              <a:rPr lang="ru-RU" sz="6000" b="1" dirty="0" err="1" smtClean="0"/>
              <a:t>рыбов</a:t>
            </a:r>
            <a:r>
              <a:rPr lang="ru-RU" sz="6000" b="1" dirty="0" smtClean="0"/>
              <a:t> нет зубов.</a:t>
            </a:r>
          </a:p>
          <a:p>
            <a:pPr marL="342900" indent="-342900">
              <a:buAutoNum type="arabicPeriod"/>
            </a:pPr>
            <a:r>
              <a:rPr lang="ru-RU" sz="6000" b="1" dirty="0" smtClean="0"/>
              <a:t>  У рыб нет зуб.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5035242"/>
            <a:ext cx="68229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1"/>
                </a:solidFill>
              </a:rPr>
              <a:t>У  рыб  нет  зубов.</a:t>
            </a:r>
            <a:endParaRPr lang="ru-RU" sz="6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0104" y="332656"/>
            <a:ext cx="68845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Станция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Домашнее задание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140968"/>
            <a:ext cx="82974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Стр. 223 (контрольные вопросы);</a:t>
            </a:r>
          </a:p>
          <a:p>
            <a:r>
              <a:rPr lang="ru-RU" sz="4400" b="1" dirty="0"/>
              <a:t>у</a:t>
            </a:r>
            <a:r>
              <a:rPr lang="ru-RU" sz="4400" b="1" dirty="0" smtClean="0"/>
              <a:t>пражнение 562.</a:t>
            </a:r>
            <a:endParaRPr lang="ru-RU" sz="4400" b="1" dirty="0"/>
          </a:p>
        </p:txBody>
      </p:sp>
      <p:pic>
        <p:nvPicPr>
          <p:cNvPr id="7" name="Picture 5" descr="j02805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51200">
            <a:off x="5004142" y="4151717"/>
            <a:ext cx="2399784" cy="21194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6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4248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Литература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84969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Русский язык: учеб. для 5 </a:t>
            </a:r>
            <a:r>
              <a:rPr lang="ru-RU" sz="2800" b="1" dirty="0" err="1" smtClean="0"/>
              <a:t>кл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общеобразоват</a:t>
            </a:r>
            <a:r>
              <a:rPr lang="ru-RU" sz="2800" b="1" dirty="0" smtClean="0"/>
              <a:t>. учреждений  (Т.А. </a:t>
            </a:r>
            <a:r>
              <a:rPr lang="ru-RU" sz="2800" b="1" dirty="0" err="1" smtClean="0"/>
              <a:t>Ладыженская</a:t>
            </a:r>
            <a:r>
              <a:rPr lang="ru-RU" sz="2800" b="1" dirty="0"/>
              <a:t> </a:t>
            </a:r>
            <a:r>
              <a:rPr lang="ru-RU" sz="2800" b="1" dirty="0" smtClean="0"/>
              <a:t> и др.). – М. :     Просвещение,    2008.</a:t>
            </a:r>
          </a:p>
          <a:p>
            <a:pPr marL="342900" indent="-342900">
              <a:buAutoNum type="arabicPeriod" startAt="2"/>
            </a:pPr>
            <a:r>
              <a:rPr lang="ru-RU" sz="2800" b="1" dirty="0" err="1" smtClean="0"/>
              <a:t>Газова</a:t>
            </a:r>
            <a:r>
              <a:rPr lang="ru-RU" sz="2800" b="1" dirty="0" smtClean="0"/>
              <a:t> Е.Ю. и др. Материалы к урокам русского языка в 5-9 </a:t>
            </a:r>
            <a:r>
              <a:rPr lang="ru-RU" sz="2800" b="1" dirty="0" err="1" smtClean="0"/>
              <a:t>кл</a:t>
            </a:r>
            <a:r>
              <a:rPr lang="ru-RU" sz="2800" b="1" dirty="0" smtClean="0"/>
              <a:t>. – Волгоград: Учитель, 2003.</a:t>
            </a:r>
          </a:p>
          <a:p>
            <a:pPr marL="342900" indent="-342900">
              <a:buAutoNum type="arabicPeriod" startAt="2"/>
            </a:pPr>
            <a:r>
              <a:rPr lang="ru-RU" sz="2800" b="1" dirty="0" err="1" smtClean="0"/>
              <a:t>Налетова</a:t>
            </a:r>
            <a:r>
              <a:rPr lang="ru-RU" sz="2800" b="1" dirty="0" smtClean="0"/>
              <a:t> Т.Н. Открытые уроки русского языка и литературы. – Ростов н/Д: Феникс, 2008.</a:t>
            </a:r>
          </a:p>
          <a:p>
            <a:pPr marL="342900" indent="-342900">
              <a:buAutoNum type="arabicPeriod" startAt="2"/>
            </a:pPr>
            <a:r>
              <a:rPr lang="ru-RU" sz="2800" b="1" dirty="0" smtClean="0"/>
              <a:t>Уроки мысли и чувства. Ч. 7. Русский язык: Пособие для учителей. – Воронеж: ВОИПКРО, 2004.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669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2011_11_05\Сущест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225"/>
            <a:ext cx="8568952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5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Olga\Desktop\2011_11_08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9092"/>
            <a:ext cx="6151563" cy="64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5934670"/>
            <a:ext cx="8093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Станция теоретическая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2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ga\Desktop\2011_11_05\Сущест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18025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204957"/>
            <a:ext cx="49982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Станция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практическая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2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638" y="188640"/>
            <a:ext cx="8827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Укажите род существительных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Город, ощущение, рельс, </a:t>
            </a:r>
          </a:p>
          <a:p>
            <a:r>
              <a:rPr lang="ru-RU" sz="4800" b="1" dirty="0" smtClean="0"/>
              <a:t>молодёжь, впечатление,</a:t>
            </a:r>
          </a:p>
          <a:p>
            <a:r>
              <a:rPr lang="ru-RU" sz="4800" b="1" dirty="0" smtClean="0"/>
              <a:t>картофель, мышь, рюкзак,</a:t>
            </a:r>
          </a:p>
          <a:p>
            <a:r>
              <a:rPr lang="ru-RU" sz="4800" b="1" dirty="0" smtClean="0"/>
              <a:t>тётя, парта, солнце, путь, </a:t>
            </a:r>
          </a:p>
          <a:p>
            <a:r>
              <a:rPr lang="ru-RU" sz="4800" b="1" dirty="0" smtClean="0"/>
              <a:t>полотенце, движение, </a:t>
            </a:r>
          </a:p>
          <a:p>
            <a:r>
              <a:rPr lang="ru-RU" sz="4800" b="1" dirty="0" smtClean="0"/>
              <a:t>вещь, цветок, столица, </a:t>
            </a:r>
          </a:p>
          <a:p>
            <a:r>
              <a:rPr lang="ru-RU" sz="4800" b="1" dirty="0"/>
              <a:t>п</a:t>
            </a:r>
            <a:r>
              <a:rPr lang="ru-RU" sz="4800" b="1" dirty="0" smtClean="0"/>
              <a:t>лощадь, умывание.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1542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6632"/>
            <a:ext cx="82571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Составить словосочетания</a:t>
            </a:r>
          </a:p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Существительное + прилагательное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174" y="1484784"/>
            <a:ext cx="77491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Рояль, вестибюль, фойе, кофе,</a:t>
            </a:r>
          </a:p>
          <a:p>
            <a:r>
              <a:rPr lang="ru-RU" sz="4400" b="1" dirty="0" smtClean="0"/>
              <a:t>простыня, тюль.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2951167"/>
            <a:ext cx="50041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Белый рояль,</a:t>
            </a:r>
          </a:p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красивый вестибюль,</a:t>
            </a:r>
          </a:p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украшенное фойе, </a:t>
            </a:r>
          </a:p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растворимый кофе,</a:t>
            </a:r>
          </a:p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ц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ветная простыня, </a:t>
            </a:r>
          </a:p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вышитый тюль.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6912" y="116632"/>
            <a:ext cx="59840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Определить склонение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12776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Торт, спорт, окно, дерево, </a:t>
            </a:r>
          </a:p>
          <a:p>
            <a:r>
              <a:rPr lang="ru-RU" sz="5400" b="1" dirty="0" smtClean="0"/>
              <a:t>мать, дочь, печь, дядя, конь, весло, конфета, мысль,  кружка, поселение, веселье.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2876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6912" y="116632"/>
            <a:ext cx="59840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Определить склонение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761" y="1124744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скл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4000" b="1" dirty="0" smtClean="0"/>
              <a:t>– дядя, парта, конфета, </a:t>
            </a:r>
          </a:p>
          <a:p>
            <a:r>
              <a:rPr lang="ru-RU" sz="4000" b="1" dirty="0" smtClean="0"/>
              <a:t>кружка, юноша, земля.</a:t>
            </a:r>
          </a:p>
          <a:p>
            <a:endParaRPr lang="ru-RU" sz="4000" b="1" dirty="0" smtClean="0"/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скл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4000" b="1" dirty="0" smtClean="0"/>
              <a:t>– торт, спорт, окно, дерево, </a:t>
            </a:r>
          </a:p>
          <a:p>
            <a:r>
              <a:rPr lang="ru-RU" sz="4000" b="1" dirty="0" smtClean="0"/>
              <a:t>конь, весло, поселение, веселье.</a:t>
            </a:r>
          </a:p>
          <a:p>
            <a:endParaRPr lang="ru-RU" sz="4000" b="1" dirty="0" smtClean="0"/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3 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скл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4000" b="1" dirty="0" smtClean="0"/>
              <a:t>– мать, дочь, печь, мысль,</a:t>
            </a:r>
          </a:p>
          <a:p>
            <a:r>
              <a:rPr lang="ru-RU" sz="4000" b="1" dirty="0" smtClean="0"/>
              <a:t> речь, жизнь.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386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Термический</Template>
  <TotalTime>153</TotalTime>
  <Words>465</Words>
  <Application>Microsoft Office PowerPoint</Application>
  <PresentationFormat>Экран (4:3)</PresentationFormat>
  <Paragraphs>149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Thermal</vt:lpstr>
      <vt:lpstr>Фотография Photo Editor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17</cp:revision>
  <dcterms:created xsi:type="dcterms:W3CDTF">2011-11-05T14:06:41Z</dcterms:created>
  <dcterms:modified xsi:type="dcterms:W3CDTF">2011-12-20T17:06:14Z</dcterms:modified>
</cp:coreProperties>
</file>