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92" r:id="rId11"/>
    <p:sldMasterId id="2147483816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7" r:id="rId20"/>
    <p:sldId id="264" r:id="rId21"/>
    <p:sldId id="265" r:id="rId22"/>
    <p:sldId id="266" r:id="rId23"/>
    <p:sldId id="269" r:id="rId24"/>
    <p:sldId id="270" r:id="rId25"/>
    <p:sldId id="271" r:id="rId26"/>
    <p:sldId id="272" r:id="rId27"/>
    <p:sldId id="274" r:id="rId28"/>
    <p:sldId id="273" r:id="rId29"/>
    <p:sldId id="276" r:id="rId30"/>
    <p:sldId id="282" r:id="rId31"/>
    <p:sldId id="284" r:id="rId32"/>
    <p:sldId id="286" r:id="rId33"/>
    <p:sldId id="285" r:id="rId34"/>
    <p:sldId id="280" r:id="rId35"/>
    <p:sldId id="287" r:id="rId36"/>
    <p:sldId id="281" r:id="rId37"/>
    <p:sldId id="277" r:id="rId38"/>
    <p:sldId id="28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2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AAE6537-A39F-4E5D-8BDC-58AF6BEA9ED0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1D325F-E6C9-4E5F-B8AB-939DA8385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785794"/>
            <a:ext cx="7929617" cy="2461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КЛАДОВАЯ ЖИЗНИ </a:t>
            </a:r>
          </a:p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МИРОВОГО ОКЕАНА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Рисунок 4" descr="0_f417_42c87f46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857496"/>
            <a:ext cx="5737877" cy="379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143800" cy="10001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ЗООБЕНТОС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488" y="135729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(10 млрд. т)</a:t>
            </a:r>
          </a:p>
        </p:txBody>
      </p:sp>
      <p:pic>
        <p:nvPicPr>
          <p:cNvPr id="4" name="Рисунок 3" descr="9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7187">
            <a:off x="5903212" y="1933525"/>
            <a:ext cx="3297955" cy="2470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9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0215">
            <a:off x="253440" y="2299598"/>
            <a:ext cx="3119630" cy="2337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rab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4830">
            <a:off x="1324957" y="4142721"/>
            <a:ext cx="3127014" cy="2345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_1d64_5a014452_XL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6970">
            <a:off x="4498629" y="3873841"/>
            <a:ext cx="3333741" cy="2500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85728"/>
            <a:ext cx="7286676" cy="92869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БИОЛОГИЧЕСКАЯ ПРОДУКТИВНОСТЬ 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ВОД МИРОВОГО ОКЕАНА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357298"/>
            <a:ext cx="8643998" cy="51435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1.ОЧЕНЬ ВЫСОКОПРОДУКТИВНЫЕ</a:t>
            </a:r>
          </a:p>
          <a:p>
            <a:endParaRPr lang="ru-RU" sz="4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2. ВЫСОКОПРОДУКТИВНЫЕ</a:t>
            </a:r>
          </a:p>
          <a:p>
            <a:endParaRPr lang="ru-RU" sz="4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 СРЕДНЕПРОДУКТИВНЫЕ</a:t>
            </a:r>
          </a:p>
          <a:p>
            <a:endParaRPr lang="ru-RU" sz="4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4. МАЛОПРОДУКТИВНЫЕ</a:t>
            </a:r>
          </a:p>
          <a:p>
            <a:endParaRPr lang="ru-RU" sz="4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5. ОЧЕНЬ МАЛОПРОДУКТИВНЫЕ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143800" cy="1000132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ТИХИЙ ОКЕАН</a:t>
            </a:r>
          </a:p>
        </p:txBody>
      </p:sp>
      <p:pic>
        <p:nvPicPr>
          <p:cNvPr id="4" name="Рисунок 3" descr="0_10f8_4087bd56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000240"/>
            <a:ext cx="4071934" cy="3048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5286388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АНЧОУС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fishing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28802"/>
            <a:ext cx="4095778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158" y="535782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СТАВРИДА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4378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318427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314324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САРДИНА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Maquere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571744"/>
            <a:ext cx="3431292" cy="2821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29256" y="557214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СКУМБРИЯ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143800" cy="10001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АТЛАНТИЧЕСКИЙ ОКЕАН</a:t>
            </a:r>
          </a:p>
        </p:txBody>
      </p:sp>
      <p:pic>
        <p:nvPicPr>
          <p:cNvPr id="4" name="Рисунок 3" descr="kit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500174"/>
            <a:ext cx="3429024" cy="2360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57818" y="435769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КИТЫ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food-pictures_a390c0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3214710" cy="2413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4357695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СЕЛЬДЕВЫЕ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11821d89975312ad6514590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330" y="285729"/>
            <a:ext cx="3243197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86348" y="328612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ЛАСТОНОГИЕ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2007-02-15-265-Tor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4143404" cy="2689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342900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ТРЕСКОВЫЕ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000504"/>
            <a:ext cx="3877564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44" y="557214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РАКООБРАЗНЫЕ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143800" cy="10001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ИНДИЙСКИЙ ОКЕАН</a:t>
            </a:r>
          </a:p>
        </p:txBody>
      </p:sp>
      <p:pic>
        <p:nvPicPr>
          <p:cNvPr id="4" name="Рисунок 3" descr="thunnus-maccoyii-tu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928802"/>
            <a:ext cx="6443412" cy="3286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86116" y="535782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ТУНЕЦ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0"/>
            <a:ext cx="7643866" cy="128588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СЕВЕРНЫЙ ЛЕДОВИТЫЙ ОКЕАН</a:t>
            </a:r>
          </a:p>
        </p:txBody>
      </p:sp>
      <p:pic>
        <p:nvPicPr>
          <p:cNvPr id="3" name="Рисунок 2" descr="морской оку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8445">
            <a:off x="359272" y="1675998"/>
            <a:ext cx="4034610" cy="302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сельд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4715">
            <a:off x="5024356" y="1734593"/>
            <a:ext cx="4024298" cy="301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 rot="20574318">
            <a:off x="1613676" y="5028619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МОРСКОЙ ОКУНЬ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891223">
            <a:off x="5357818" y="5072074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СЕЛЬДЬ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_halib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72996">
            <a:off x="582260" y="663074"/>
            <a:ext cx="4623111" cy="3050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20579122">
            <a:off x="5312288" y="561388"/>
            <a:ext cx="2292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ПАЛТУС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lota_lo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354196"/>
            <a:ext cx="3929090" cy="3526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rot="21230305">
            <a:off x="5735408" y="593880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ТРЕСКА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85794"/>
            <a:ext cx="7161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Биологические ресурсы - это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857364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1) …</a:t>
            </a:r>
            <a:r>
              <a:rPr lang="ru-RU" sz="3200" dirty="0">
                <a:solidFill>
                  <a:srgbClr val="002060"/>
                </a:solidFill>
              </a:rPr>
              <a:t>разнообразие животных  и растений, обитающих в морской и океанической </a:t>
            </a:r>
            <a:r>
              <a:rPr lang="ru-RU" sz="3200" dirty="0" smtClean="0">
                <a:solidFill>
                  <a:srgbClr val="002060"/>
                </a:solidFill>
              </a:rPr>
              <a:t>среде.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286124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2) …</a:t>
            </a:r>
            <a:r>
              <a:rPr lang="ru-RU" sz="3200" dirty="0">
                <a:solidFill>
                  <a:srgbClr val="002060"/>
                </a:solidFill>
              </a:rPr>
              <a:t>та их часть, которая имеет промысловое значение.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2143116"/>
            <a:ext cx="81439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Проблемы использования 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65024206_02_rybnaya_otra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571612"/>
            <a:ext cx="4953008" cy="3714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35719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Ежегодно в мире добывается около 100 млн.т рыбы и других морепродуктов. Это приводит к значительному сокращению этих ресурсов.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95183e2d8e26464bfee83a19f6b-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00240"/>
            <a:ext cx="6101731" cy="40678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7202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2.Загрязнение нефтью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920_HydrateSp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5163">
            <a:off x="4554893" y="2113426"/>
            <a:ext cx="4207053" cy="3251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149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4562">
            <a:off x="310537" y="2385404"/>
            <a:ext cx="3968905" cy="3604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428604"/>
            <a:ext cx="5274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CC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Сточные воды</a:t>
            </a:r>
            <a:endParaRPr lang="ru-RU" sz="5400" b="1" cap="none" spc="50" dirty="0">
              <a:ln w="11430"/>
              <a:solidFill>
                <a:srgbClr val="00CC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Неравномерное размещение биологических ресурсов</a:t>
            </a:r>
          </a:p>
        </p:txBody>
      </p:sp>
      <p:pic>
        <p:nvPicPr>
          <p:cNvPr id="4" name="Рисунок 3" descr="0_f417_42c87f46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43116"/>
            <a:ext cx="5737877" cy="3793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d_tide_genera.v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857364"/>
            <a:ext cx="5072098" cy="4429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011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Ядохимикаты в прибрежных водах Китая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643866" cy="1285884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ПУТИ РЕШЕНИЯ ПРОБЛЕМ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2357430"/>
            <a:ext cx="8839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Сохранение  чистоты  океана;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93" y="3571876"/>
            <a:ext cx="8922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</a:t>
            </a:r>
            <a:r>
              <a:rPr lang="ru-RU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Постройка Приморских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ферм;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786322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Установка  Квот  на вылов.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46" y="1571612"/>
            <a:ext cx="93583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358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БИОЛОГИЧЕСКИЕ РЕСУРСЫ</a:t>
            </a:r>
          </a:p>
          <a:p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(35-40 млрд. т)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429256" y="2285992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2214546" y="2285992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472" y="3214686"/>
            <a:ext cx="3357586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ФИТОМАССА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(10 тыс. видов)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132" y="3143248"/>
            <a:ext cx="311014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ЗООМАССА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(180 тыс. видов)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9bf724cac07349dc17928c5a248ecd52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256"/>
            <a:ext cx="3214710" cy="2411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SC00176_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268396"/>
            <a:ext cx="3214678" cy="241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73162" cy="76944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БИОЛОГИЧЕСКИЕ РЕСУРСЫ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108051" y="139222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107653" y="1321579"/>
            <a:ext cx="50086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965967" y="132078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2844" y="178592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ПЛАНКТОН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1785926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НЕКТОН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1785926"/>
            <a:ext cx="212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БЕНТОС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179357" y="267810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749405" y="3393281"/>
            <a:ext cx="19296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3000372"/>
            <a:ext cx="34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ФИТОПЛАНКТОН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5984" y="4357694"/>
            <a:ext cx="2570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ЗООПЛАНКТОН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1" name="Рисунок 30" descr="plankton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429000"/>
            <a:ext cx="2071670" cy="195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20091109-phytoplank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786322"/>
            <a:ext cx="2122723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 descr="ris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428868"/>
            <a:ext cx="2833690" cy="171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Прямая со стрелкой 34"/>
          <p:cNvCxnSpPr/>
          <p:nvPr/>
        </p:nvCxnSpPr>
        <p:spPr>
          <a:xfrm rot="5400000">
            <a:off x="8108975" y="260666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5358215" y="3428603"/>
            <a:ext cx="185738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1" name="Рисунок 40" descr="Strongylocentrotus_franciscan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3357562"/>
            <a:ext cx="1566839" cy="135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5000628" y="4357694"/>
            <a:ext cx="34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ФИТОБЕНТОС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0892" y="285749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ЗООБЕНТОС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5" name="Рисунок 44" descr="10_05_12_16_09_47_Algae_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89" y="4786322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8" grpId="0"/>
      <p:bldP spid="29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143800" cy="1000132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ФИТОПЛАНКТОН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298" y="1357298"/>
            <a:ext cx="41921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( 20-25 млрд. т) </a:t>
            </a:r>
          </a:p>
        </p:txBody>
      </p:sp>
      <p:pic>
        <p:nvPicPr>
          <p:cNvPr id="4" name="Рисунок 3" descr="Daph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143380"/>
            <a:ext cx="2857520" cy="2182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itoplank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2757">
            <a:off x="212102" y="2367054"/>
            <a:ext cx="3215121" cy="1907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ig29_phytoplankton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7902">
            <a:off x="5999474" y="2235739"/>
            <a:ext cx="2745180" cy="2069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143800" cy="10001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ЗООПЛАНКТОН</a:t>
            </a:r>
          </a:p>
        </p:txBody>
      </p:sp>
      <p:pic>
        <p:nvPicPr>
          <p:cNvPr id="3" name="Рисунок 2" descr="vetvistousye-rach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61748">
            <a:off x="263177" y="1992472"/>
            <a:ext cx="3399984" cy="25963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Рисунок 3" descr="pseudotropheus_lombardoi_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1914">
            <a:off x="2213447" y="3805099"/>
            <a:ext cx="38100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01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45595">
            <a:off x="5768056" y="1684443"/>
            <a:ext cx="3048428" cy="264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143800" cy="100013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НЕКТОН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926" y="1428736"/>
            <a:ext cx="2622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 млрд. т) </a:t>
            </a:r>
          </a:p>
        </p:txBody>
      </p:sp>
      <p:pic>
        <p:nvPicPr>
          <p:cNvPr id="4" name="Рисунок 3" descr="2169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01889">
            <a:off x="361154" y="3137973"/>
            <a:ext cx="3931305" cy="258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5334861_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4184">
            <a:off x="4506881" y="2086146"/>
            <a:ext cx="4447487" cy="3335616"/>
          </a:xfrm>
          <a:prstGeom prst="roundRect">
            <a:avLst>
              <a:gd name="adj" fmla="val 83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5333">
            <a:off x="229364" y="103457"/>
            <a:ext cx="4214842" cy="319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41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7784">
            <a:off x="4575506" y="511505"/>
            <a:ext cx="4507476" cy="29080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ae40b2afc3b377a1810cd41833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643314"/>
            <a:ext cx="3878760" cy="2973716"/>
          </a:xfrm>
          <a:prstGeom prst="rect">
            <a:avLst/>
          </a:prstGeom>
        </p:spPr>
      </p:pic>
      <p:pic>
        <p:nvPicPr>
          <p:cNvPr id="5" name="Рисунок 4" descr="ThumnailImag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643313"/>
            <a:ext cx="3929090" cy="294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7215238" cy="100013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ФИТОБЕНТОС</a:t>
            </a:r>
          </a:p>
        </p:txBody>
      </p:sp>
      <p:pic>
        <p:nvPicPr>
          <p:cNvPr id="4" name="Рисунок 3" descr="17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77066">
            <a:off x="594464" y="2101660"/>
            <a:ext cx="4161875" cy="416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0_bffa_5e64c0c4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4827">
            <a:off x="4557612" y="1710909"/>
            <a:ext cx="4498182" cy="3373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Метро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ткрыт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746</TotalTime>
  <Words>202</Words>
  <Application>Microsoft Office PowerPoint</Application>
  <PresentationFormat>Экран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Поток</vt:lpstr>
      <vt:lpstr>Апекс</vt:lpstr>
      <vt:lpstr>Метро</vt:lpstr>
      <vt:lpstr>Трек</vt:lpstr>
      <vt:lpstr>Официальная</vt:lpstr>
      <vt:lpstr>1_Апекс</vt:lpstr>
      <vt:lpstr>Справедливость</vt:lpstr>
      <vt:lpstr>Открытая</vt:lpstr>
      <vt:lpstr>Городская</vt:lpstr>
      <vt:lpstr>1_Метро</vt:lpstr>
      <vt:lpstr>Аспект</vt:lpstr>
      <vt:lpstr>2_Метро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кабинет географии</cp:lastModifiedBy>
  <cp:revision>81</cp:revision>
  <dcterms:created xsi:type="dcterms:W3CDTF">2010-11-20T12:13:23Z</dcterms:created>
  <dcterms:modified xsi:type="dcterms:W3CDTF">2010-12-02T10:10:14Z</dcterms:modified>
</cp:coreProperties>
</file>