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65886-5A07-4339-9836-79F315252F61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6BFB-97BA-4042-B646-0A9306EEA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288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43B82-EDD4-42F8-BCAD-43CDDC40582D}" type="datetimeFigureOut">
              <a:rPr lang="ru-RU" smtClean="0"/>
              <a:t>18.12.2011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BD021-150D-4A08-854E-3A589289BD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3316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53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5329-E919-4C86-AFEC-FE9676EBB9EE}" type="datetime1">
              <a:rPr lang="ru-RU" smtClean="0"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A7AF-406D-4775-9D0D-2B068EE287C5}" type="datetime1">
              <a:rPr lang="ru-RU" smtClean="0"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DCB79-542F-4540-BD50-1FD8682E1CFD}" type="datetime1">
              <a:rPr lang="ru-RU" smtClean="0"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2F65-B053-4F26-8C3A-41D7827C9837}" type="datetime1">
              <a:rPr lang="ru-RU" smtClean="0"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1DE4-1327-45E1-AA43-695EB1E3FB07}" type="datetime1">
              <a:rPr lang="ru-RU" smtClean="0"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E52F-B1C6-4DFB-BAB1-05DBF979DEDB}" type="datetime1">
              <a:rPr lang="ru-RU" smtClean="0"/>
              <a:t>18.12.2011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C6C1-DF05-40E5-8D24-5DEDEA001D68}" type="datetime1">
              <a:rPr lang="ru-RU" smtClean="0"/>
              <a:t>18.12.2011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2CD0-6623-4CF5-BBA5-5CE5E5628125}" type="datetime1">
              <a:rPr lang="ru-RU" smtClean="0"/>
              <a:t>18.12.2011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1F94-FDB1-4F09-B8B8-7B83FB9C2149}" type="datetime1">
              <a:rPr lang="ru-RU" smtClean="0"/>
              <a:t>18.12.2011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8110-30C7-44BF-AFD4-8F50094536BD}" type="datetime1">
              <a:rPr lang="ru-RU" smtClean="0"/>
              <a:t>18.12.2011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FB07-CD51-44B1-9146-52940D614378}" type="datetime1">
              <a:rPr lang="ru-RU" smtClean="0"/>
              <a:t>18.12.2011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5CFDA2-8897-4CC9-8809-38DE7DAFDD2B}" type="datetime1">
              <a:rPr lang="ru-RU" smtClean="0"/>
              <a:t>18.12.2011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Осмысление текста по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</a:t>
            </a:r>
            <a:r>
              <a:rPr lang="ru-RU" dirty="0"/>
              <a:t>. Солоухину. Проблема текста. Комментирование проблемы и выявление авторской позиции. Аргументация суждения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>
            <a:normAutofit/>
          </a:bodyPr>
          <a:lstStyle/>
          <a:p>
            <a:r>
              <a:rPr lang="ru-RU" b="1" dirty="0"/>
              <a:t>Игнатова Галина </a:t>
            </a:r>
            <a:r>
              <a:rPr lang="ru-RU" b="1" dirty="0" smtClean="0"/>
              <a:t>Ивановна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b="1" dirty="0"/>
              <a:t>учитель русского языка и литературы МОУ СОШ № 15 г. Коломна</a:t>
            </a:r>
          </a:p>
        </p:txBody>
      </p:sp>
    </p:spTree>
    <p:extLst>
      <p:ext uri="{BB962C8B-B14F-4D97-AF65-F5344CB8AC3E}">
        <p14:creationId xmlns:p14="http://schemas.microsoft.com/office/powerpoint/2010/main" val="1879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	Вступление. Формулировка проблемы (проблема какая; формулировка в виде вопроса)</a:t>
            </a:r>
          </a:p>
          <a:p>
            <a:pPr marL="0" indent="0">
              <a:buNone/>
            </a:pPr>
            <a:r>
              <a:rPr lang="ru-RU" dirty="0"/>
              <a:t>2.	Комментирование проблемы. </a:t>
            </a:r>
          </a:p>
          <a:p>
            <a:pPr marL="0" indent="0">
              <a:buNone/>
            </a:pPr>
            <a:r>
              <a:rPr lang="ru-RU" dirty="0"/>
              <a:t>3.	Выявление авторской позиции.</a:t>
            </a:r>
          </a:p>
          <a:p>
            <a:pPr marL="0" indent="0">
              <a:buNone/>
            </a:pPr>
            <a:r>
              <a:rPr lang="ru-RU" dirty="0"/>
              <a:t>4.	Выражение собственной позиции.</a:t>
            </a:r>
          </a:p>
          <a:p>
            <a:pPr marL="0" indent="0">
              <a:buNone/>
            </a:pPr>
            <a:r>
              <a:rPr lang="ru-RU" dirty="0"/>
              <a:t>5.	Аргументация (не менее двух-трех аргументов).</a:t>
            </a:r>
          </a:p>
          <a:p>
            <a:pPr marL="0" indent="0">
              <a:buNone/>
            </a:pPr>
            <a:r>
              <a:rPr lang="ru-RU" dirty="0"/>
              <a:t>6.	Выводы, заключение.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Компоненты </a:t>
            </a:r>
            <a:r>
              <a:rPr lang="ru-RU" dirty="0"/>
              <a:t>структуры текста </a:t>
            </a:r>
          </a:p>
        </p:txBody>
      </p:sp>
    </p:spTree>
    <p:extLst>
      <p:ext uri="{BB962C8B-B14F-4D97-AF65-F5344CB8AC3E}">
        <p14:creationId xmlns:p14="http://schemas.microsoft.com/office/powerpoint/2010/main" val="33051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/>
              <a:t>Проблема</a:t>
            </a:r>
            <a:r>
              <a:rPr lang="ru-RU" dirty="0" smtClean="0"/>
              <a:t> </a:t>
            </a:r>
            <a:r>
              <a:rPr lang="ru-RU" dirty="0"/>
              <a:t>– это основной вопрос, поставленный и решаемый автором текста. </a:t>
            </a:r>
          </a:p>
          <a:p>
            <a:r>
              <a:rPr lang="ru-RU" b="1" u="sng" dirty="0"/>
              <a:t>Проблема</a:t>
            </a:r>
            <a:r>
              <a:rPr lang="ru-RU" dirty="0"/>
              <a:t> – это сложный практический или теоретический вопрос, требующий решения, исследования.</a:t>
            </a:r>
          </a:p>
          <a:p>
            <a:pPr lvl="0"/>
            <a:r>
              <a:rPr lang="ru-RU" dirty="0"/>
              <a:t>Какая проблема(-ы) рассматривается автором?</a:t>
            </a:r>
          </a:p>
          <a:p>
            <a:pPr lvl="0"/>
            <a:r>
              <a:rPr lang="ru-RU" dirty="0"/>
              <a:t>Какую роль, по его мнению, в общественной жизни играет телевидение? Как влияет оно на традиции народа? Опасно ли это влияние? </a:t>
            </a:r>
          </a:p>
          <a:p>
            <a:pPr lvl="0"/>
            <a:r>
              <a:rPr lang="ru-RU" dirty="0"/>
              <a:t>Что утверждает автор? В чем В. Солоухин видит причины потребительского отношения к искусству и снижения познавательной и творческой активности человека? </a:t>
            </a:r>
          </a:p>
          <a:p>
            <a:pPr lvl="0"/>
            <a:r>
              <a:rPr lang="ru-RU" dirty="0"/>
              <a:t>Есть ли, по его мнению,  выход из создавшегося положения?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Что такое проблема текста?  </a:t>
            </a:r>
          </a:p>
        </p:txBody>
      </p:sp>
    </p:spTree>
    <p:extLst>
      <p:ext uri="{BB962C8B-B14F-4D97-AF65-F5344CB8AC3E}">
        <p14:creationId xmlns:p14="http://schemas.microsoft.com/office/powerpoint/2010/main" val="6772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Автор считает, что ... </a:t>
            </a:r>
          </a:p>
          <a:p>
            <a:r>
              <a:rPr lang="ru-RU" dirty="0"/>
              <a:t>– Автор стремится донести до читателя мысль о том, что ... </a:t>
            </a:r>
          </a:p>
          <a:p>
            <a:r>
              <a:rPr lang="ru-RU" dirty="0"/>
              <a:t>– Автор убеждает нас в том, что ...</a:t>
            </a:r>
          </a:p>
          <a:p>
            <a:r>
              <a:rPr lang="ru-RU" dirty="0"/>
              <a:t>– Цель автора текста – убедить читателя в том, ...</a:t>
            </a:r>
          </a:p>
          <a:p>
            <a:r>
              <a:rPr lang="ru-RU" dirty="0"/>
              <a:t>– Основная мысль текста заключается в том, что ...</a:t>
            </a:r>
          </a:p>
          <a:p>
            <a:r>
              <a:rPr lang="ru-RU" dirty="0"/>
              <a:t>– Автор подводит читателя к мысли о том, что ...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формулирования позиции автора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90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Аргументация</a:t>
            </a:r>
            <a:r>
              <a:rPr lang="ru-RU" dirty="0" smtClean="0"/>
              <a:t> </a:t>
            </a:r>
            <a:r>
              <a:rPr lang="ru-RU" dirty="0"/>
              <a:t>– это приведение доказательств, объяснений, примеров для обоснования какой-либо мысли перед слушателями (читателями) или собеседником.</a:t>
            </a:r>
          </a:p>
          <a:p>
            <a:r>
              <a:rPr lang="ru-RU" b="1" dirty="0"/>
              <a:t>Аргументы</a:t>
            </a:r>
            <a:r>
              <a:rPr lang="ru-RU" dirty="0"/>
              <a:t> – это доказательства, приводимые в поддержку тезиса: факты, примеры, объяснения – словом, все, что может подтвердить тезис.</a:t>
            </a:r>
          </a:p>
          <a:p>
            <a:r>
              <a:rPr lang="ru-RU" dirty="0"/>
              <a:t>От тезиса к аргументам можно поставить вопрос </a:t>
            </a:r>
            <a:r>
              <a:rPr lang="ru-RU" b="1" u="sng" dirty="0"/>
              <a:t>почему?</a:t>
            </a:r>
            <a:r>
              <a:rPr lang="ru-RU" dirty="0"/>
              <a:t>,  а аргументы отвечают: </a:t>
            </a:r>
            <a:r>
              <a:rPr lang="ru-RU" b="1" u="sng" dirty="0"/>
              <a:t>потому что</a:t>
            </a:r>
            <a:r>
              <a:rPr lang="ru-RU" dirty="0"/>
              <a:t>...</a:t>
            </a:r>
          </a:p>
          <a:p>
            <a:r>
              <a:rPr lang="ru-RU" dirty="0"/>
              <a:t>Аргументация может быть </a:t>
            </a:r>
            <a:r>
              <a:rPr lang="ru-RU" b="1" u="sng" dirty="0"/>
              <a:t>поддерживающей</a:t>
            </a:r>
            <a:r>
              <a:rPr lang="ru-RU" dirty="0"/>
              <a:t> и </a:t>
            </a:r>
            <a:r>
              <a:rPr lang="ru-RU" b="1" u="sng" dirty="0"/>
              <a:t>опровергающей</a:t>
            </a:r>
            <a:r>
              <a:rPr lang="ru-RU" dirty="0"/>
              <a:t>. Различают </a:t>
            </a:r>
            <a:r>
              <a:rPr lang="ru-RU" b="1" u="sng" dirty="0"/>
              <a:t>аргументы «за»</a:t>
            </a:r>
            <a:r>
              <a:rPr lang="ru-RU" dirty="0"/>
              <a:t> (свой тезис) и </a:t>
            </a:r>
            <a:r>
              <a:rPr lang="ru-RU" b="1" u="sng" dirty="0"/>
              <a:t>аргументы «против»</a:t>
            </a:r>
            <a:r>
              <a:rPr lang="ru-RU" dirty="0"/>
              <a:t> (чужого тезиса). Если вы согласны с позицией автора, то его и ваш тезисы совпадают.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</a:t>
            </a:r>
            <a:r>
              <a:rPr lang="ru-RU" dirty="0"/>
              <a:t> такое </a:t>
            </a:r>
            <a:r>
              <a:rPr lang="ru-RU" dirty="0" smtClean="0"/>
              <a:t>аргументация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6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Аргументы «за»</a:t>
            </a:r>
            <a:r>
              <a:rPr lang="ru-RU" dirty="0"/>
              <a:t> должны быть:</a:t>
            </a:r>
          </a:p>
          <a:p>
            <a:pPr lvl="0"/>
            <a:r>
              <a:rPr lang="ru-RU" dirty="0"/>
              <a:t>правдивыми, опираться на авторитетные источники; </a:t>
            </a:r>
          </a:p>
          <a:p>
            <a:pPr lvl="0"/>
            <a:r>
              <a:rPr lang="ru-RU" dirty="0"/>
              <a:t>доступными, простыми, понятными;</a:t>
            </a:r>
          </a:p>
          <a:p>
            <a:pPr lvl="0"/>
            <a:r>
              <a:rPr lang="ru-RU" dirty="0"/>
              <a:t>отражающими объективную реальность, соответствующими здравому смыслу.</a:t>
            </a:r>
          </a:p>
          <a:p>
            <a:r>
              <a:rPr lang="ru-RU" b="1" u="sng" dirty="0"/>
              <a:t>Аргументы «против»</a:t>
            </a:r>
            <a:r>
              <a:rPr lang="ru-RU" dirty="0"/>
              <a:t> должны убедить в том, что аргументы, приводимые в поддержку критикуемого тезиса, слабые, не выдерживают критики. Выстраивая опровергающую аргументацию,  выпускник должен проявить тактичность, этическую корректность. </a:t>
            </a:r>
            <a:endParaRPr lang="ru-RU" dirty="0">
              <a:effectLst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</a:t>
            </a:r>
            <a:r>
              <a:rPr lang="ru-RU" dirty="0"/>
              <a:t> такое </a:t>
            </a:r>
            <a:r>
              <a:rPr lang="ru-RU" dirty="0" smtClean="0"/>
              <a:t>аргументация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2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Нельзя </a:t>
            </a:r>
            <a:r>
              <a:rPr lang="ru-RU" dirty="0"/>
              <a:t>не согласиться с автором в том, что ... </a:t>
            </a:r>
          </a:p>
          <a:p>
            <a:pPr lvl="0"/>
            <a:r>
              <a:rPr lang="ru-RU" dirty="0"/>
              <a:t>С автором можно поспорить: </a:t>
            </a:r>
          </a:p>
          <a:p>
            <a:pPr lvl="0"/>
            <a:r>
              <a:rPr lang="ru-RU" dirty="0"/>
              <a:t>Автор прав в том, что ... однако его мысль о ... вызывает сомнение.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Собственная позиция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9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Спасибо! Молодцы! </a:t>
            </a:r>
          </a:p>
          <a:p>
            <a:pPr marL="0" indent="0" algn="ctr">
              <a:buNone/>
            </a:pPr>
            <a:r>
              <a:rPr lang="ru-RU" dirty="0" smtClean="0"/>
              <a:t>Урок окончен.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0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</TotalTime>
  <Words>188</Words>
  <Application>Microsoft Office PowerPoint</Application>
  <PresentationFormat>Экран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Осмысление текста по  В. Солоухину. Проблема текста. Комментирование проблемы и выявление авторской позиции. Аргументация суждения</vt:lpstr>
      <vt:lpstr>Компоненты структуры текста </vt:lpstr>
      <vt:lpstr>Что такое проблема текста?  </vt:lpstr>
      <vt:lpstr>Способы формулирования позиции автора</vt:lpstr>
      <vt:lpstr>Что такое аргументация </vt:lpstr>
      <vt:lpstr>Что такое аргументация </vt:lpstr>
      <vt:lpstr>Собственная позиция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Осмысление текста по В. Солоухину. Проблема текста. Комментирование проблемы и выявление авторской позиции. Аргументация суждения</dc:title>
  <cp:lastModifiedBy>Dmitry</cp:lastModifiedBy>
  <cp:revision>4</cp:revision>
  <dcterms:modified xsi:type="dcterms:W3CDTF">2011-12-18T19:12:42Z</dcterms:modified>
</cp:coreProperties>
</file>