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6" r:id="rId15"/>
    <p:sldId id="277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23DA0-99E5-478A-9BC8-BD6C8A401701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38EC2-0BFE-4D23-BC23-0D6C4B038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38EC2-0BFE-4D23-BC23-0D6C4B0388E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943A-2034-47C2-9F63-63B5D1629B16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7D70-2672-463E-9E64-8A70D4403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943A-2034-47C2-9F63-63B5D1629B16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7D70-2672-463E-9E64-8A70D4403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943A-2034-47C2-9F63-63B5D1629B16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7D70-2672-463E-9E64-8A70D4403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943A-2034-47C2-9F63-63B5D1629B16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7D70-2672-463E-9E64-8A70D4403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943A-2034-47C2-9F63-63B5D1629B16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7D70-2672-463E-9E64-8A70D4403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943A-2034-47C2-9F63-63B5D1629B16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7D70-2672-463E-9E64-8A70D4403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943A-2034-47C2-9F63-63B5D1629B16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7D70-2672-463E-9E64-8A70D4403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943A-2034-47C2-9F63-63B5D1629B16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7D70-2672-463E-9E64-8A70D4403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943A-2034-47C2-9F63-63B5D1629B16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7D70-2672-463E-9E64-8A70D4403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943A-2034-47C2-9F63-63B5D1629B16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7D70-2672-463E-9E64-8A70D4403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943A-2034-47C2-9F63-63B5D1629B16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7D70-2672-463E-9E64-8A70D4403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5943A-2034-47C2-9F63-63B5D1629B16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A7D70-2672-463E-9E64-8A70D4403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50405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accent6"/>
                </a:solidFill>
              </a:rPr>
              <a:t>Что-нибудь </a:t>
            </a:r>
            <a:br>
              <a:rPr lang="ru-RU" sz="6600" dirty="0" smtClean="0">
                <a:solidFill>
                  <a:schemeClr val="accent6"/>
                </a:solidFill>
              </a:rPr>
            </a:br>
            <a:r>
              <a:rPr lang="ru-RU" sz="6600" dirty="0" smtClean="0">
                <a:solidFill>
                  <a:schemeClr val="accent6"/>
                </a:solidFill>
              </a:rPr>
              <a:t>продолжает тебя </a:t>
            </a:r>
            <a:br>
              <a:rPr lang="ru-RU" sz="6600" dirty="0" smtClean="0">
                <a:solidFill>
                  <a:schemeClr val="accent6"/>
                </a:solidFill>
              </a:rPr>
            </a:br>
            <a:r>
              <a:rPr lang="ru-RU" sz="6600" dirty="0" smtClean="0">
                <a:solidFill>
                  <a:schemeClr val="accent6"/>
                </a:solidFill>
              </a:rPr>
              <a:t>беспокоить?</a:t>
            </a:r>
            <a:endParaRPr lang="ru-RU" sz="66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собака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43608" y="188640"/>
            <a:ext cx="7272808" cy="6408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оробей.jpe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539552" y="332656"/>
            <a:ext cx="8136904" cy="6192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логан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8496944" cy="61206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Подбери близкие по значению слова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62088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5400" b="1" dirty="0" smtClean="0"/>
          </a:p>
          <a:p>
            <a:pPr>
              <a:buNone/>
            </a:pPr>
            <a:endParaRPr lang="ru-RU" sz="5400" b="1" dirty="0" smtClean="0"/>
          </a:p>
          <a:p>
            <a:pPr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Жестокость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500" b="1" i="1" dirty="0">
                <a:solidFill>
                  <a:schemeClr val="bg1"/>
                </a:solidFill>
              </a:rPr>
              <a:t>б</a:t>
            </a:r>
            <a:r>
              <a:rPr lang="ru-RU" sz="3500" b="1" i="1" dirty="0" smtClean="0">
                <a:solidFill>
                  <a:schemeClr val="bg1"/>
                </a:solidFill>
              </a:rPr>
              <a:t>езжалостность</a:t>
            </a:r>
          </a:p>
          <a:p>
            <a:r>
              <a:rPr lang="ru-RU" sz="3500" b="1" i="1" dirty="0" smtClean="0">
                <a:solidFill>
                  <a:schemeClr val="bg1"/>
                </a:solidFill>
              </a:rPr>
              <a:t> беспощадность</a:t>
            </a:r>
          </a:p>
          <a:p>
            <a:r>
              <a:rPr lang="ru-RU" sz="3500" b="1" i="1" dirty="0" smtClean="0">
                <a:solidFill>
                  <a:schemeClr val="bg1"/>
                </a:solidFill>
              </a:rPr>
              <a:t> доброта</a:t>
            </a:r>
          </a:p>
          <a:p>
            <a:r>
              <a:rPr lang="ru-RU" sz="3500" b="1" i="1" dirty="0" smtClean="0">
                <a:solidFill>
                  <a:schemeClr val="bg1"/>
                </a:solidFill>
              </a:rPr>
              <a:t> щедрость</a:t>
            </a:r>
          </a:p>
          <a:p>
            <a:r>
              <a:rPr lang="ru-RU" sz="3500" b="1" i="1" dirty="0" smtClean="0">
                <a:solidFill>
                  <a:schemeClr val="bg1"/>
                </a:solidFill>
              </a:rPr>
              <a:t> бесчеловечность</a:t>
            </a:r>
          </a:p>
          <a:p>
            <a:r>
              <a:rPr lang="ru-RU" sz="3500" b="1" i="1" dirty="0" smtClean="0">
                <a:solidFill>
                  <a:schemeClr val="bg1"/>
                </a:solidFill>
              </a:rPr>
              <a:t> сострадание</a:t>
            </a:r>
          </a:p>
          <a:p>
            <a:r>
              <a:rPr lang="ru-RU" sz="3500" b="1" i="1" dirty="0">
                <a:solidFill>
                  <a:schemeClr val="bg1"/>
                </a:solidFill>
              </a:rPr>
              <a:t>с</a:t>
            </a:r>
            <a:r>
              <a:rPr lang="ru-RU" sz="3500" b="1" i="1" dirty="0" smtClean="0">
                <a:solidFill>
                  <a:schemeClr val="bg1"/>
                </a:solidFill>
              </a:rPr>
              <a:t>лабость</a:t>
            </a:r>
          </a:p>
          <a:p>
            <a:r>
              <a:rPr lang="ru-RU" sz="3500" b="1" i="1" dirty="0" smtClean="0">
                <a:solidFill>
                  <a:schemeClr val="bg1"/>
                </a:solidFill>
              </a:rPr>
              <a:t> честность</a:t>
            </a:r>
            <a:endParaRPr lang="ru-RU" sz="3500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Подростковая жестокость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9" name="Содержимое 8" descr="дра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214422"/>
            <a:ext cx="7858180" cy="528641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357167"/>
            <a:ext cx="4040188" cy="92869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</a:rPr>
              <a:t>ТЕРРОР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7200" y="1357298"/>
            <a:ext cx="4040188" cy="4768865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Физическое насилие, вплоть до физического уничтожения, убийства, 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по отношению к  политическим противникам.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571481"/>
            <a:ext cx="4041775" cy="714379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</a:rPr>
              <a:t>ТЕРРОРИСТ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5025" y="1357298"/>
            <a:ext cx="4041775" cy="4768865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Участник или сторонник актов террора, бандит, добивающийся своих целей путём захвата заложников с угрозой их уничтожения.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таша\Desktop\террориз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140968"/>
            <a:ext cx="3927178" cy="3548752"/>
          </a:xfrm>
          <a:prstGeom prst="rect">
            <a:avLst/>
          </a:prstGeom>
          <a:noFill/>
        </p:spPr>
      </p:pic>
      <p:pic>
        <p:nvPicPr>
          <p:cNvPr id="2052" name="Picture 4" descr="C:\Users\Наташа\Desktop\терроризм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99992" y="3140968"/>
            <a:ext cx="4392488" cy="3456384"/>
          </a:xfrm>
          <a:prstGeom prst="rect">
            <a:avLst/>
          </a:prstGeom>
          <a:noFill/>
        </p:spPr>
      </p:pic>
      <p:pic>
        <p:nvPicPr>
          <p:cNvPr id="2053" name="Picture 5" descr="C:\Users\Наташа\Desktop\невский экспресс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71600" y="188640"/>
            <a:ext cx="720080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Почему возникает </a:t>
            </a:r>
            <a:r>
              <a:rPr lang="ru-RU" sz="4800" b="1" u="sng" dirty="0" smtClean="0">
                <a:solidFill>
                  <a:srgbClr val="FF0000"/>
                </a:solidFill>
              </a:rPr>
              <a:t>жестокость</a:t>
            </a:r>
            <a:r>
              <a:rPr lang="ru-RU" sz="4800" b="1" dirty="0" smtClean="0">
                <a:solidFill>
                  <a:srgbClr val="FF0000"/>
                </a:solidFill>
              </a:rPr>
              <a:t>?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/>
            <a:r>
              <a:rPr lang="ru-RU" sz="4000" b="1" dirty="0">
                <a:solidFill>
                  <a:schemeClr val="bg1"/>
                </a:solidFill>
              </a:rPr>
              <a:t>Происходит разлад внутри человека.</a:t>
            </a:r>
          </a:p>
          <a:p>
            <a:pPr lvl="0"/>
            <a:r>
              <a:rPr lang="ru-RU" sz="4000" b="1" dirty="0">
                <a:solidFill>
                  <a:schemeClr val="bg1"/>
                </a:solidFill>
              </a:rPr>
              <a:t>Появляется отчуждённость, враждебность, подозрительность.</a:t>
            </a:r>
          </a:p>
          <a:p>
            <a:pPr lvl="0"/>
            <a:r>
              <a:rPr lang="ru-RU" sz="4000" b="1" dirty="0">
                <a:solidFill>
                  <a:schemeClr val="bg1"/>
                </a:solidFill>
              </a:rPr>
              <a:t>Человек замыкается в себе, ожесточается против всего и всех.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60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6000" b="1" i="1" dirty="0" smtClean="0">
                <a:solidFill>
                  <a:schemeClr val="bg1"/>
                </a:solidFill>
              </a:rPr>
              <a:t>«</a:t>
            </a:r>
            <a:r>
              <a:rPr lang="ru-RU" sz="6000" b="1" i="1" dirty="0">
                <a:solidFill>
                  <a:schemeClr val="bg1"/>
                </a:solidFill>
              </a:rPr>
              <a:t>Ищи мира и стремись к нему»</a:t>
            </a:r>
            <a:endParaRPr lang="ru-RU" sz="6000" dirty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ru-RU" sz="4000" b="1" dirty="0">
                <a:solidFill>
                  <a:schemeClr val="bg1"/>
                </a:solidFill>
              </a:rPr>
              <a:t>Архиепископ Иоанн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ru-RU" sz="3600" b="1" i="1" dirty="0" smtClean="0">
                <a:solidFill>
                  <a:schemeClr val="bg1"/>
                </a:solidFill>
              </a:rPr>
              <a:t>  </a:t>
            </a:r>
            <a:r>
              <a:rPr lang="ru-RU" sz="4000" b="1" i="1" dirty="0" smtClean="0">
                <a:solidFill>
                  <a:schemeClr val="bg1"/>
                </a:solidFill>
              </a:rPr>
              <a:t>«</a:t>
            </a:r>
            <a:r>
              <a:rPr lang="ru-RU" sz="4000" b="1" i="1" dirty="0">
                <a:solidFill>
                  <a:schemeClr val="bg1"/>
                </a:solidFill>
              </a:rPr>
              <a:t>Каждый из нас должен погашать ненависть, прекращать вражду, мщение, уничтожать ссоры, изгонять лицемерие и вместо него вводить: любовь, радость, мир, благость, великодушие, словом всё собрание благ».</a:t>
            </a:r>
            <a:endParaRPr lang="ru-RU" sz="4000" dirty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Святой Григорий  </a:t>
            </a:r>
            <a:r>
              <a:rPr lang="ru-RU" b="1" dirty="0" err="1" smtClean="0">
                <a:solidFill>
                  <a:schemeClr val="bg1"/>
                </a:solidFill>
              </a:rPr>
              <a:t>Насский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1626195"/>
          </a:xfrm>
        </p:spPr>
        <p:txBody>
          <a:bodyPr>
            <a:normAutofit/>
          </a:bodyPr>
          <a:lstStyle/>
          <a:p>
            <a:r>
              <a:rPr lang="ru-RU" sz="4800" u="sng" dirty="0">
                <a:solidFill>
                  <a:srgbClr val="FFC000"/>
                </a:solidFill>
              </a:rPr>
              <a:t>Сострадание</a:t>
            </a:r>
            <a:r>
              <a:rPr lang="ru-RU" sz="4400" u="sng" dirty="0">
                <a:solidFill>
                  <a:schemeClr val="accent6"/>
                </a:solidFill>
              </a:rPr>
              <a:t> </a:t>
            </a:r>
          </a:p>
          <a:p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</a:t>
            </a:r>
            <a:r>
              <a:rPr lang="ru-RU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- жалость, сочувствие, вызываемые чьим-нибудь несчастьем, горем.</a:t>
            </a:r>
            <a:endParaRPr lang="ru-RU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476673"/>
            <a:ext cx="4041775" cy="1296144"/>
          </a:xfrm>
        </p:spPr>
        <p:txBody>
          <a:bodyPr>
            <a:normAutofit fontScale="25000" lnSpcReduction="20000"/>
          </a:bodyPr>
          <a:lstStyle/>
          <a:p>
            <a:endParaRPr lang="ru-RU" sz="4000" u="sng" dirty="0" smtClean="0"/>
          </a:p>
          <a:p>
            <a:endParaRPr lang="ru-RU" sz="4000" u="sng" dirty="0"/>
          </a:p>
          <a:p>
            <a:endParaRPr lang="ru-RU" sz="4000" u="sng" dirty="0" smtClean="0"/>
          </a:p>
          <a:p>
            <a:endParaRPr lang="ru-RU" sz="17600" u="sng" dirty="0" smtClean="0"/>
          </a:p>
          <a:p>
            <a:endParaRPr lang="ru-RU" sz="17600" u="sng" dirty="0"/>
          </a:p>
          <a:p>
            <a:endParaRPr lang="ru-RU" sz="17600" u="sng" dirty="0" smtClean="0"/>
          </a:p>
          <a:p>
            <a:endParaRPr lang="ru-RU" sz="17600" u="sng" dirty="0"/>
          </a:p>
          <a:p>
            <a:endParaRPr lang="ru-RU" sz="17600" u="sng" dirty="0" smtClean="0"/>
          </a:p>
          <a:p>
            <a:endParaRPr lang="ru-RU" sz="17600" u="sng" dirty="0"/>
          </a:p>
          <a:p>
            <a:endParaRPr lang="ru-RU" sz="17600" u="sng" dirty="0" smtClean="0"/>
          </a:p>
          <a:p>
            <a:endParaRPr lang="ru-RU" sz="17600" u="sng" dirty="0"/>
          </a:p>
          <a:p>
            <a:endParaRPr lang="ru-RU" sz="17600" u="sng" dirty="0" smtClean="0"/>
          </a:p>
          <a:p>
            <a:endParaRPr lang="ru-RU" sz="17600" u="sng" dirty="0" smtClean="0"/>
          </a:p>
          <a:p>
            <a:r>
              <a:rPr lang="ru-RU" sz="192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</a:t>
            </a:r>
            <a:r>
              <a:rPr lang="ru-RU" sz="19200" u="sng" dirty="0" smtClean="0">
                <a:solidFill>
                  <a:srgbClr val="7030A0"/>
                </a:solidFill>
              </a:rPr>
              <a:t>Жестокость</a:t>
            </a:r>
            <a:endParaRPr lang="ru-RU" sz="19200" u="sng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4400" i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Жестокий </a:t>
            </a:r>
            <a:r>
              <a:rPr lang="ru-RU" sz="4400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- </a:t>
            </a:r>
            <a:r>
              <a:rPr lang="ru-RU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крайне суровый, безжалостный, беспощадный.</a:t>
            </a:r>
            <a:endParaRPr lang="ru-RU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откройте окно в сердце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19672" y="260648"/>
            <a:ext cx="5688632" cy="63367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2448271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     </a:t>
            </a:r>
            <a:r>
              <a:rPr lang="ru-RU" sz="5400" b="1" dirty="0" smtClean="0">
                <a:solidFill>
                  <a:schemeClr val="bg1"/>
                </a:solidFill>
              </a:rPr>
              <a:t>«</a:t>
            </a:r>
            <a:r>
              <a:rPr lang="ru-RU" sz="5400" b="1" dirty="0">
                <a:solidFill>
                  <a:schemeClr val="bg1"/>
                </a:solidFill>
              </a:rPr>
              <a:t>Тот, кто не имеет сострадания</a:t>
            </a:r>
            <a:r>
              <a:rPr lang="ru-RU" sz="5400" b="1" dirty="0" smtClean="0">
                <a:solidFill>
                  <a:schemeClr val="bg1"/>
                </a:solidFill>
              </a:rPr>
              <a:t>, </a:t>
            </a:r>
            <a:br>
              <a:rPr lang="ru-RU" sz="5400" b="1" dirty="0" smtClean="0">
                <a:solidFill>
                  <a:schemeClr val="bg1"/>
                </a:solidFill>
              </a:rPr>
            </a:br>
            <a:r>
              <a:rPr lang="ru-RU" sz="5400" b="1" dirty="0" smtClean="0">
                <a:solidFill>
                  <a:schemeClr val="bg1"/>
                </a:solidFill>
              </a:rPr>
              <a:t>                    тот </a:t>
            </a:r>
            <a:r>
              <a:rPr lang="ru-RU" sz="5400" b="1" dirty="0">
                <a:solidFill>
                  <a:schemeClr val="bg1"/>
                </a:solidFill>
              </a:rPr>
              <a:t>жесток»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64088" y="4077072"/>
            <a:ext cx="3024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bg1"/>
                </a:solidFill>
              </a:rPr>
              <a:t>Б</a:t>
            </a:r>
            <a:r>
              <a:rPr lang="ru-RU" sz="3600" b="1" dirty="0">
                <a:solidFill>
                  <a:schemeClr val="bg1"/>
                </a:solidFill>
              </a:rPr>
              <a:t>. </a:t>
            </a:r>
            <a:r>
              <a:rPr lang="ru-RU" sz="3600" b="1" dirty="0" err="1" smtClean="0">
                <a:solidFill>
                  <a:schemeClr val="bg1"/>
                </a:solidFill>
              </a:rPr>
              <a:t>Мандевиль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7030A0"/>
                </a:solidFill>
              </a:rPr>
              <a:t>Собери слово</a:t>
            </a:r>
            <a:endParaRPr lang="ru-RU" sz="7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 rot="21028314">
            <a:off x="339254" y="2522081"/>
            <a:ext cx="8329033" cy="17541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9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ЖЕСТОКОСТЬ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4000" b="1" dirty="0" smtClean="0">
                <a:solidFill>
                  <a:schemeClr val="bg1"/>
                </a:solidFill>
              </a:rPr>
              <a:t>«</a:t>
            </a:r>
            <a:r>
              <a:rPr lang="ru-RU" sz="4000" b="1" dirty="0">
                <a:solidFill>
                  <a:schemeClr val="bg1"/>
                </a:solidFill>
              </a:rPr>
              <a:t>Сострадание к животным так тесно связано с добротою характера, что можно с уверенностью утверждать, что не может быть добрым тот, кто жесток с животными</a:t>
            </a:r>
            <a:r>
              <a:rPr lang="ru-RU" sz="4000" b="1" dirty="0" smtClean="0">
                <a:solidFill>
                  <a:schemeClr val="bg1"/>
                </a:solidFill>
              </a:rPr>
              <a:t>».</a:t>
            </a:r>
            <a:endParaRPr lang="ru-RU" sz="4000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Шопенгауэр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обака 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404664"/>
            <a:ext cx="8208912" cy="59766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</a:t>
            </a:r>
            <a:r>
              <a:rPr lang="ru-RU" sz="4800" b="1" i="1" dirty="0" smtClean="0">
                <a:solidFill>
                  <a:schemeClr val="bg1"/>
                </a:solidFill>
              </a:rPr>
              <a:t>« </a:t>
            </a:r>
            <a:r>
              <a:rPr lang="ru-RU" sz="4800" b="1" i="1" dirty="0">
                <a:solidFill>
                  <a:schemeClr val="bg1"/>
                </a:solidFill>
              </a:rPr>
              <a:t>Всякий жестокий человек, есть человек слабый, бессильный, злой и больной. </a:t>
            </a:r>
            <a:endParaRPr lang="ru-RU" sz="48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800" b="1" i="1" dirty="0" smtClean="0">
                <a:solidFill>
                  <a:schemeClr val="bg1"/>
                </a:solidFill>
              </a:rPr>
              <a:t>  Сильный </a:t>
            </a:r>
            <a:r>
              <a:rPr lang="ru-RU" sz="4800" b="1" i="1" dirty="0">
                <a:solidFill>
                  <a:schemeClr val="bg1"/>
                </a:solidFill>
              </a:rPr>
              <a:t>человек дарящий, помогающий».</a:t>
            </a:r>
            <a:endParaRPr lang="ru-RU" sz="4800" dirty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ru-RU" sz="4000" b="1" dirty="0">
                <a:solidFill>
                  <a:schemeClr val="bg1"/>
                </a:solidFill>
              </a:rPr>
              <a:t>А. Н. </a:t>
            </a:r>
            <a:r>
              <a:rPr lang="ru-RU" sz="4000" b="1" dirty="0" smtClean="0">
                <a:solidFill>
                  <a:schemeClr val="bg1"/>
                </a:solidFill>
              </a:rPr>
              <a:t>Бердяев 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Текст 15"/>
          <p:cNvSpPr>
            <a:spLocks noGrp="1"/>
          </p:cNvSpPr>
          <p:nvPr>
            <p:ph type="body" idx="1"/>
          </p:nvPr>
        </p:nvSpPr>
        <p:spPr>
          <a:xfrm>
            <a:off x="428596" y="500042"/>
            <a:ext cx="4040188" cy="720080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>
                <a:solidFill>
                  <a:srgbClr val="7030A0"/>
                </a:solidFill>
              </a:rPr>
              <a:t>ЖЕСТОКИЙ ЧЕЛОВЕК</a:t>
            </a:r>
            <a:endParaRPr lang="ru-RU" sz="3200" u="sng" dirty="0">
              <a:solidFill>
                <a:srgbClr val="7030A0"/>
              </a:solidFill>
            </a:endParaRPr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sz="half" idx="2"/>
          </p:nvPr>
        </p:nvGraphicFramePr>
        <p:xfrm>
          <a:off x="457200" y="1484309"/>
          <a:ext cx="4040188" cy="5160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188"/>
              </a:tblGrid>
              <a:tr h="67900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БЕСЧЕЛОВЕЧНОСТЬ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67900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БЕЗЖАЛОСТНОСТЬ</a:t>
                      </a:r>
                    </a:p>
                    <a:p>
                      <a:endParaRPr lang="ru-RU" sz="2800" b="1" dirty="0" smtClean="0"/>
                    </a:p>
                  </a:txBody>
                  <a:tcPr/>
                </a:tc>
              </a:tr>
              <a:tr h="820877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СЛАБОСТЬ</a:t>
                      </a:r>
                      <a:endParaRPr lang="ru-RU" sz="28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7900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ЖЕСТОКОСТЬ</a:t>
                      </a:r>
                      <a:endParaRPr lang="ru-RU" sz="28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7900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ТЕРРОРИЗМ</a:t>
                      </a:r>
                      <a:endParaRPr lang="ru-RU" sz="28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7900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ТЕРРОРИСТ</a:t>
                      </a:r>
                      <a:endParaRPr lang="ru-RU" sz="28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7900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БЕСПОЩАДНОСТЬ</a:t>
                      </a:r>
                      <a:endParaRPr lang="ru-RU" sz="28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8" name="Текст 17"/>
          <p:cNvSpPr>
            <a:spLocks noGrp="1"/>
          </p:cNvSpPr>
          <p:nvPr>
            <p:ph type="body" sz="quarter" idx="3"/>
          </p:nvPr>
        </p:nvSpPr>
        <p:spPr>
          <a:xfrm>
            <a:off x="4645025" y="692696"/>
            <a:ext cx="4041775" cy="504056"/>
          </a:xfrm>
        </p:spPr>
        <p:txBody>
          <a:bodyPr>
            <a:noAutofit/>
          </a:bodyPr>
          <a:lstStyle/>
          <a:p>
            <a:pPr algn="ctr"/>
            <a:r>
              <a:rPr lang="ru-RU" sz="3200" u="sng" dirty="0" smtClean="0">
                <a:solidFill>
                  <a:srgbClr val="0070C0"/>
                </a:solidFill>
              </a:rPr>
              <a:t>СИЛЬНЫЙ ЧЕЛОВЕК</a:t>
            </a:r>
            <a:endParaRPr lang="ru-RU" sz="3200" u="sng" dirty="0">
              <a:solidFill>
                <a:srgbClr val="0070C0"/>
              </a:solidFill>
            </a:endParaRPr>
          </a:p>
        </p:txBody>
      </p:sp>
      <p:graphicFrame>
        <p:nvGraphicFramePr>
          <p:cNvPr id="21" name="Содержимое 20"/>
          <p:cNvGraphicFramePr>
            <a:graphicFrameLocks noGrp="1"/>
          </p:cNvGraphicFramePr>
          <p:nvPr>
            <p:ph sz="quarter" idx="4"/>
          </p:nvPr>
        </p:nvGraphicFramePr>
        <p:xfrm>
          <a:off x="4645025" y="1484311"/>
          <a:ext cx="4041775" cy="47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775"/>
              </a:tblGrid>
              <a:tr h="67900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ЩЕДРОСТЬ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7900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СОСТРАДАНИЕ</a:t>
                      </a:r>
                      <a:endParaRPr lang="ru-RU" sz="28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7900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ЧЕСТНОСТЬ</a:t>
                      </a:r>
                      <a:endParaRPr lang="ru-RU" sz="28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7900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ЛЮБОВЬ</a:t>
                      </a:r>
                      <a:endParaRPr lang="ru-RU" sz="28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7900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ВЕЛИКОДУШИЕ</a:t>
                      </a:r>
                      <a:endParaRPr lang="ru-RU" sz="28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79000"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79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271</TotalTime>
  <Words>248</Words>
  <Application>Microsoft Office PowerPoint</Application>
  <PresentationFormat>Экран (4:3)</PresentationFormat>
  <Paragraphs>70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Что-нибудь  продолжает тебя  беспокоить?</vt:lpstr>
      <vt:lpstr>Слайд 2</vt:lpstr>
      <vt:lpstr>           «Тот, кто не имеет сострадания,                      тот жесток» </vt:lpstr>
      <vt:lpstr>Собери слово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Подбери близкие по значению слова</vt:lpstr>
      <vt:lpstr>Подростковая жестокость</vt:lpstr>
      <vt:lpstr>Слайд 15</vt:lpstr>
      <vt:lpstr>Слайд 16</vt:lpstr>
      <vt:lpstr>Почему возникает жестокость?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Tata</cp:lastModifiedBy>
  <cp:revision>25</cp:revision>
  <dcterms:created xsi:type="dcterms:W3CDTF">2011-02-14T12:51:17Z</dcterms:created>
  <dcterms:modified xsi:type="dcterms:W3CDTF">2012-01-19T20:28:32Z</dcterms:modified>
</cp:coreProperties>
</file>