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66" r:id="rId6"/>
    <p:sldId id="259" r:id="rId7"/>
    <p:sldId id="261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9" r:id="rId24"/>
    <p:sldId id="283" r:id="rId25"/>
    <p:sldId id="284" r:id="rId26"/>
    <p:sldId id="285" r:id="rId27"/>
    <p:sldId id="286" r:id="rId28"/>
    <p:sldId id="287" r:id="rId29"/>
    <p:sldId id="288" r:id="rId30"/>
    <p:sldId id="290" r:id="rId31"/>
    <p:sldId id="291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AA73D-8661-4C5E-815A-6E5FC64DE5A6}" type="datetimeFigureOut">
              <a:rPr lang="ru-RU"/>
              <a:pPr>
                <a:defRPr/>
              </a:pPr>
              <a:t>20.01.2012</a:t>
            </a:fld>
            <a:endParaRPr lang="ru-RU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33F6A-C9D8-42DD-85CD-7C94F4D2F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3F876-3741-4C99-AE30-6DD24C7B9089}" type="datetimeFigureOut">
              <a:rPr lang="ru-RU"/>
              <a:pPr>
                <a:defRPr/>
              </a:pPr>
              <a:t>20.01.2012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502D2-A038-42FE-8746-80DC4B166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F08AF-976F-4FC1-964D-9D4BE832C9AF}" type="datetimeFigureOut">
              <a:rPr lang="ru-RU"/>
              <a:pPr>
                <a:defRPr/>
              </a:pPr>
              <a:t>20.01.2012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D5216-BA22-4D96-965A-593F21B5B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4F3FA-CF18-483F-8C4F-D5E0D9E1F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F2454-87DC-4A9F-A00C-C562D96A5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02D4B-D392-4F79-87DD-D04CAD463AC0}" type="datetimeFigureOut">
              <a:rPr lang="ru-RU"/>
              <a:pPr>
                <a:defRPr/>
              </a:pPr>
              <a:t>20.01.2012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58E0E-88D5-4CA3-AFC4-E16FB0953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FC29D-4811-494B-902D-0DF4C7E87829}" type="datetimeFigureOut">
              <a:rPr lang="ru-RU"/>
              <a:pPr>
                <a:defRPr/>
              </a:pPr>
              <a:t>20.01.2012</a:t>
            </a:fld>
            <a:endParaRPr lang="ru-RU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4CFB5-C3F8-4DD1-AFD1-7147FD87E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39A2E-9D7A-4547-9220-A55164A1E316}" type="datetimeFigureOut">
              <a:rPr lang="ru-RU"/>
              <a:pPr>
                <a:defRPr/>
              </a:pPr>
              <a:t>20.01.2012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CC13D-793C-4D21-A10F-1D320F80B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89B18-77CC-4F56-83E7-43CA0AE351C3}" type="datetimeFigureOut">
              <a:rPr lang="ru-RU"/>
              <a:pPr>
                <a:defRPr/>
              </a:pPr>
              <a:t>20.01.2012</a:t>
            </a:fld>
            <a:endParaRPr lang="ru-RU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08FEF-1786-4E5F-AF2F-F30CC2D04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DEE50-D7AB-418F-82F4-843E575EB490}" type="datetimeFigureOut">
              <a:rPr lang="ru-RU"/>
              <a:pPr>
                <a:defRPr/>
              </a:pPr>
              <a:t>20.01.2012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C0F65-5487-42EB-B0C3-5FB405A9D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F1DB-D594-4F30-85D4-2D4440BFDF7D}" type="datetimeFigureOut">
              <a:rPr lang="ru-RU"/>
              <a:pPr>
                <a:defRPr/>
              </a:pPr>
              <a:t>20.01.2012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29009-D677-4FDF-8B33-31D424959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E1C72-730C-4D21-8475-965ADA549CE9}" type="datetimeFigureOut">
              <a:rPr lang="ru-RU"/>
              <a:pPr>
                <a:defRPr/>
              </a:pPr>
              <a:t>20.01.2012</a:t>
            </a:fld>
            <a:endParaRPr lang="ru-RU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29B78-F218-4E14-A6ED-1738F92AD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75F3B-80CE-4085-B7BC-E566058BBCCD}" type="datetimeFigureOut">
              <a:rPr lang="ru-RU"/>
              <a:pPr>
                <a:defRPr/>
              </a:pPr>
              <a:t>20.01.2012</a:t>
            </a:fld>
            <a:endParaRPr lang="ru-RU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3BEDD-6DDF-4B0E-A404-3B138EC81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1167B38-883B-45BF-A717-92B2AA1DD80E}" type="datetimeFigureOut">
              <a:rPr lang="ru-RU"/>
              <a:pPr>
                <a:defRPr/>
              </a:pPr>
              <a:t>20.01.2012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15B9F82-59D4-45BA-A7D4-549DADEAE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72" r:id="rId4"/>
    <p:sldLayoutId id="2147483676" r:id="rId5"/>
    <p:sldLayoutId id="2147483671" r:id="rId6"/>
    <p:sldLayoutId id="2147483670" r:id="rId7"/>
    <p:sldLayoutId id="2147483677" r:id="rId8"/>
    <p:sldLayoutId id="2147483678" r:id="rId9"/>
    <p:sldLayoutId id="2147483669" r:id="rId10"/>
    <p:sldLayoutId id="2147483668" r:id="rId11"/>
    <p:sldLayoutId id="2147483679" r:id="rId12"/>
    <p:sldLayoutId id="2147483680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0%D1%81%D0%B8%D0%BB%D0%B8%D0%B9_III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25400"/>
            <a:ext cx="7920037" cy="17478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/>
              <a:t>Тема: Абсолютизм </a:t>
            </a:r>
            <a:r>
              <a:rPr lang="en-US" sz="4000" dirty="0" smtClean="0"/>
              <a:t>XVI </a:t>
            </a:r>
            <a:r>
              <a:rPr lang="ru-RU" sz="4000" dirty="0" smtClean="0"/>
              <a:t>века в России и Англии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Бинарный урок</a:t>
            </a:r>
            <a:endParaRPr lang="ru-RU" sz="4000" dirty="0"/>
          </a:p>
        </p:txBody>
      </p:sp>
      <p:pic>
        <p:nvPicPr>
          <p:cNvPr id="15362" name="Picture 3" descr="eliz1-armad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141538"/>
            <a:ext cx="4575175" cy="413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Содержимое 4" descr="Ivan-Groznyj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081213"/>
            <a:ext cx="3311525" cy="4259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os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9963" y="1620838"/>
            <a:ext cx="4192587" cy="4981575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313" y="1628775"/>
            <a:ext cx="4429125" cy="5014913"/>
          </a:xfrm>
          <a:solidFill>
            <a:schemeClr val="accent1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74320" indent="-256032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После смерти отца 3-летний Иван остался на попечении матери, умершей в 1538, когда ему было 8 лет. Иван рос в обстановке дворцовых переворотов, борьбы за власть враждующих между собой боярских родов Шуйских и Бельских. Убийства, интриги и насилия, окружавшие его, способствовали развитию в нем подозрительности, мстительности и жестокости.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350" y="-19050"/>
            <a:ext cx="8856663" cy="1330325"/>
          </a:xfr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3736975" y="1816100"/>
            <a:ext cx="5499100" cy="5280025"/>
            <a:chOff x="2354" y="1144"/>
            <a:chExt cx="3464" cy="3326"/>
          </a:xfrm>
        </p:grpSpPr>
        <p:pic>
          <p:nvPicPr>
            <p:cNvPr id="25601" name="Содержимое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54" y="1144"/>
              <a:ext cx="3464" cy="3326"/>
            </a:xfrm>
            <a:prstGeom prst="rect">
              <a:avLst/>
            </a:prstGeom>
            <a:noFill/>
          </p:spPr>
        </p:pic>
        <p:sp>
          <p:nvSpPr>
            <p:cNvPr id="25602" name="Text Box 2"/>
            <p:cNvSpPr txBox="1">
              <a:spLocks noChangeArrowheads="1"/>
            </p:cNvSpPr>
            <p:nvPr/>
          </p:nvSpPr>
          <p:spPr bwMode="auto">
            <a:xfrm>
              <a:off x="2472" y="1253"/>
              <a:ext cx="3159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7463">
                <a:lnSpc>
                  <a:spcPct val="90000"/>
                </a:lnSpc>
                <a:spcBef>
                  <a:spcPct val="20000"/>
                </a:spcBef>
                <a:buSzPct val="60000"/>
                <a:buFont typeface="Wingdings" pitchFamily="2" charset="2"/>
                <a:buNone/>
              </a:pPr>
              <a:r>
                <a:rPr lang="ru-RU" sz="2100">
                  <a:effectLst>
                    <a:outerShdw blurRad="38100" dist="38100" dir="2700000" algn="tl">
                      <a:srgbClr val="242852"/>
                    </a:outerShdw>
                  </a:effectLst>
                  <a:cs typeface="Arial" charset="0"/>
                </a:rPr>
                <a:t>Точно неизвестно количество жен Ивана Грозного, но, вероятно, он был женат семь раз. Не считая умерших в младенчестве детей, у него было трое сыновей. От первого брака с Анастасией Захарьиной-Юрьевой родилось два сына, Иван и Федор. В мае 1572 был созван церковный собор, чтобы разрешить четвертый брак — с Анной Колтовской. Последний брак был заключен осенью 1580 с Марией Нагой. 19 ноября 1582 родился третий сын царя — Дмитрий Иванович, погибший в 1591 в Угличе</a:t>
              </a:r>
              <a:r>
                <a:rPr lang="ru-RU" sz="2100"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. </a:t>
              </a:r>
            </a:p>
            <a:p>
              <a:pPr marL="17463">
                <a:lnSpc>
                  <a:spcPct val="90000"/>
                </a:lnSpc>
                <a:spcBef>
                  <a:spcPct val="20000"/>
                </a:spcBef>
                <a:buSzPct val="60000"/>
                <a:buFont typeface="Wingdings" pitchFamily="2" charset="2"/>
                <a:buChar char=""/>
              </a:pPr>
              <a:endParaRPr lang="ru-RU" sz="1900">
                <a:solidFill>
                  <a:srgbClr val="FFFFFF"/>
                </a:solidFill>
                <a:effectLst>
                  <a:outerShdw blurRad="38100" dist="38100" dir="2700000" algn="tl">
                    <a:srgbClr val="242852"/>
                  </a:outerShdw>
                </a:effectLst>
                <a:cs typeface="Arial" charset="0"/>
              </a:endParaRPr>
            </a:p>
          </p:txBody>
        </p:sp>
      </p:grpSp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49300" y="390525"/>
            <a:ext cx="7845425" cy="1041400"/>
          </a:xfrm>
        </p:spPr>
      </p:pic>
      <p:pic>
        <p:nvPicPr>
          <p:cNvPr id="5" name="Рисунок 4" descr="image00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989138"/>
            <a:ext cx="3271838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Содержимое 3" descr="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00213"/>
            <a:ext cx="7788275" cy="4968875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0988" y="12700"/>
            <a:ext cx="8613775" cy="1620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9450" y="2017713"/>
            <a:ext cx="2730500" cy="3810000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74700" y="23813"/>
            <a:ext cx="7551738" cy="1622425"/>
          </a:xfrm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628775"/>
            <a:ext cx="5111750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van-Groznyj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30888" y="1916113"/>
            <a:ext cx="3148012" cy="4084637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8450" y="-122238"/>
            <a:ext cx="8699500" cy="1622426"/>
          </a:xfrm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79388" y="1628775"/>
            <a:ext cx="56165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Arial" charset="0"/>
              </a:rPr>
              <a:t>16 января 1547 в Успенском соборе Московского Кремля состоялось торжественное венчание на царство великого князя Ивана IV. На него были возложены знаки царского достоинства: крест Животворящего Древа, бармы и шапка Мономаха.</a:t>
            </a:r>
          </a:p>
          <a:p>
            <a:endParaRPr lang="ru-RU">
              <a:cs typeface="Arial" charset="0"/>
            </a:endParaRPr>
          </a:p>
          <a:p>
            <a:r>
              <a:rPr lang="ru-RU">
                <a:cs typeface="Arial" charset="0"/>
              </a:rPr>
              <a:t> Царский титул позволял занять существенно иную позицию в дипломатических сношениях с Западной Европой. Княжеский титул переводили как «принц» или даже «великий герцог».</a:t>
            </a:r>
          </a:p>
          <a:p>
            <a:endParaRPr lang="ru-RU">
              <a:cs typeface="Arial" charset="0"/>
            </a:endParaRPr>
          </a:p>
          <a:p>
            <a:r>
              <a:rPr lang="ru-RU">
                <a:cs typeface="Arial" charset="0"/>
              </a:rPr>
              <a:t> Титул же «царь» или совсем не переводили, или переводили как «император». Русский самодержец тем самым вставал вровень с единственным в Европе императором Священной Римской империи.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44450"/>
            <a:ext cx="7915275" cy="17414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 smtClean="0">
                <a:latin typeface="Aharoni" pitchFamily="2" charset="-79"/>
                <a:cs typeface="Aharoni" pitchFamily="2" charset="-79"/>
              </a:rPr>
              <a:t>THE  ELIZABETHAN  ERA</a:t>
            </a:r>
            <a:endParaRPr lang="ru-RU" sz="6000" b="1" dirty="0" smtClean="0">
              <a:latin typeface="Bookman Old Style" pitchFamily="18" charset="0"/>
              <a:cs typeface="Aharoni" pitchFamily="2" charset="-79"/>
            </a:endParaRPr>
          </a:p>
        </p:txBody>
      </p:sp>
      <p:pic>
        <p:nvPicPr>
          <p:cNvPr id="29698" name="Picture 3" descr="eliz1-armad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700213"/>
            <a:ext cx="54006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33375"/>
            <a:ext cx="7772400" cy="15113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 smtClean="0">
                <a:latin typeface="Aharoni" pitchFamily="2" charset="-79"/>
                <a:cs typeface="Aharoni" pitchFamily="2" charset="-79"/>
              </a:rPr>
              <a:t>ELIZABETH I</a:t>
            </a:r>
            <a:r>
              <a:rPr lang="ru-RU" sz="6000" b="1" dirty="0" smtClean="0">
                <a:latin typeface="Bookman Old Style" pitchFamily="18" charset="0"/>
                <a:cs typeface="Aharoni" pitchFamily="2" charset="-79"/>
              </a:rPr>
              <a:t> </a:t>
            </a:r>
            <a:r>
              <a:rPr lang="en-US" sz="6000" b="1" dirty="0" smtClean="0">
                <a:latin typeface="Aharoni" pitchFamily="2" charset="-79"/>
                <a:cs typeface="Aharoni" pitchFamily="2" charset="-79"/>
              </a:rPr>
              <a:t>TUDOR</a:t>
            </a:r>
            <a:r>
              <a:rPr lang="ru-RU" sz="6000" b="1" dirty="0" smtClean="0">
                <a:latin typeface="Bookman Old Style" pitchFamily="18" charset="0"/>
                <a:cs typeface="Aharoni" pitchFamily="2" charset="-79"/>
              </a:rPr>
              <a:t> </a:t>
            </a:r>
            <a:br>
              <a:rPr lang="ru-RU" sz="6000" b="1" dirty="0" smtClean="0">
                <a:latin typeface="Bookman Old Style" pitchFamily="18" charset="0"/>
                <a:cs typeface="Aharoni" pitchFamily="2" charset="-79"/>
              </a:rPr>
            </a:br>
            <a:r>
              <a:rPr lang="ru-RU" sz="6000" b="1" dirty="0" smtClean="0">
                <a:latin typeface="Arial Black" pitchFamily="34" charset="0"/>
                <a:cs typeface="Aharoni" pitchFamily="2" charset="-79"/>
              </a:rPr>
              <a:t>(15</a:t>
            </a:r>
            <a:r>
              <a:rPr lang="en-US" sz="6000" b="1" dirty="0" smtClean="0">
                <a:latin typeface="Arial Black" pitchFamily="34" charset="0"/>
                <a:cs typeface="Aharoni" pitchFamily="2" charset="-79"/>
              </a:rPr>
              <a:t>33</a:t>
            </a:r>
            <a:r>
              <a:rPr lang="ru-RU" sz="6000" b="1" dirty="0" smtClean="0">
                <a:latin typeface="Arial Black" pitchFamily="34" charset="0"/>
                <a:cs typeface="Aharoni" pitchFamily="2" charset="-79"/>
              </a:rPr>
              <a:t>-1603)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38" y="1785938"/>
            <a:ext cx="4095750" cy="4883150"/>
          </a:xfrm>
        </p:spPr>
        <p:txBody>
          <a:bodyPr>
            <a:noAutofit/>
          </a:bodyPr>
          <a:lstStyle/>
          <a:p>
            <a:pPr marL="274320" indent="-256032" algn="ctr" fontAlgn="auto"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latin typeface="Bookman Old Style" pitchFamily="18" charset="0"/>
              </a:rPr>
              <a:t>    </a:t>
            </a:r>
          </a:p>
          <a:p>
            <a:pPr marL="274320" indent="-256032" fontAlgn="auto"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latin typeface="Bookman Old Style" pitchFamily="18" charset="0"/>
              </a:rPr>
              <a:t>    </a:t>
            </a:r>
            <a:r>
              <a:rPr lang="en-US" sz="2400" b="1" dirty="0" smtClean="0">
                <a:latin typeface="Calibri" pitchFamily="34" charset="0"/>
              </a:rPr>
              <a:t>Elizabeth I was born on September 7 1533. She was the daughter of Henry </a:t>
            </a:r>
            <a:r>
              <a:rPr lang="en-US" sz="2400" b="1" dirty="0" smtClean="0">
                <a:latin typeface="Bookman Old Style" pitchFamily="18" charset="0"/>
              </a:rPr>
              <a:t>VIII</a:t>
            </a:r>
            <a:r>
              <a:rPr lang="en-US" sz="2400" b="1" dirty="0" smtClean="0">
                <a:latin typeface="Calibri" pitchFamily="34" charset="0"/>
              </a:rPr>
              <a:t>  and Ann Boleyn</a:t>
            </a:r>
            <a:r>
              <a:rPr lang="ru-RU" sz="2400" b="1" dirty="0" smtClean="0">
                <a:latin typeface="Calibri" pitchFamily="34" charset="0"/>
              </a:rPr>
              <a:t>.</a:t>
            </a:r>
          </a:p>
          <a:p>
            <a:pPr marL="274320" indent="-256032" fontAlgn="auto">
              <a:spcAft>
                <a:spcPts val="0"/>
              </a:spcAft>
              <a:buFontTx/>
              <a:buNone/>
              <a:defRPr/>
            </a:pPr>
            <a:endParaRPr lang="ru-RU" sz="2400" dirty="0" smtClean="0">
              <a:latin typeface="Calibri" pitchFamily="34" charset="0"/>
            </a:endParaRPr>
          </a:p>
          <a:p>
            <a:pPr marL="274320" indent="-256032" fontAlgn="auto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latin typeface="Calibri" pitchFamily="34" charset="0"/>
            </a:endParaRPr>
          </a:p>
          <a:p>
            <a:pPr marL="274320" indent="-256032" fontAlgn="auto"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atin typeface="Calibri" pitchFamily="34" charset="0"/>
              </a:rPr>
              <a:t>   Елизавета </a:t>
            </a:r>
            <a:r>
              <a:rPr lang="en-US" sz="2400" b="1" dirty="0" smtClean="0">
                <a:latin typeface="Calibri" pitchFamily="34" charset="0"/>
              </a:rPr>
              <a:t>I</a:t>
            </a:r>
            <a:r>
              <a:rPr lang="ru-RU" sz="2400" b="1" dirty="0" smtClean="0">
                <a:latin typeface="Calibri" pitchFamily="34" charset="0"/>
              </a:rPr>
              <a:t> родилась 7 сентября 1533г. Она была дочерью английского короля Генриха </a:t>
            </a:r>
            <a:r>
              <a:rPr lang="en-US" sz="2400" b="1" dirty="0" smtClean="0">
                <a:latin typeface="Bookman Old Style" pitchFamily="18" charset="0"/>
              </a:rPr>
              <a:t>VIII</a:t>
            </a:r>
            <a:r>
              <a:rPr lang="ru-RU" sz="2400" b="1" dirty="0" smtClean="0">
                <a:latin typeface="Calibri" pitchFamily="34" charset="0"/>
              </a:rPr>
              <a:t> и его жены Анны Болейн.</a:t>
            </a:r>
          </a:p>
        </p:txBody>
      </p:sp>
      <p:pic>
        <p:nvPicPr>
          <p:cNvPr id="30723" name="Picture 6" descr="eliz-pri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773238"/>
            <a:ext cx="3743325" cy="4751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Ann Boley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285750"/>
            <a:ext cx="3797300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3" descr="henry - holbe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95275"/>
            <a:ext cx="3594100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711200" y="5484813"/>
            <a:ext cx="33147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Bookman Old Style" pitchFamily="18" charset="0"/>
              </a:rPr>
              <a:t>Генрих</a:t>
            </a:r>
            <a:r>
              <a:rPr lang="en-US" sz="3200" b="1">
                <a:latin typeface="Bookman Old Style" pitchFamily="18" charset="0"/>
              </a:rPr>
              <a:t> VIII </a:t>
            </a:r>
            <a:r>
              <a:rPr lang="ru-RU" sz="3200" b="1">
                <a:latin typeface="Bookman Old Style" pitchFamily="18" charset="0"/>
              </a:rPr>
              <a:t>Тюдор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latin typeface="Bookman Old Style" pitchFamily="18" charset="0"/>
              </a:rPr>
              <a:t>Henry VIII</a:t>
            </a:r>
            <a:r>
              <a:rPr lang="ru-RU" sz="3200" b="1">
                <a:latin typeface="Bookman Old Style" pitchFamily="18" charset="0"/>
              </a:rPr>
              <a:t> </a:t>
            </a:r>
            <a:r>
              <a:rPr lang="en-US" sz="3200" b="1">
                <a:latin typeface="Bookman Old Style" pitchFamily="18" charset="0"/>
              </a:rPr>
              <a:t>Tudor</a:t>
            </a:r>
            <a:endParaRPr lang="ru-RU" sz="3200" b="1">
              <a:latin typeface="Bookman Old Style" pitchFamily="18" charset="0"/>
            </a:endParaRP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5110163" y="5483225"/>
            <a:ext cx="34290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Bookman Old Style" pitchFamily="18" charset="0"/>
              </a:rPr>
              <a:t>Анна Болейн</a:t>
            </a:r>
            <a:endParaRPr lang="en-US" sz="3200" b="1"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>
                <a:latin typeface="Bookman Old Style" pitchFamily="18" charset="0"/>
              </a:rPr>
              <a:t>Ann Boleyn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A50021"/>
                </a:solidFill>
                <a:latin typeface="Bookman Old Style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7858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>
                <a:latin typeface="Aharoni" pitchFamily="2" charset="-79"/>
                <a:cs typeface="Aharoni" pitchFamily="2" charset="-79"/>
              </a:rPr>
              <a:t>ELIZABETH’S CHILDHOOD </a:t>
            </a:r>
            <a:endParaRPr lang="ru-RU" sz="4800" dirty="0" smtClean="0"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85875"/>
            <a:ext cx="4281488" cy="5214938"/>
          </a:xfrm>
        </p:spPr>
        <p:txBody>
          <a:bodyPr>
            <a:normAutofit lnSpcReduction="10000"/>
          </a:bodyPr>
          <a:lstStyle/>
          <a:p>
            <a:pPr marL="27432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solidFill>
                  <a:srgbClr val="A50021"/>
                </a:solidFill>
              </a:rPr>
              <a:t>   </a:t>
            </a:r>
            <a:r>
              <a:rPr lang="en-US" sz="2000" b="1" dirty="0" smtClean="0">
                <a:latin typeface="Bookman Old Style" pitchFamily="18" charset="0"/>
              </a:rPr>
              <a:t>Elizabeth I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en-US" sz="2000" b="1" dirty="0" smtClean="0">
                <a:latin typeface="Bookman Old Style" pitchFamily="18" charset="0"/>
              </a:rPr>
              <a:t>received a Renaissance education and read in Greek and Latin. She also spoke Italian, French, and Spanish….</a:t>
            </a:r>
          </a:p>
          <a:p>
            <a:pPr marL="27432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Bookman Old Style" pitchFamily="18" charset="0"/>
              </a:rPr>
              <a:t>   </a:t>
            </a:r>
            <a:r>
              <a:rPr lang="en-US" sz="2000" b="1" dirty="0" smtClean="0">
                <a:latin typeface="Bookman Old Style" pitchFamily="18" charset="0"/>
              </a:rPr>
              <a:t>She was 15 when her father died.</a:t>
            </a:r>
            <a:r>
              <a:rPr lang="ru-RU" sz="2000" b="1" dirty="0" smtClean="0">
                <a:latin typeface="Bookman Old Style" pitchFamily="18" charset="0"/>
              </a:rPr>
              <a:t>   </a:t>
            </a:r>
          </a:p>
          <a:p>
            <a:pPr marL="27432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1800" dirty="0" smtClean="0">
              <a:latin typeface="Bookman Old Style" pitchFamily="18" charset="0"/>
            </a:endParaRPr>
          </a:p>
          <a:p>
            <a:pPr marL="27432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Bookman Old Style" pitchFamily="18" charset="0"/>
              </a:rPr>
              <a:t>   Елизавета получила образование эпохи Возрождения и прекрасно читала на греческом и латинском языках.  Она также говорила на итальянском, французском и испанском…</a:t>
            </a:r>
            <a:r>
              <a:rPr lang="en-US" sz="2000" b="1" dirty="0" smtClean="0">
                <a:latin typeface="Bookman Old Style" pitchFamily="18" charset="0"/>
              </a:rPr>
              <a:t>. </a:t>
            </a:r>
            <a:r>
              <a:rPr lang="ru-RU" sz="2000" b="1" dirty="0" smtClean="0">
                <a:latin typeface="Bookman Old Style" pitchFamily="18" charset="0"/>
              </a:rPr>
              <a:t>Ей было 15 лет, когда умер отец. </a:t>
            </a:r>
          </a:p>
        </p:txBody>
      </p:sp>
      <p:pic>
        <p:nvPicPr>
          <p:cNvPr id="32771" name="Picture 9" descr="hatfield-old-palac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3050" y="1458913"/>
            <a:ext cx="4441825" cy="2819400"/>
          </a:xfrm>
        </p:spPr>
      </p:pic>
      <p:pic>
        <p:nvPicPr>
          <p:cNvPr id="32772" name="Picture 12" descr="elizs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4624388"/>
            <a:ext cx="235743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84313"/>
            <a:ext cx="4171950" cy="5040312"/>
          </a:xfrm>
        </p:spPr>
        <p:txBody>
          <a:bodyPr/>
          <a:lstStyle/>
          <a:p>
            <a:pPr marL="27432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  <a:latin typeface="Calibri" pitchFamily="34" charset="0"/>
              </a:rPr>
              <a:t>       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en-US" sz="2000" b="1" dirty="0" smtClean="0">
                <a:latin typeface="Bookman Old Style" pitchFamily="18" charset="0"/>
              </a:rPr>
              <a:t>The Russian Tsar Ivan IV the Spanish King Philip II the French Prince </a:t>
            </a:r>
            <a:r>
              <a:rPr lang="en-US" sz="2000" b="1" dirty="0" err="1" smtClean="0">
                <a:latin typeface="Bookman Old Style" pitchFamily="18" charset="0"/>
              </a:rPr>
              <a:t>Fransua</a:t>
            </a:r>
            <a:r>
              <a:rPr lang="en-US" sz="2000" b="1" dirty="0" smtClean="0">
                <a:latin typeface="Bookman Old Style" pitchFamily="18" charset="0"/>
              </a:rPr>
              <a:t> dreamt of getting married to the English Queen Elizabeth.</a:t>
            </a:r>
            <a:endParaRPr lang="ru-RU" sz="2000" b="1" dirty="0" smtClean="0">
              <a:latin typeface="Bookman Old Style" pitchFamily="18" charset="0"/>
            </a:endParaRPr>
          </a:p>
          <a:p>
            <a:pPr marL="27432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000" b="1" dirty="0" smtClean="0">
              <a:latin typeface="Bookman Old Style" pitchFamily="18" charset="0"/>
            </a:endParaRPr>
          </a:p>
          <a:p>
            <a:pPr marL="27432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000" b="1" dirty="0" smtClean="0">
              <a:latin typeface="Bookman Old Style" pitchFamily="18" charset="0"/>
            </a:endParaRPr>
          </a:p>
          <a:p>
            <a:pPr marL="27432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Bookman Old Style" pitchFamily="18" charset="0"/>
              </a:rPr>
              <a:t>   Российский царь Иван </a:t>
            </a:r>
            <a:r>
              <a:rPr lang="en-US" sz="2000" b="1" dirty="0" smtClean="0">
                <a:latin typeface="Bookman Old Style" pitchFamily="18" charset="0"/>
              </a:rPr>
              <a:t>IV</a:t>
            </a:r>
            <a:r>
              <a:rPr lang="ru-RU" sz="2000" b="1" dirty="0" smtClean="0">
                <a:latin typeface="Bookman Old Style" pitchFamily="18" charset="0"/>
              </a:rPr>
              <a:t>, испанский принц  Филипп </a:t>
            </a:r>
            <a:r>
              <a:rPr lang="en-US" sz="2000" b="1" dirty="0" smtClean="0">
                <a:latin typeface="Bookman Old Style" pitchFamily="18" charset="0"/>
              </a:rPr>
              <a:t>II</a:t>
            </a:r>
            <a:r>
              <a:rPr lang="ru-RU" sz="2000" b="1" dirty="0" smtClean="0">
                <a:latin typeface="Bookman Old Style" pitchFamily="18" charset="0"/>
              </a:rPr>
              <a:t> и французский принц Франсуа мечтали о женитьбе на королеве Елизавете.</a:t>
            </a:r>
          </a:p>
          <a:p>
            <a:pPr marL="27432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1200" dirty="0" smtClean="0">
              <a:solidFill>
                <a:srgbClr val="A50021"/>
              </a:solidFill>
              <a:latin typeface="Bookman Old Style" pitchFamily="18" charset="0"/>
            </a:endParaRPr>
          </a:p>
          <a:p>
            <a:pPr marL="27432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 err="1" smtClean="0">
                <a:latin typeface="Bookman Old Style" pitchFamily="18" charset="0"/>
              </a:rPr>
              <a:t>Синквей</a:t>
            </a:r>
            <a:r>
              <a:rPr lang="ru-RU" sz="2400" dirty="0" smtClean="0">
                <a:latin typeface="Bookman Old Style" pitchFamily="18" charset="0"/>
              </a:rPr>
              <a:t> (рабочий лист)</a:t>
            </a:r>
          </a:p>
        </p:txBody>
      </p:sp>
      <p:pic>
        <p:nvPicPr>
          <p:cNvPr id="33794" name="Picture 1030" descr="eliz1-rainbow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268413"/>
            <a:ext cx="4464050" cy="5329237"/>
          </a:xfrm>
        </p:spPr>
      </p:pic>
      <p:sp>
        <p:nvSpPr>
          <p:cNvPr id="6148" name="Заголовок 4"/>
          <p:cNvSpPr>
            <a:spLocks noGrp="1"/>
          </p:cNvSpPr>
          <p:nvPr>
            <p:ph type="title"/>
          </p:nvPr>
        </p:nvSpPr>
        <p:spPr>
          <a:xfrm>
            <a:off x="685800" y="-242888"/>
            <a:ext cx="7772400" cy="18716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ELIZABETH I</a:t>
            </a:r>
            <a:r>
              <a:rPr lang="ru-RU" sz="4000" b="1" dirty="0" smtClean="0">
                <a:latin typeface="Bookman Old Style" pitchFamily="18" charset="0"/>
                <a:cs typeface="Aharoni" pitchFamily="2" charset="-79"/>
              </a:rPr>
              <a:t> </a:t>
            </a:r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TUDOR</a:t>
            </a:r>
            <a:r>
              <a:rPr lang="ru-RU" sz="4000" b="1" dirty="0" smtClean="0">
                <a:latin typeface="Bookman Old Style" pitchFamily="18" charset="0"/>
                <a:cs typeface="Aharoni" pitchFamily="2" charset="-79"/>
              </a:rPr>
              <a:t> </a:t>
            </a:r>
            <a:br>
              <a:rPr lang="ru-RU" sz="4000" b="1" dirty="0" smtClean="0">
                <a:latin typeface="Bookman Old Style" pitchFamily="18" charset="0"/>
                <a:cs typeface="Aharoni" pitchFamily="2" charset="-79"/>
              </a:rPr>
            </a:br>
            <a:r>
              <a:rPr lang="ru-RU" sz="4000" b="1" dirty="0" smtClean="0">
                <a:latin typeface="Bookman Old Style" pitchFamily="18" charset="0"/>
                <a:cs typeface="Aharoni" pitchFamily="2" charset="-79"/>
              </a:rPr>
              <a:t>(15</a:t>
            </a:r>
            <a:r>
              <a:rPr lang="en-US" sz="6000" b="1" dirty="0" smtClean="0">
                <a:latin typeface="Aharoni" pitchFamily="2" charset="-79"/>
                <a:cs typeface="Aharoni" pitchFamily="2" charset="-79"/>
              </a:rPr>
              <a:t>33</a:t>
            </a:r>
            <a:r>
              <a:rPr lang="ru-RU" sz="4000" b="1" dirty="0" smtClean="0">
                <a:latin typeface="Bookman Old Style" pitchFamily="18" charset="0"/>
                <a:cs typeface="Aharoni" pitchFamily="2" charset="-79"/>
              </a:rPr>
              <a:t>-1603)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188" y="1628775"/>
            <a:ext cx="8353425" cy="5040313"/>
          </a:xfrm>
        </p:spPr>
        <p:txBody>
          <a:bodyPr/>
          <a:lstStyle/>
          <a:p>
            <a:pPr marL="475488" indent="-4572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dirty="0" smtClean="0"/>
              <a:t>Презентаци</a:t>
            </a:r>
            <a:r>
              <a:rPr lang="ru-RU" dirty="0"/>
              <a:t>я</a:t>
            </a:r>
            <a:r>
              <a:rPr lang="ru-RU" dirty="0" smtClean="0"/>
              <a:t>.</a:t>
            </a:r>
          </a:p>
          <a:p>
            <a:pPr marL="475488" indent="-4572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dirty="0" smtClean="0"/>
              <a:t>Опорные конспекты по истории Англии и России.</a:t>
            </a:r>
          </a:p>
          <a:p>
            <a:pPr marL="475488" indent="-4572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dirty="0" smtClean="0"/>
              <a:t>Тетради для контрольных работ.</a:t>
            </a:r>
          </a:p>
          <a:p>
            <a:pPr marL="475488" indent="-4572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dirty="0" smtClean="0"/>
              <a:t>Тетради по английскому языку.</a:t>
            </a:r>
          </a:p>
          <a:p>
            <a:pPr marL="475488" indent="-4572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dirty="0" smtClean="0"/>
              <a:t>Рабочие листы.</a:t>
            </a:r>
          </a:p>
          <a:p>
            <a:pPr marL="475488" indent="-4572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dirty="0" smtClean="0"/>
              <a:t>Литература: В. В. Артемов, История. Параграфы: Англия – 37, 38; Россия – 46.</a:t>
            </a: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       О. В.  Волобуев, Россия и мир. Параграфы: Англия – 25;      Россия – 20.</a:t>
            </a:r>
          </a:p>
          <a:p>
            <a:pPr marL="475488" indent="-457200" fontAlgn="auto">
              <a:spcAft>
                <a:spcPts val="0"/>
              </a:spcAft>
              <a:buFont typeface="Wingdings" pitchFamily="2" charset="2"/>
              <a:buAutoNum type="arabicPeriod" startAt="6"/>
              <a:defRPr/>
            </a:pPr>
            <a:r>
              <a:rPr lang="ru-RU" dirty="0" smtClean="0"/>
              <a:t>Карты </a:t>
            </a:r>
            <a:r>
              <a:rPr lang="en-US" dirty="0" smtClean="0"/>
              <a:t>XVI </a:t>
            </a:r>
            <a:r>
              <a:rPr lang="ru-RU" dirty="0" smtClean="0"/>
              <a:t>века.</a:t>
            </a:r>
          </a:p>
          <a:p>
            <a:pPr marL="475488" indent="-457200" fontAlgn="auto">
              <a:spcAft>
                <a:spcPts val="0"/>
              </a:spcAft>
              <a:buFont typeface="Wingdings" pitchFamily="2" charset="2"/>
              <a:buAutoNum type="arabicPeriod" startAt="6"/>
              <a:defRPr/>
            </a:pPr>
            <a:r>
              <a:rPr lang="ru-RU" dirty="0" smtClean="0"/>
              <a:t>Портреты Елизаветы </a:t>
            </a:r>
            <a:r>
              <a:rPr lang="en-US" dirty="0" smtClean="0"/>
              <a:t>I </a:t>
            </a:r>
            <a:r>
              <a:rPr lang="ru-RU" dirty="0" smtClean="0"/>
              <a:t>и Ивана </a:t>
            </a:r>
            <a:r>
              <a:rPr lang="en-US" dirty="0" smtClean="0"/>
              <a:t>IV</a:t>
            </a:r>
            <a:r>
              <a:rPr lang="ru-RU" dirty="0" smtClean="0"/>
              <a:t>.</a:t>
            </a:r>
          </a:p>
          <a:p>
            <a:pPr marL="475488" indent="-457200" fontAlgn="auto">
              <a:spcAft>
                <a:spcPts val="0"/>
              </a:spcAft>
              <a:buFont typeface="Wingdings" pitchFamily="2" charset="2"/>
              <a:buAutoNum type="arabicPeriod" startAt="6"/>
              <a:defRPr/>
            </a:pPr>
            <a:r>
              <a:rPr lang="ru-RU" dirty="0" smtClean="0"/>
              <a:t>Стенд «Реформы опричнины </a:t>
            </a:r>
            <a:r>
              <a:rPr lang="en-US" dirty="0" smtClean="0"/>
              <a:t>XVI</a:t>
            </a:r>
            <a:r>
              <a:rPr lang="ru-RU" dirty="0" smtClean="0"/>
              <a:t> века».</a:t>
            </a:r>
          </a:p>
          <a:p>
            <a:pPr marL="475488" indent="-457200" fontAlgn="auto">
              <a:spcAft>
                <a:spcPts val="0"/>
              </a:spcAft>
              <a:buFont typeface="Wingdings" pitchFamily="2" charset="2"/>
              <a:buAutoNum type="arabicPeriod" startAt="6"/>
              <a:defRPr/>
            </a:pPr>
            <a:r>
              <a:rPr lang="ru-RU" dirty="0" smtClean="0"/>
              <a:t>Словари английского языка.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875" y="404813"/>
            <a:ext cx="7543800" cy="10080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dirty="0" smtClean="0"/>
              <a:t>Инструменты</a:t>
            </a:r>
            <a:r>
              <a:rPr lang="ru-RU" sz="4000" dirty="0" smtClean="0"/>
              <a:t> урока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475" y="1552575"/>
            <a:ext cx="5481638" cy="476091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27432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С 1549 вместе с Избранной радой (А. Ф. Адашев, митрополит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Макарий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А. М. Курбский, священник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Сильвестр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Иван IV провел ряд реформ, направленных на централизацию государства: Земскую реформу Ивана IV, Губную реформу, проведены преобразования в армии, в 1550 принят новый Судебник Ивана IV. В 1549 созван первый Земский собор, в 1551 Стоглавый собор, принявший сборник решений о церковной жизни «Стоглав». В 1555-56 Иван IV отменил кормления и принял Уложение о службе. </a:t>
            </a:r>
          </a:p>
          <a:p>
            <a:pPr marL="27432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9213" y="-19050"/>
            <a:ext cx="9705976" cy="1274763"/>
          </a:xfrm>
        </p:spPr>
      </p:pic>
      <p:pic>
        <p:nvPicPr>
          <p:cNvPr id="4" name="Рисунок 3" descr="89170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700213"/>
            <a:ext cx="29527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163" y="1268413"/>
            <a:ext cx="3600450" cy="5194300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27432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300" b="1" i="1" dirty="0" smtClean="0">
              <a:latin typeface="Arial" pitchFamily="34" charset="0"/>
              <a:cs typeface="Arial" pitchFamily="34" charset="0"/>
            </a:endParaRPr>
          </a:p>
          <a:p>
            <a:pPr marL="27432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3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3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1565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Иван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ОБЪЯВИЛ О ВВЕДЕНИИ В СТРАНЕ ОПРИЧНИНЫ. СТРАНА ДЕЛИЛАСЬ НА ДВЕ ЧАСТИ: ТЕРРИТОРИИ, НЕ ВОШЕДШИЕ В ОПРИЧНИНУ, СТАЛИ НАЗЫВАТЬСЯ ЗЕМЩИНОЙ, КАЖДЫЙ ОПРИЧНИК ПРИНОСИЛ КЛЯТВУ НА ВЕРНОСТЬ ЦАРЮ.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85725"/>
            <a:ext cx="8418513" cy="1743075"/>
          </a:xfrm>
        </p:spPr>
      </p:pic>
      <p:pic>
        <p:nvPicPr>
          <p:cNvPr id="4" name="Рисунок 3" descr="ivan_grozny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88" y="1484313"/>
            <a:ext cx="49514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9366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atin typeface="Bookman Old Style" pitchFamily="18" charset="0"/>
              </a:rPr>
              <a:t/>
            </a:r>
            <a:br>
              <a:rPr lang="ru-RU" sz="4000" b="1" dirty="0" smtClean="0">
                <a:latin typeface="Bookman Old Style" pitchFamily="18" charset="0"/>
              </a:rPr>
            </a:br>
            <a:r>
              <a:rPr lang="ru-RU" sz="4000" b="1" dirty="0">
                <a:latin typeface="Bookman Old Style" pitchFamily="18" charset="0"/>
              </a:rPr>
              <a:t/>
            </a:r>
            <a:br>
              <a:rPr lang="ru-RU" sz="4000" b="1" dirty="0">
                <a:latin typeface="Bookman Old Style" pitchFamily="18" charset="0"/>
              </a:rPr>
            </a:br>
            <a:r>
              <a:rPr lang="ru-RU" sz="4000" b="1" dirty="0" smtClean="0">
                <a:latin typeface="Bookman Old Style" pitchFamily="18" charset="0"/>
              </a:rPr>
              <a:t/>
            </a:r>
            <a:br>
              <a:rPr lang="ru-RU" sz="4000" b="1" dirty="0" smtClean="0">
                <a:latin typeface="Bookman Old Style" pitchFamily="18" charset="0"/>
              </a:rPr>
            </a:br>
            <a:r>
              <a:rPr lang="ru-RU" sz="4000" b="1" dirty="0">
                <a:latin typeface="Bookman Old Style" pitchFamily="18" charset="0"/>
              </a:rPr>
              <a:t/>
            </a:r>
            <a:br>
              <a:rPr lang="ru-RU" sz="4000" b="1" dirty="0">
                <a:latin typeface="Bookman Old Style" pitchFamily="18" charset="0"/>
              </a:rPr>
            </a:br>
            <a:r>
              <a:rPr lang="ru-RU" sz="4000" b="1" dirty="0" smtClean="0">
                <a:latin typeface="Bookman Old Style" pitchFamily="18" charset="0"/>
              </a:rPr>
              <a:t>«39 статей» - 1571 г.</a:t>
            </a:r>
            <a:r>
              <a:rPr lang="ru-RU" sz="2800" dirty="0" smtClean="0">
                <a:solidFill>
                  <a:srgbClr val="A50021"/>
                </a:solidFill>
                <a:latin typeface="Bookman Old Style" pitchFamily="18" charset="0"/>
              </a:rPr>
              <a:t/>
            </a:r>
            <a:br>
              <a:rPr lang="ru-RU" sz="2800" dirty="0" smtClean="0">
                <a:solidFill>
                  <a:srgbClr val="A50021"/>
                </a:solidFill>
                <a:latin typeface="Bookman Old Style" pitchFamily="18" charset="0"/>
              </a:rPr>
            </a:br>
            <a:endParaRPr lang="ru-RU" sz="3600" dirty="0" smtClean="0">
              <a:solidFill>
                <a:srgbClr val="A50021"/>
              </a:solidFill>
              <a:latin typeface="Bookman Old Style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412875"/>
            <a:ext cx="4714875" cy="5329238"/>
          </a:xfrm>
        </p:spPr>
        <p:txBody>
          <a:bodyPr>
            <a:normAutofit fontScale="92500"/>
          </a:bodyPr>
          <a:lstStyle/>
          <a:p>
            <a:pPr marL="27432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dirty="0" smtClean="0">
                <a:solidFill>
                  <a:srgbClr val="A50021"/>
                </a:solidFill>
                <a:latin typeface="Bookman Old Style" pitchFamily="18" charset="0"/>
              </a:rPr>
              <a:t>     </a:t>
            </a:r>
            <a:r>
              <a:rPr lang="ru-RU" sz="2600" b="1" u="sng" dirty="0" smtClean="0">
                <a:latin typeface="Bookman Old Style" pitchFamily="18" charset="0"/>
              </a:rPr>
              <a:t>Реформы Елизаветы </a:t>
            </a:r>
            <a:r>
              <a:rPr lang="en-US" sz="2600" b="1" u="sng" dirty="0" smtClean="0">
                <a:latin typeface="Bookman Old Style" pitchFamily="18" charset="0"/>
              </a:rPr>
              <a:t>I</a:t>
            </a:r>
            <a:r>
              <a:rPr lang="ru-RU" sz="2600" b="1" u="sng" dirty="0" smtClean="0">
                <a:latin typeface="Bookman Old Style" pitchFamily="18" charset="0"/>
              </a:rPr>
              <a:t> :</a:t>
            </a:r>
          </a:p>
          <a:p>
            <a:pPr marL="27432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800" b="1" dirty="0" smtClean="0">
                <a:latin typeface="Bookman Old Style" pitchFamily="18" charset="0"/>
              </a:rPr>
              <a:t>Технические изобретения, массовое производство товаров;</a:t>
            </a:r>
          </a:p>
          <a:p>
            <a:pPr marL="27432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800" b="1" dirty="0" smtClean="0">
                <a:latin typeface="Bookman Old Style" pitchFamily="18" charset="0"/>
              </a:rPr>
              <a:t>Закрыты все монастыри, земли конфискованы и переданы короне;</a:t>
            </a:r>
          </a:p>
          <a:p>
            <a:pPr marL="27432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800" b="1" dirty="0" smtClean="0">
              <a:latin typeface="Bookman Old Style" pitchFamily="18" charset="0"/>
            </a:endParaRPr>
          </a:p>
          <a:p>
            <a:pPr marL="27432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800" b="1" dirty="0" smtClean="0">
                <a:latin typeface="Bookman Old Style" pitchFamily="18" charset="0"/>
              </a:rPr>
              <a:t>Полное подчинение англиканской церкви;</a:t>
            </a:r>
          </a:p>
          <a:p>
            <a:pPr marL="27432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800" b="1" dirty="0" smtClean="0">
                <a:latin typeface="Bookman Old Style" pitchFamily="18" charset="0"/>
              </a:rPr>
              <a:t>Жестокий террор против недовольных (старое дворянство живет за счет оброка, дохода с должностей); (новое дворянство за счет выращивания овец, продажи шерсти, отнимает земли у крестьян «огораживание земли»);</a:t>
            </a:r>
          </a:p>
          <a:p>
            <a:pPr marL="27432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800" b="1" dirty="0" smtClean="0">
              <a:latin typeface="Bookman Old Style" pitchFamily="18" charset="0"/>
            </a:endParaRPr>
          </a:p>
          <a:p>
            <a:pPr marL="27432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800" b="1" dirty="0" smtClean="0">
                <a:latin typeface="Bookman Old Style" pitchFamily="18" charset="0"/>
              </a:rPr>
              <a:t>С </a:t>
            </a:r>
            <a:r>
              <a:rPr lang="en-US" sz="1800" b="1" dirty="0" smtClean="0">
                <a:latin typeface="Bookman Old Style" pitchFamily="18" charset="0"/>
              </a:rPr>
              <a:t>XVI </a:t>
            </a:r>
            <a:r>
              <a:rPr lang="ru-RU" sz="1800" b="1" dirty="0" smtClean="0">
                <a:latin typeface="Bookman Old Style" pitchFamily="18" charset="0"/>
              </a:rPr>
              <a:t>в. английская промышленность перестраивается на капитализм. (Предпосылки: новое дворянство).</a:t>
            </a:r>
          </a:p>
          <a:p>
            <a:pPr marL="274320" indent="-256032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ru-RU" sz="1800" dirty="0" smtClean="0">
              <a:solidFill>
                <a:srgbClr val="A50021"/>
              </a:solidFill>
              <a:latin typeface="Bookman Old Style" pitchFamily="18" charset="0"/>
            </a:endParaRPr>
          </a:p>
          <a:p>
            <a:pPr marL="274320" indent="-256032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ru-RU" sz="1600" dirty="0" smtClean="0">
              <a:solidFill>
                <a:srgbClr val="A50021"/>
              </a:solidFill>
              <a:latin typeface="Bookman Old Style" pitchFamily="18" charset="0"/>
            </a:endParaRPr>
          </a:p>
          <a:p>
            <a:pPr marL="274320" indent="-256032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ru-RU" sz="1600" dirty="0" smtClean="0">
              <a:solidFill>
                <a:srgbClr val="A50021"/>
              </a:solidFill>
              <a:latin typeface="Bookman Old Style" pitchFamily="18" charset="0"/>
            </a:endParaRPr>
          </a:p>
          <a:p>
            <a:pPr marL="274320" indent="-256032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ru-RU" sz="1600" dirty="0" smtClean="0">
              <a:solidFill>
                <a:srgbClr val="A50021"/>
              </a:solidFill>
              <a:latin typeface="Bookman Old Style" pitchFamily="18" charset="0"/>
            </a:endParaRPr>
          </a:p>
        </p:txBody>
      </p:sp>
      <p:pic>
        <p:nvPicPr>
          <p:cNvPr id="36867" name="Picture 12" descr="elizabeth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071563"/>
            <a:ext cx="4105275" cy="5453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Итоги работы по внутренней политике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/>
              <a:t>Ответить на вопросы:</a:t>
            </a:r>
            <a:endParaRPr lang="ru-RU" sz="2800" dirty="0"/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dirty="0" smtClean="0"/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 smtClean="0"/>
              <a:t>  Какие элементы демократии просматриваются во внутренней политике </a:t>
            </a: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/>
              <a:t> </a:t>
            </a:r>
            <a:r>
              <a:rPr lang="ru-RU" sz="2000" dirty="0" smtClean="0"/>
              <a:t> Елизаветы</a:t>
            </a:r>
            <a:r>
              <a:rPr lang="en-US" sz="2000" dirty="0" smtClean="0"/>
              <a:t> I </a:t>
            </a:r>
            <a:r>
              <a:rPr lang="ru-RU" sz="2000" dirty="0" smtClean="0"/>
              <a:t>и Ивана </a:t>
            </a:r>
            <a:r>
              <a:rPr lang="en-US" sz="2000" dirty="0" smtClean="0"/>
              <a:t>IV</a:t>
            </a:r>
            <a:r>
              <a:rPr lang="ru-RU" sz="2000" dirty="0" smtClean="0"/>
              <a:t>?</a:t>
            </a: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dirty="0" smtClean="0"/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 smtClean="0"/>
              <a:t>Какие группы населения поддерживали Елизавету</a:t>
            </a:r>
            <a:r>
              <a:rPr lang="en-US" sz="2000" dirty="0" smtClean="0"/>
              <a:t> </a:t>
            </a:r>
            <a:r>
              <a:rPr lang="en-US" sz="2000" dirty="0"/>
              <a:t>I </a:t>
            </a:r>
            <a:r>
              <a:rPr lang="ru-RU" sz="2000" dirty="0"/>
              <a:t>и Ивана </a:t>
            </a:r>
            <a:r>
              <a:rPr lang="en-US" sz="2000" dirty="0"/>
              <a:t>IV</a:t>
            </a:r>
            <a:r>
              <a:rPr lang="ru-RU" sz="2000" dirty="0"/>
              <a:t>?</a:t>
            </a: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dirty="0"/>
          </a:p>
        </p:txBody>
      </p:sp>
      <p:pic>
        <p:nvPicPr>
          <p:cNvPr id="6" name="Рисунок 5" descr="ivan-grozni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844675"/>
            <a:ext cx="38163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6100" y="1628775"/>
            <a:ext cx="4254500" cy="489585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27432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В 1550-51 Иван Грозный лично участвовал в Казанских походах. В 1552 была покорена Казань, затем Астраханское ханство (1556), в зависимость от русского царя попали сибирский хан Едигер и Ногаи Большие.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27432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В 1553 устанавливаются торговые отношения с Англией. </a:t>
            </a:r>
          </a:p>
          <a:p>
            <a:pPr marL="27432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indent="-256032" fontAlgn="auto"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Фото0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00" y="1700213"/>
            <a:ext cx="34290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TextBox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4238" y="360363"/>
            <a:ext cx="7424737" cy="11938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825" y="1341438"/>
            <a:ext cx="3816350" cy="50736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27432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В 1558 Иван IV начал Ливонскую войну за овладение побережьем Балтийского моря. Первоначально военные действия развивались успешно. К 1560 армия Ливонского ордена была окончательно разгромлена, а сам Орден перестал существовать.  </a:t>
            </a:r>
          </a:p>
          <a:p>
            <a:pPr marL="27432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. Однако после вступления в войну Швеции, Дании, Речи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Посполитой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Россия терпит поражения. 1582 – 1583 мирный договор, потеря территорий.</a:t>
            </a:r>
          </a:p>
          <a:p>
            <a:pPr marL="27432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41438"/>
            <a:ext cx="4679950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TextBox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8" y="304800"/>
            <a:ext cx="9985375" cy="9509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628775"/>
            <a:ext cx="7200900" cy="5022850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-133350"/>
            <a:ext cx="8308975" cy="1468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1313" y="165100"/>
            <a:ext cx="8613775" cy="1603375"/>
          </a:xfrm>
        </p:spPr>
      </p:pic>
      <p:pic>
        <p:nvPicPr>
          <p:cNvPr id="4" name="Рисунок 3" descr="iva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25538"/>
            <a:ext cx="3887788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427538" y="1196975"/>
            <a:ext cx="4537075" cy="5472113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4572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Опричнина разорила </a:t>
            </a:r>
            <a:r>
              <a:rPr lang="ru-RU" dirty="0">
                <a:latin typeface="Arial" pitchFamily="34" charset="0"/>
                <a:cs typeface="Arial" pitchFamily="34" charset="0"/>
              </a:rPr>
              <a:t>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опустошила Центральную часть России. </a:t>
            </a:r>
            <a:r>
              <a:rPr lang="ru-RU" dirty="0">
                <a:latin typeface="Arial" pitchFamily="34" charset="0"/>
                <a:cs typeface="Arial" pitchFamily="34" charset="0"/>
              </a:rPr>
              <a:t>В 1581 с целью предотвратить запустение имений Иван Грозный ввел заповедные лета — временный запрет крестьянам уходить от своих хозяев в Юрьев день, что способствовало утверждению в России крепостнических отношений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Ливонская война завершилась полной неудачей и потерей исконно русских земель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Объективные итоги царствования Иван Грозный мог увидеть уже при жизни: это был провал всех внутри- и внешнеполитических начинаний.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ru-RU" dirty="0" smtClean="0"/>
              <a:t>Иван </a:t>
            </a:r>
            <a:r>
              <a:rPr lang="en-US" dirty="0" smtClean="0"/>
              <a:t>IV</a:t>
            </a:r>
            <a:r>
              <a:rPr lang="ru-RU" dirty="0" smtClean="0"/>
              <a:t> умер 27 марта 1584года.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905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latin typeface="Bookman Old Style" pitchFamily="18" charset="0"/>
              </a:rPr>
              <a:t>Внешняя политика Елизаветы </a:t>
            </a:r>
            <a:r>
              <a:rPr lang="en-US" sz="3600" b="1" dirty="0" smtClean="0">
                <a:latin typeface="Bookman Old Style" pitchFamily="18" charset="0"/>
              </a:rPr>
              <a:t>I</a:t>
            </a:r>
            <a:endParaRPr lang="ru-RU" sz="3600" b="1" dirty="0" smtClean="0">
              <a:latin typeface="Bookman Old Style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57200" y="1676400"/>
            <a:ext cx="2286000" cy="11430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FFCC99"/>
                </a:solidFill>
                <a:latin typeface="Bookman Old Style" pitchFamily="18" charset="0"/>
              </a:rPr>
              <a:t>ОТНОШЕНИЯ С </a:t>
            </a:r>
          </a:p>
          <a:p>
            <a:pPr algn="ctr"/>
            <a:r>
              <a:rPr lang="ru-RU" sz="2000">
                <a:solidFill>
                  <a:srgbClr val="FFCC99"/>
                </a:solidFill>
                <a:latin typeface="Bookman Old Style" pitchFamily="18" charset="0"/>
              </a:rPr>
              <a:t>ШОТЛАНДИЕЙ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352800" y="1676400"/>
            <a:ext cx="2286000" cy="11430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FFCC99"/>
                </a:solidFill>
                <a:latin typeface="Bookman Old Style" pitchFamily="18" charset="0"/>
              </a:rPr>
              <a:t>ВОЙНА С </a:t>
            </a:r>
          </a:p>
          <a:p>
            <a:pPr algn="ctr"/>
            <a:r>
              <a:rPr lang="ru-RU" sz="2000">
                <a:solidFill>
                  <a:srgbClr val="FFCC99"/>
                </a:solidFill>
                <a:latin typeface="Bookman Old Style" pitchFamily="18" charset="0"/>
              </a:rPr>
              <a:t>ИСПАНИЕЙ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400800" y="1676400"/>
            <a:ext cx="2286000" cy="11430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FFCC99"/>
                </a:solidFill>
                <a:latin typeface="Bookman Old Style" pitchFamily="18" charset="0"/>
              </a:rPr>
              <a:t>БОРЬБА  ЗА </a:t>
            </a:r>
          </a:p>
          <a:p>
            <a:pPr algn="ctr"/>
            <a:r>
              <a:rPr lang="ru-RU" sz="2000">
                <a:solidFill>
                  <a:srgbClr val="FFCC99"/>
                </a:solidFill>
                <a:latin typeface="Bookman Old Style" pitchFamily="18" charset="0"/>
              </a:rPr>
              <a:t>КОЛОНИИ</a:t>
            </a: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1371600" y="28956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Palatino Linotype" pitchFamily="18" charset="0"/>
            </a:endParaRP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4572000" y="28956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Palatino Linotype" pitchFamily="18" charset="0"/>
            </a:endParaRP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7467600" y="28956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Palatino Linotype" pitchFamily="18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52400" y="3357563"/>
            <a:ext cx="2819400" cy="2357437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/>
            <a:endParaRPr lang="ru-RU">
              <a:solidFill>
                <a:srgbClr val="A50021"/>
              </a:solidFill>
              <a:latin typeface="Bookman Old Style" pitchFamily="18" charset="0"/>
            </a:endParaRPr>
          </a:p>
          <a:p>
            <a:pPr marL="457200" indent="-457200"/>
            <a:endParaRPr lang="ru-RU">
              <a:solidFill>
                <a:srgbClr val="A50021"/>
              </a:solidFill>
              <a:latin typeface="Bookman Old Style" pitchFamily="18" charset="0"/>
            </a:endParaRPr>
          </a:p>
          <a:p>
            <a:pPr marL="457200" indent="-457200"/>
            <a:endParaRPr lang="ru-RU">
              <a:solidFill>
                <a:srgbClr val="A50021"/>
              </a:solidFill>
              <a:latin typeface="Bookman Old Style" pitchFamily="18" charset="0"/>
            </a:endParaRPr>
          </a:p>
          <a:p>
            <a:pPr marL="457200" indent="-457200"/>
            <a:endParaRPr lang="ru-RU">
              <a:solidFill>
                <a:srgbClr val="A50021"/>
              </a:solidFill>
              <a:latin typeface="Bookman Old Style" pitchFamily="18" charset="0"/>
            </a:endParaRPr>
          </a:p>
          <a:p>
            <a:pPr marL="457200" indent="-457200"/>
            <a:endParaRPr lang="ru-RU">
              <a:solidFill>
                <a:srgbClr val="A50021"/>
              </a:solidFill>
              <a:latin typeface="Bookman Old Style" pitchFamily="18" charset="0"/>
            </a:endParaRPr>
          </a:p>
          <a:p>
            <a:pPr marL="457200" indent="-457200"/>
            <a:r>
              <a:rPr lang="ru-RU">
                <a:latin typeface="Bookman Old Style" pitchFamily="18" charset="0"/>
              </a:rPr>
              <a:t>В 1603 г. после смерти</a:t>
            </a:r>
          </a:p>
          <a:p>
            <a:pPr marL="457200" indent="-457200"/>
            <a:r>
              <a:rPr lang="ru-RU">
                <a:latin typeface="Bookman Old Style" pitchFamily="18" charset="0"/>
              </a:rPr>
              <a:t> королевы Елизаветы</a:t>
            </a:r>
          </a:p>
          <a:p>
            <a:pPr marL="457200" indent="-457200"/>
            <a:r>
              <a:rPr lang="ru-RU">
                <a:latin typeface="Bookman Old Style" pitchFamily="18" charset="0"/>
              </a:rPr>
              <a:t> Яков Стюарт</a:t>
            </a:r>
          </a:p>
          <a:p>
            <a:pPr marL="457200" indent="-457200"/>
            <a:r>
              <a:rPr lang="ru-RU">
                <a:latin typeface="Bookman Old Style" pitchFamily="18" charset="0"/>
              </a:rPr>
              <a:t>Шотландский становит</a:t>
            </a:r>
          </a:p>
          <a:p>
            <a:pPr marL="457200" indent="-457200"/>
            <a:r>
              <a:rPr lang="ru-RU">
                <a:latin typeface="Bookman Old Style" pitchFamily="18" charset="0"/>
              </a:rPr>
              <a:t>ся королем Англии и</a:t>
            </a:r>
          </a:p>
          <a:p>
            <a:pPr marL="457200" indent="-457200"/>
            <a:r>
              <a:rPr lang="ru-RU">
                <a:latin typeface="Bookman Old Style" pitchFamily="18" charset="0"/>
              </a:rPr>
              <a:t>Шотландии .</a:t>
            </a:r>
          </a:p>
          <a:p>
            <a:pPr marL="457200" indent="-457200"/>
            <a:endParaRPr lang="ru-RU">
              <a:solidFill>
                <a:srgbClr val="A50021"/>
              </a:solidFill>
              <a:latin typeface="Bookman Old Style" pitchFamily="18" charset="0"/>
            </a:endParaRPr>
          </a:p>
          <a:p>
            <a:pPr marL="457200" indent="-457200"/>
            <a:endParaRPr lang="ru-RU">
              <a:solidFill>
                <a:srgbClr val="A50021"/>
              </a:solidFill>
              <a:latin typeface="Bookman Old Style" pitchFamily="18" charset="0"/>
            </a:endParaRPr>
          </a:p>
          <a:p>
            <a:pPr marL="457200" indent="-457200"/>
            <a:endParaRPr lang="ru-RU">
              <a:solidFill>
                <a:srgbClr val="A50021"/>
              </a:solidFill>
              <a:latin typeface="Bookman Old Style" pitchFamily="18" charset="0"/>
            </a:endParaRPr>
          </a:p>
          <a:p>
            <a:pPr marL="457200" indent="-457200"/>
            <a:endParaRPr lang="ru-RU">
              <a:solidFill>
                <a:srgbClr val="A50021"/>
              </a:solidFill>
              <a:latin typeface="Bookman Old Style" pitchFamily="18" charset="0"/>
            </a:endParaRPr>
          </a:p>
          <a:p>
            <a:pPr marL="457200" indent="-457200"/>
            <a:endParaRPr lang="ru-RU">
              <a:solidFill>
                <a:srgbClr val="A50021"/>
              </a:solidFill>
              <a:latin typeface="Bookman Old Style" pitchFamily="18" charset="0"/>
            </a:endParaRPr>
          </a:p>
          <a:p>
            <a:pPr marL="457200" indent="-457200"/>
            <a:endParaRPr lang="ru-RU">
              <a:solidFill>
                <a:srgbClr val="A50021"/>
              </a:solidFill>
              <a:latin typeface="Bookman Old Style" pitchFamily="18" charset="0"/>
            </a:endParaRPr>
          </a:p>
          <a:p>
            <a:pPr marL="457200" indent="-457200"/>
            <a:endParaRPr lang="ru-RU">
              <a:solidFill>
                <a:srgbClr val="A50021"/>
              </a:solidFill>
              <a:latin typeface="Bookman Old Style" pitchFamily="18" charset="0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2971800" y="3352800"/>
            <a:ext cx="3124200" cy="2362200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>
              <a:buFontTx/>
              <a:buAutoNum type="arabicPeriod"/>
            </a:pPr>
            <a:endParaRPr lang="ru-RU">
              <a:solidFill>
                <a:srgbClr val="A50021"/>
              </a:solidFill>
              <a:latin typeface="Bookman Old Style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>
                <a:latin typeface="Bookman Old Style" pitchFamily="18" charset="0"/>
              </a:rPr>
              <a:t>Разгром </a:t>
            </a:r>
          </a:p>
          <a:p>
            <a:pPr marL="457200" indent="-457200"/>
            <a:r>
              <a:rPr lang="ru-RU">
                <a:latin typeface="Bookman Old Style" pitchFamily="18" charset="0"/>
              </a:rPr>
              <a:t>«Непобедимой армады».</a:t>
            </a:r>
          </a:p>
          <a:p>
            <a:pPr marL="457200" indent="-457200"/>
            <a:r>
              <a:rPr lang="ru-RU">
                <a:latin typeface="Bookman Old Style" pitchFamily="18" charset="0"/>
              </a:rPr>
              <a:t>2. Подрыв могущества</a:t>
            </a:r>
          </a:p>
          <a:p>
            <a:pPr marL="457200" indent="-457200"/>
            <a:r>
              <a:rPr lang="ru-RU">
                <a:latin typeface="Bookman Old Style" pitchFamily="18" charset="0"/>
              </a:rPr>
              <a:t>Испании.</a:t>
            </a:r>
          </a:p>
          <a:p>
            <a:pPr marL="457200" indent="-457200"/>
            <a:r>
              <a:rPr lang="ru-RU">
                <a:latin typeface="Bookman Old Style" pitchFamily="18" charset="0"/>
              </a:rPr>
              <a:t>3. Возможность </a:t>
            </a:r>
          </a:p>
          <a:p>
            <a:pPr marL="457200" indent="-457200"/>
            <a:r>
              <a:rPr lang="ru-RU">
                <a:latin typeface="Bookman Old Style" pitchFamily="18" charset="0"/>
              </a:rPr>
              <a:t>усиления колониальной</a:t>
            </a:r>
          </a:p>
          <a:p>
            <a:pPr marL="457200" indent="-457200"/>
            <a:r>
              <a:rPr lang="ru-RU">
                <a:latin typeface="Bookman Old Style" pitchFamily="18" charset="0"/>
              </a:rPr>
              <a:t>экспансии.</a:t>
            </a:r>
          </a:p>
          <a:p>
            <a:pPr marL="457200" indent="-457200"/>
            <a:endParaRPr lang="ru-RU">
              <a:solidFill>
                <a:srgbClr val="A50021"/>
              </a:solidFill>
              <a:latin typeface="Bookman Old Style" pitchFamily="18" charset="0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6096000" y="3352800"/>
            <a:ext cx="2895600" cy="2362200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/>
            <a:endParaRPr lang="ru-RU">
              <a:solidFill>
                <a:srgbClr val="A50021"/>
              </a:solidFill>
              <a:latin typeface="Bookman Old Style" pitchFamily="18" charset="0"/>
            </a:endParaRPr>
          </a:p>
          <a:p>
            <a:pPr marL="457200" indent="-457200"/>
            <a:endParaRPr lang="ru-RU">
              <a:solidFill>
                <a:srgbClr val="A50021"/>
              </a:solidFill>
              <a:latin typeface="Bookman Old Style" pitchFamily="18" charset="0"/>
            </a:endParaRPr>
          </a:p>
          <a:p>
            <a:pPr marL="457200" indent="-457200"/>
            <a:endParaRPr lang="ru-RU">
              <a:solidFill>
                <a:srgbClr val="A50021"/>
              </a:solidFill>
              <a:latin typeface="Bookman Old Style" pitchFamily="18" charset="0"/>
            </a:endParaRPr>
          </a:p>
          <a:p>
            <a:pPr marL="457200" indent="-457200"/>
            <a:r>
              <a:rPr lang="ru-RU">
                <a:solidFill>
                  <a:srgbClr val="A50021"/>
                </a:solidFill>
                <a:latin typeface="Bookman Old Style" pitchFamily="18" charset="0"/>
              </a:rPr>
              <a:t>1</a:t>
            </a:r>
            <a:r>
              <a:rPr lang="ru-RU">
                <a:latin typeface="Bookman Old Style" pitchFamily="18" charset="0"/>
              </a:rPr>
              <a:t>. Война в Ирландии.</a:t>
            </a:r>
          </a:p>
          <a:p>
            <a:pPr marL="457200" indent="-457200"/>
            <a:r>
              <a:rPr lang="ru-RU">
                <a:latin typeface="Bookman Old Style" pitchFamily="18" charset="0"/>
              </a:rPr>
              <a:t>2. Освоение С.Америки, </a:t>
            </a:r>
          </a:p>
          <a:p>
            <a:pPr marL="457200" indent="-457200"/>
            <a:r>
              <a:rPr lang="ru-RU">
                <a:latin typeface="Bookman Old Style" pitchFamily="18" charset="0"/>
              </a:rPr>
              <a:t>Чили, Перу.</a:t>
            </a:r>
          </a:p>
          <a:p>
            <a:pPr marL="457200" indent="-457200"/>
            <a:r>
              <a:rPr lang="ru-RU">
                <a:latin typeface="Bookman Old Style" pitchFamily="18" charset="0"/>
              </a:rPr>
              <a:t>3. Вывоз негров-рабов</a:t>
            </a:r>
          </a:p>
          <a:p>
            <a:pPr marL="457200" indent="-457200"/>
            <a:r>
              <a:rPr lang="ru-RU">
                <a:latin typeface="Bookman Old Style" pitchFamily="18" charset="0"/>
              </a:rPr>
              <a:t>из Африки.</a:t>
            </a:r>
          </a:p>
          <a:p>
            <a:pPr marL="457200" indent="-457200"/>
            <a:r>
              <a:rPr lang="ru-RU">
                <a:latin typeface="Bookman Old Style" pitchFamily="18" charset="0"/>
              </a:rPr>
              <a:t>4. Ост-Индская </a:t>
            </a:r>
          </a:p>
          <a:p>
            <a:pPr marL="457200" indent="-457200"/>
            <a:r>
              <a:rPr lang="ru-RU">
                <a:latin typeface="Bookman Old Style" pitchFamily="18" charset="0"/>
              </a:rPr>
              <a:t>компания – регулярная</a:t>
            </a:r>
          </a:p>
          <a:p>
            <a:pPr marL="457200" indent="-457200"/>
            <a:r>
              <a:rPr lang="ru-RU">
                <a:latin typeface="Bookman Old Style" pitchFamily="18" charset="0"/>
              </a:rPr>
              <a:t>торговля с Индией.</a:t>
            </a:r>
          </a:p>
          <a:p>
            <a:pPr marL="457200" indent="-457200"/>
            <a:endParaRPr lang="ru-RU">
              <a:solidFill>
                <a:srgbClr val="A50021"/>
              </a:solidFill>
              <a:latin typeface="Bookman Old Style" pitchFamily="18" charset="0"/>
            </a:endParaRPr>
          </a:p>
          <a:p>
            <a:pPr marL="457200" indent="-457200"/>
            <a:endParaRPr lang="ru-RU">
              <a:solidFill>
                <a:srgbClr val="A50021"/>
              </a:solidFill>
              <a:latin typeface="Bookman Old Style" pitchFamily="18" charset="0"/>
            </a:endParaRPr>
          </a:p>
          <a:p>
            <a:pPr marL="457200" indent="-457200"/>
            <a:endParaRPr lang="ru-RU">
              <a:solidFill>
                <a:srgbClr val="A50021"/>
              </a:solidFill>
              <a:latin typeface="Bookman Old Style" pitchFamily="18" charset="0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152400" y="5943600"/>
            <a:ext cx="8839200" cy="6858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Bookman Old Style" pitchFamily="18" charset="0"/>
              </a:rPr>
              <a:t>During the Elizabethan era England became one of the most powerful </a:t>
            </a:r>
          </a:p>
          <a:p>
            <a:pPr algn="ctr"/>
            <a:r>
              <a:rPr lang="en-US" sz="2000">
                <a:latin typeface="Bookman Old Style" pitchFamily="18" charset="0"/>
              </a:rPr>
              <a:t>Empires in the world and the sovereign of seas and oceans.</a:t>
            </a:r>
            <a:endParaRPr lang="ru-RU" sz="200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 autoUpdateAnimBg="0"/>
      <p:bldP spid="21508" grpId="0" animBg="1" autoUpdateAnimBg="0"/>
      <p:bldP spid="21509" grpId="0" animBg="1" autoUpdateAnimBg="0"/>
      <p:bldP spid="21510" grpId="0" animBg="1"/>
      <p:bldP spid="21511" grpId="0" animBg="1"/>
      <p:bldP spid="21512" grpId="0" animBg="1"/>
      <p:bldP spid="21513" grpId="0" animBg="1" autoUpdateAnimBg="0"/>
      <p:bldP spid="21514" grpId="0" animBg="1" autoUpdateAnimBg="0"/>
      <p:bldP spid="21515" grpId="0" animBg="1" autoUpdateAnimBg="0"/>
      <p:bldP spid="21516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00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latin typeface="Bookman Old Style" pitchFamily="18" charset="0"/>
              </a:rPr>
              <a:t>LAST YEARS OF THE QUEEN</a:t>
            </a:r>
            <a:endParaRPr lang="ru-RU" sz="3200" b="1" dirty="0" smtClean="0">
              <a:latin typeface="Bookman Old Style" pitchFamily="18" charset="0"/>
            </a:endParaRPr>
          </a:p>
        </p:txBody>
      </p:sp>
      <p:sp>
        <p:nvSpPr>
          <p:cNvPr id="9219" name="Text Box 5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000125"/>
            <a:ext cx="4714875" cy="5500688"/>
          </a:xfrm>
        </p:spPr>
        <p:txBody>
          <a:bodyPr>
            <a:normAutofit fontScale="92500" lnSpcReduction="10000"/>
          </a:bodyPr>
          <a:lstStyle/>
          <a:p>
            <a:pPr marL="274320" indent="-256032" algn="ctr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dirty="0" smtClean="0">
                <a:solidFill>
                  <a:srgbClr val="A50021"/>
                </a:solidFill>
                <a:latin typeface="Bookman Old Style" pitchFamily="18" charset="0"/>
              </a:rPr>
              <a:t>  </a:t>
            </a:r>
            <a:r>
              <a:rPr lang="en-US" sz="1800" b="1" dirty="0" smtClean="0">
                <a:latin typeface="Bookman Old Style" pitchFamily="18" charset="0"/>
              </a:rPr>
              <a:t>She had “the body of a weak woman, she had the heart of a king ”</a:t>
            </a:r>
          </a:p>
          <a:p>
            <a:pPr marL="274320" indent="-256032" algn="ctr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b="1" dirty="0" smtClean="0">
                <a:latin typeface="Bookman Old Style" pitchFamily="18" charset="0"/>
              </a:rPr>
              <a:t>«У меня тело слабой и больной женщины, но сердце короля, и к тому же – короля Англии».</a:t>
            </a:r>
            <a:endParaRPr lang="en-US" sz="1800" b="1" dirty="0" smtClean="0">
              <a:latin typeface="Bookman Old Style" pitchFamily="18" charset="0"/>
            </a:endParaRPr>
          </a:p>
          <a:p>
            <a:pPr marL="274320" indent="-256032" algn="ctr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marL="274320" indent="-256032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ru-RU" sz="1600" dirty="0" smtClean="0">
                <a:latin typeface="Bookman Old Style" pitchFamily="18" charset="0"/>
              </a:rPr>
              <a:t>        </a:t>
            </a:r>
            <a:r>
              <a:rPr lang="en-US" sz="1600" b="1" dirty="0" smtClean="0">
                <a:latin typeface="Bookman Old Style" pitchFamily="18" charset="0"/>
              </a:rPr>
              <a:t>She died on March 24,1603 and was the last Tudor monarch. Her rein lasted 44 years. Under Elizabeth trade grew, Spain was defeated and England became a European power. </a:t>
            </a:r>
          </a:p>
          <a:p>
            <a:pPr marL="274320" indent="-256032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marL="274320" indent="-256032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ru-RU" sz="1600" b="1" dirty="0" smtClean="0">
                <a:latin typeface="Bookman Old Style" pitchFamily="18" charset="0"/>
              </a:rPr>
              <a:t>        Елизавета Тюдор умерла 2</a:t>
            </a:r>
            <a:r>
              <a:rPr lang="en-US" sz="1600" b="1" dirty="0" smtClean="0">
                <a:latin typeface="Bookman Old Style" pitchFamily="18" charset="0"/>
              </a:rPr>
              <a:t>4</a:t>
            </a:r>
            <a:r>
              <a:rPr lang="ru-RU" sz="1600" b="1" dirty="0" smtClean="0">
                <a:latin typeface="Bookman Old Style" pitchFamily="18" charset="0"/>
              </a:rPr>
              <a:t> марта 1603 г. Ее правление длилось 44 года. Королева Елизавета положила начало торговли и освоению новых земель. Испания была повержена.</a:t>
            </a:r>
          </a:p>
          <a:p>
            <a:pPr marL="274320" indent="-256032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ru-RU" sz="1600" b="1" dirty="0">
                <a:latin typeface="Bookman Old Style" pitchFamily="18" charset="0"/>
              </a:rPr>
              <a:t> </a:t>
            </a:r>
            <a:r>
              <a:rPr lang="ru-RU" sz="1600" b="1" dirty="0" smtClean="0">
                <a:latin typeface="Bookman Old Style" pitchFamily="18" charset="0"/>
              </a:rPr>
              <a:t>  </a:t>
            </a:r>
          </a:p>
          <a:p>
            <a:pPr marL="274320" indent="-256032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ru-RU" sz="1600" b="1" dirty="0">
                <a:latin typeface="Bookman Old Style" pitchFamily="18" charset="0"/>
              </a:rPr>
              <a:t> </a:t>
            </a:r>
            <a:r>
              <a:rPr lang="ru-RU" sz="1600" b="1" dirty="0" smtClean="0">
                <a:latin typeface="Bookman Old Style" pitchFamily="18" charset="0"/>
              </a:rPr>
              <a:t>       Со смертью королевы прекратилась династия Тюдоров, но началась – Великобритания – одна из могущественнейших держав мира</a:t>
            </a:r>
            <a:r>
              <a:rPr lang="ru-RU" sz="1600" dirty="0" smtClean="0">
                <a:latin typeface="Bookman Old Style" pitchFamily="18" charset="0"/>
              </a:rPr>
              <a:t>. </a:t>
            </a:r>
          </a:p>
          <a:p>
            <a:pPr marL="274320" indent="-256032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dirty="0" smtClean="0">
                <a:solidFill>
                  <a:srgbClr val="A50021"/>
                </a:solidFill>
                <a:latin typeface="Bookman Old Style" pitchFamily="18" charset="0"/>
              </a:rPr>
              <a:t>     </a:t>
            </a:r>
          </a:p>
        </p:txBody>
      </p:sp>
      <p:pic>
        <p:nvPicPr>
          <p:cNvPr id="44035" name="Picture 6" descr="сканирование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0" y="1071563"/>
            <a:ext cx="3332163" cy="4548187"/>
          </a:xfrm>
        </p:spPr>
      </p:pic>
      <p:sp>
        <p:nvSpPr>
          <p:cNvPr id="44036" name="Text Box 7"/>
          <p:cNvSpPr txBox="1">
            <a:spLocks noChangeArrowheads="1"/>
          </p:cNvSpPr>
          <p:nvPr/>
        </p:nvSpPr>
        <p:spPr bwMode="auto">
          <a:xfrm>
            <a:off x="5572125" y="5638800"/>
            <a:ext cx="3286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Bookman Old Style" pitchFamily="18" charset="0"/>
              </a:rPr>
              <a:t>«Королева Елизавета. Время и смерть».1600г.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288" y="1628775"/>
            <a:ext cx="8353425" cy="5040313"/>
          </a:xfrm>
        </p:spPr>
        <p:txBody>
          <a:bodyPr>
            <a:normAutofit fontScale="70000" lnSpcReduction="20000"/>
          </a:bodyPr>
          <a:lstStyle/>
          <a:p>
            <a:pPr marL="274320" indent="-256032" fontAlgn="auto">
              <a:spcAft>
                <a:spcPts val="0"/>
              </a:spcAft>
              <a:defRPr/>
            </a:pPr>
            <a:r>
              <a:rPr lang="ru-RU" sz="4000" dirty="0" smtClean="0"/>
              <a:t>1. Как вы думаете, о чем пойдет речь на уроке?</a:t>
            </a:r>
            <a:endParaRPr lang="en-US" sz="4000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ru-RU" sz="4000" dirty="0" smtClean="0"/>
              <a:t>Каковы временные рамки рассматриваемого периода? (Англ.)</a:t>
            </a:r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ru-RU" sz="4000" dirty="0" smtClean="0"/>
              <a:t>Какие монархи были в это время у власти в России и Англии? (Англ.)</a:t>
            </a:r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ru-RU" sz="4000" dirty="0" smtClean="0"/>
              <a:t>Что предлагали изменить монархи в России и Англии?</a:t>
            </a:r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ru-RU" sz="4000" dirty="0" smtClean="0"/>
              <a:t>В какой форме  выстраивали отношения Россия и Англия с другими странами?</a:t>
            </a:r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ru-RU" sz="4000" dirty="0" smtClean="0"/>
              <a:t>2. Попробуйте сформулировать цели урока.</a:t>
            </a:r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ru-RU" sz="4000" dirty="0" smtClean="0"/>
              <a:t>3. Записать цели и задачи в рабочий лист.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875" y="0"/>
            <a:ext cx="7543800" cy="20605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dirty="0" smtClean="0"/>
              <a:t>Вопросы</a:t>
            </a:r>
            <a:r>
              <a:rPr lang="ru-RU" sz="4400" dirty="0" smtClean="0"/>
              <a:t> </a:t>
            </a:r>
            <a:r>
              <a:rPr lang="ru-RU" sz="6600" dirty="0" smtClean="0"/>
              <a:t>преподавателей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Итоги работы по внешней политике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6478588" cy="4114800"/>
          </a:xfrm>
        </p:spPr>
        <p:txBody>
          <a:bodyPr>
            <a:normAutofit lnSpcReduction="10000"/>
          </a:bodyPr>
          <a:lstStyle/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                     </a:t>
            </a:r>
            <a:r>
              <a:rPr lang="ru-RU" b="1" dirty="0" smtClean="0"/>
              <a:t>Ответить на вопросы:</a:t>
            </a:r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ru-RU" dirty="0" smtClean="0"/>
              <a:t>Определить тип монархии в России в </a:t>
            </a:r>
            <a:r>
              <a:rPr lang="en-US" dirty="0" smtClean="0"/>
              <a:t>XVI </a:t>
            </a:r>
            <a:r>
              <a:rPr lang="ru-RU" dirty="0" smtClean="0"/>
              <a:t>веке, привести доказательства.</a:t>
            </a:r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ru-RU" dirty="0" smtClean="0"/>
              <a:t>Определить тип монархии в Англии в </a:t>
            </a:r>
            <a:r>
              <a:rPr lang="en-US" dirty="0" smtClean="0"/>
              <a:t>XVI</a:t>
            </a:r>
            <a:r>
              <a:rPr lang="ru-RU" dirty="0" smtClean="0"/>
              <a:t>веке, привести доказательства.</a:t>
            </a:r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ru-RU" dirty="0" smtClean="0"/>
              <a:t>Определить форму монархии в России и Англии к концу </a:t>
            </a:r>
            <a:r>
              <a:rPr lang="en-US" dirty="0" smtClean="0"/>
              <a:t>XVI </a:t>
            </a:r>
            <a:r>
              <a:rPr lang="ru-RU" dirty="0" smtClean="0"/>
              <a:t>века. (Англ. )</a:t>
            </a: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                                 </a:t>
            </a:r>
            <a:r>
              <a:rPr lang="ru-RU" b="1" dirty="0" smtClean="0"/>
              <a:t>Рефлексия</a:t>
            </a:r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ru-RU" dirty="0" smtClean="0"/>
              <a:t>Какой вид работы был самым интересным на уроке?</a:t>
            </a:r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ru-RU" dirty="0" smtClean="0"/>
              <a:t>Какие задания были сложными, неинтересными?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87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Словарь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9388" y="1341438"/>
            <a:ext cx="8278812" cy="5327650"/>
          </a:xfrm>
        </p:spPr>
        <p:txBody>
          <a:bodyPr>
            <a:noAutofit/>
          </a:bodyPr>
          <a:lstStyle/>
          <a:p>
            <a:pPr marL="475488" indent="-4572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2800" dirty="0" smtClean="0"/>
              <a:t>Сословно – представительная монархия. Правитель, принимая решения, учитывает мнения сословий, знати.</a:t>
            </a:r>
          </a:p>
          <a:p>
            <a:pPr marL="475488" indent="-457200" fontAlgn="auto">
              <a:spcAft>
                <a:spcPts val="0"/>
              </a:spcAft>
              <a:buFont typeface="Wingdings" pitchFamily="2" charset="2"/>
              <a:buAutoNum type="arabicPeriod" startAt="2"/>
              <a:defRPr/>
            </a:pPr>
            <a:r>
              <a:rPr lang="ru-RU" sz="2800" dirty="0" smtClean="0"/>
              <a:t>Абсолютизм – это форма правления, при которой законодательная, исполнительная и судебная власти принадлежат только монарху.</a:t>
            </a:r>
          </a:p>
          <a:p>
            <a:pPr marL="475488" indent="-457200" fontAlgn="auto">
              <a:spcAft>
                <a:spcPts val="0"/>
              </a:spcAft>
              <a:buFont typeface="Wingdings" pitchFamily="2" charset="2"/>
              <a:buAutoNum type="arabicPeriod" startAt="2"/>
              <a:defRPr/>
            </a:pPr>
            <a:r>
              <a:rPr lang="ru-RU" sz="2800" dirty="0"/>
              <a:t> </a:t>
            </a:r>
            <a:r>
              <a:rPr lang="ru-RU" sz="2800" dirty="0" smtClean="0"/>
              <a:t>Абсолютная монархия -  власть передается по наследству, не ограничивается законом.</a:t>
            </a:r>
          </a:p>
          <a:p>
            <a:pPr marL="475488" indent="-457200" fontAlgn="auto">
              <a:spcAft>
                <a:spcPts val="0"/>
              </a:spcAft>
              <a:buFont typeface="Wingdings" pitchFamily="2" charset="2"/>
              <a:buAutoNum type="arabicPeriod" startAt="2"/>
              <a:defRPr/>
            </a:pPr>
            <a:r>
              <a:rPr lang="ru-RU" sz="2800" dirty="0" smtClean="0"/>
              <a:t>4. Конституционная монархия – власть передается по наследству, ограничивается конституцией, парламентом.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83187"/>
          </a:xfrm>
        </p:spPr>
        <p:txBody>
          <a:bodyPr>
            <a:normAutofit fontScale="85000" lnSpcReduction="20000"/>
          </a:bodyPr>
          <a:lstStyle/>
          <a:p>
            <a:pPr marL="274320" indent="-256032" fontAlgn="auto">
              <a:spcAft>
                <a:spcPts val="0"/>
              </a:spcAft>
              <a:defRPr/>
            </a:pPr>
            <a:r>
              <a:rPr lang="ru-RU" sz="2000" dirty="0" smtClean="0"/>
              <a:t> </a:t>
            </a:r>
            <a:r>
              <a:rPr lang="ru-RU" sz="2400" dirty="0" smtClean="0"/>
              <a:t>Почему абсолютизм в Англии перешел в </a:t>
            </a:r>
            <a:r>
              <a:rPr lang="en-US" sz="2400" dirty="0" smtClean="0"/>
              <a:t>XVI</a:t>
            </a:r>
            <a:r>
              <a:rPr lang="ru-RU" sz="2400" dirty="0" smtClean="0"/>
              <a:t> веке в конституционную монархию?</a:t>
            </a:r>
          </a:p>
          <a:p>
            <a:pPr marL="274320" indent="-256032" fontAlgn="auto">
              <a:spcAft>
                <a:spcPts val="0"/>
              </a:spcAft>
              <a:defRPr/>
            </a:pPr>
            <a:endParaRPr lang="ru-RU" sz="2400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ru-RU" sz="2400" dirty="0" smtClean="0"/>
              <a:t>Почему абсолютизм в России сохранился с </a:t>
            </a:r>
            <a:r>
              <a:rPr lang="en-US" sz="2400" dirty="0" smtClean="0"/>
              <a:t>XVI</a:t>
            </a:r>
            <a:r>
              <a:rPr lang="ru-RU" sz="2400" dirty="0" smtClean="0"/>
              <a:t> века до 3 марта 1917 года (до отречения Николая </a:t>
            </a:r>
            <a:r>
              <a:rPr lang="en-US" sz="2400" dirty="0" smtClean="0"/>
              <a:t>II)</a:t>
            </a:r>
            <a:r>
              <a:rPr lang="ru-RU" sz="2400" dirty="0" smtClean="0"/>
              <a:t>?</a:t>
            </a:r>
          </a:p>
          <a:p>
            <a:pPr marL="274320" indent="-256032" fontAlgn="auto">
              <a:spcAft>
                <a:spcPts val="0"/>
              </a:spcAft>
              <a:defRPr/>
            </a:pPr>
            <a:endParaRPr lang="ru-RU" sz="2400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ru-RU" sz="2400" dirty="0" smtClean="0"/>
              <a:t>Определить истоки демократии в английском и российском абсолютизме.</a:t>
            </a:r>
            <a:endParaRPr lang="en-US" sz="2400" dirty="0" smtClean="0"/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7100" dirty="0" smtClean="0"/>
              <a:t>Задачи</a:t>
            </a:r>
          </a:p>
          <a:p>
            <a:pPr marL="274320" indent="-256032" fontAlgn="auto"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/>
              <a:t>Осмыслить роль личности в истории;</a:t>
            </a:r>
          </a:p>
          <a:p>
            <a:pPr marL="274320" indent="-256032" fontAlgn="auto">
              <a:spcAft>
                <a:spcPts val="0"/>
              </a:spcAft>
              <a:buFontTx/>
              <a:buChar char="-"/>
              <a:defRPr/>
            </a:pPr>
            <a:endParaRPr lang="ru-RU" sz="2400" dirty="0" smtClean="0"/>
          </a:p>
          <a:p>
            <a:pPr marL="274320" indent="-256032" fontAlgn="auto"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/>
              <a:t>Дать характеристику внутренней политике монархов;</a:t>
            </a:r>
          </a:p>
          <a:p>
            <a:pPr marL="274320" indent="-256032" fontAlgn="auto">
              <a:spcAft>
                <a:spcPts val="0"/>
              </a:spcAft>
              <a:buFontTx/>
              <a:buChar char="-"/>
              <a:defRPr/>
            </a:pPr>
            <a:endParaRPr lang="ru-RU" sz="2400" dirty="0" smtClean="0"/>
          </a:p>
          <a:p>
            <a:pPr marL="274320" indent="-256032" fontAlgn="auto"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/>
              <a:t>Выделить особенности внешней политики России и Англии в </a:t>
            </a:r>
            <a:r>
              <a:rPr lang="en-US" sz="2400" dirty="0" smtClean="0"/>
              <a:t>XVI</a:t>
            </a:r>
            <a:r>
              <a:rPr lang="ru-RU" sz="2400" dirty="0" smtClean="0"/>
              <a:t> веке.</a:t>
            </a:r>
          </a:p>
          <a:p>
            <a:pPr marL="274320" indent="-256032" fontAlgn="auto">
              <a:spcAft>
                <a:spcPts val="0"/>
              </a:spcAft>
              <a:buFontTx/>
              <a:buChar char="-"/>
              <a:defRPr/>
            </a:pPr>
            <a:endParaRPr lang="ru-RU" sz="2000" dirty="0" smtClean="0"/>
          </a:p>
          <a:p>
            <a:pPr marL="274320" indent="-256032" fontAlgn="auto">
              <a:spcAft>
                <a:spcPts val="0"/>
              </a:spcAft>
              <a:buFontTx/>
              <a:buChar char="-"/>
              <a:defRPr/>
            </a:pP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9050"/>
            <a:ext cx="8229600" cy="13938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dirty="0" smtClean="0"/>
              <a:t>Цели (проблемы)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400675"/>
          </a:xfrm>
        </p:spPr>
        <p:txBody>
          <a:bodyPr>
            <a:normAutofit lnSpcReduction="10000"/>
          </a:bodyPr>
          <a:lstStyle/>
          <a:p>
            <a:pPr marL="274320" indent="-256032" fontAlgn="auto">
              <a:spcAft>
                <a:spcPts val="0"/>
              </a:spcAft>
              <a:defRPr/>
            </a:pPr>
            <a:r>
              <a:rPr lang="ru-RU" sz="2800" dirty="0" smtClean="0"/>
              <a:t>Мотивация;</a:t>
            </a:r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ru-RU" sz="2800" dirty="0" smtClean="0"/>
              <a:t>Погружение в эпоху </a:t>
            </a:r>
            <a:r>
              <a:rPr lang="en-US" sz="2800" dirty="0" smtClean="0"/>
              <a:t>XVI</a:t>
            </a:r>
            <a:r>
              <a:rPr lang="ru-RU" sz="2800" dirty="0" smtClean="0"/>
              <a:t> века;</a:t>
            </a:r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ru-RU" sz="2800" dirty="0" smtClean="0"/>
              <a:t>Блок № 1. Работа над осмыслением роли личности в истории; </a:t>
            </a:r>
            <a:r>
              <a:rPr lang="ru-RU" sz="2800" dirty="0" err="1" smtClean="0"/>
              <a:t>синквей</a:t>
            </a:r>
            <a:r>
              <a:rPr lang="ru-RU" sz="2800" dirty="0" smtClean="0"/>
              <a:t>.</a:t>
            </a:r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ru-RU" sz="2800" dirty="0" smtClean="0"/>
              <a:t>Блок № 2. Выявление элементов демократии во внутренней политике Елизаветы </a:t>
            </a:r>
            <a:r>
              <a:rPr lang="en-US" sz="2800" dirty="0" smtClean="0"/>
              <a:t>I</a:t>
            </a:r>
            <a:r>
              <a:rPr lang="ru-RU" sz="2800" dirty="0" smtClean="0"/>
              <a:t> и Ивана</a:t>
            </a:r>
            <a:r>
              <a:rPr lang="en-US" sz="2800" dirty="0" smtClean="0"/>
              <a:t>IV</a:t>
            </a:r>
            <a:r>
              <a:rPr lang="ru-RU" sz="2800" dirty="0" smtClean="0"/>
              <a:t>; итоги.</a:t>
            </a:r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ru-RU" sz="2800" dirty="0" smtClean="0"/>
              <a:t>Блок № 3. Определение особенностей внешней политики России и Англии в </a:t>
            </a:r>
            <a:r>
              <a:rPr lang="en-US" sz="2800" dirty="0" smtClean="0"/>
              <a:t>XVI</a:t>
            </a:r>
            <a:r>
              <a:rPr lang="ru-RU" sz="2800" dirty="0" smtClean="0"/>
              <a:t> веке; итоги.</a:t>
            </a:r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ru-RU" sz="2800" dirty="0" smtClean="0"/>
              <a:t>Рефлексия: определить форму монархии в России и Англии в </a:t>
            </a:r>
            <a:r>
              <a:rPr lang="en-US" sz="2800" dirty="0" smtClean="0"/>
              <a:t>XVI</a:t>
            </a:r>
            <a:r>
              <a:rPr lang="ru-RU" sz="2800" dirty="0" smtClean="0"/>
              <a:t> веке.</a:t>
            </a:r>
          </a:p>
          <a:p>
            <a:pPr marL="274320" indent="-256032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7777162" cy="8651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300" dirty="0" smtClean="0"/>
              <a:t>Алгоритм</a:t>
            </a:r>
            <a:r>
              <a:rPr lang="ru-RU" sz="3600" dirty="0" smtClean="0"/>
              <a:t> </a:t>
            </a:r>
            <a:r>
              <a:rPr lang="ru-RU" sz="6600" dirty="0" smtClean="0"/>
              <a:t>урока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12875"/>
            <a:ext cx="8569325" cy="518477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xfrm>
            <a:off x="539750" y="19050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smtClean="0">
                <a:effectLst/>
              </a:rPr>
              <a:t>Иван Грозный показывает свои сокровища английскому послу Горсею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56032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7" name="Picture 2" descr="G:\Абсолютизм Россия - Англия\thumbnail[2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va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5888" y="854075"/>
            <a:ext cx="4864100" cy="5795963"/>
          </a:xfrm>
          <a:prstGeom prst="rect">
            <a:avLst/>
          </a:prstGeom>
          <a:noFill/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3188" y="-347663"/>
            <a:ext cx="8686800" cy="1219201"/>
          </a:xfrm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71450" y="2493963"/>
            <a:ext cx="4578350" cy="11572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88913"/>
            <a:ext cx="6119812" cy="5422900"/>
          </a:xfrm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777875" y="5589588"/>
            <a:ext cx="7543800" cy="11525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2000" smtClean="0">
                <a:effectLst/>
                <a:latin typeface="Arial" charset="0"/>
                <a:cs typeface="Arial" charset="0"/>
                <a:hlinkClick r:id="rId3" tooltip="Василий III"/>
              </a:rPr>
              <a:t>Василий III</a:t>
            </a:r>
            <a:r>
              <a:rPr lang="ru-RU" sz="2000" smtClean="0">
                <a:effectLst/>
                <a:latin typeface="Arial" charset="0"/>
                <a:cs typeface="Arial" charset="0"/>
              </a:rPr>
              <a:t>, отец Ивана IV (прослеживается явное сходство</a:t>
            </a:r>
            <a:r>
              <a:rPr lang="ru-RU" sz="2000" baseline="30000" smtClean="0">
                <a:effectLst/>
                <a:latin typeface="Arial" charset="0"/>
                <a:cs typeface="Arial" charset="0"/>
              </a:rPr>
              <a:t> </a:t>
            </a:r>
            <a:r>
              <a:rPr lang="ru-RU" sz="2000" smtClean="0">
                <a:effectLst/>
                <a:latin typeface="Arial" charset="0"/>
                <a:cs typeface="Arial" charset="0"/>
              </a:rPr>
              <a:t>с портретом сына, за исключением того, что Василий был более плотного телосложения)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589</TotalTime>
  <Words>1273</Words>
  <Application>Microsoft Office PowerPoint</Application>
  <PresentationFormat>Экран (4:3)</PresentationFormat>
  <Paragraphs>173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31</vt:i4>
      </vt:variant>
    </vt:vector>
  </HeadingPairs>
  <TitlesOfParts>
    <vt:vector size="46" baseType="lpstr">
      <vt:lpstr>Palatino Linotype</vt:lpstr>
      <vt:lpstr>Arial</vt:lpstr>
      <vt:lpstr>Wingdings</vt:lpstr>
      <vt:lpstr>Calibri</vt:lpstr>
      <vt:lpstr>Aharoni</vt:lpstr>
      <vt:lpstr>Bookman Old Style</vt:lpstr>
      <vt:lpstr>Arial Black</vt:lpstr>
      <vt:lpstr>Базовая</vt:lpstr>
      <vt:lpstr>Базовая</vt:lpstr>
      <vt:lpstr>Базовая</vt:lpstr>
      <vt:lpstr>Базовая</vt:lpstr>
      <vt:lpstr>Базовая</vt:lpstr>
      <vt:lpstr>Базовая</vt:lpstr>
      <vt:lpstr>Базовая</vt:lpstr>
      <vt:lpstr>Базовая</vt:lpstr>
      <vt:lpstr>Тема: Абсолютизм XVI века в России и Англии Бинарный урок</vt:lpstr>
      <vt:lpstr>Инструменты урока</vt:lpstr>
      <vt:lpstr>Вопросы преподавателей</vt:lpstr>
      <vt:lpstr>Цели (проблемы) </vt:lpstr>
      <vt:lpstr>Алгоритм урока</vt:lpstr>
      <vt:lpstr>Иван Грозный показывает свои сокровища английскому послу Горсею</vt:lpstr>
      <vt:lpstr>Слайд 7</vt:lpstr>
      <vt:lpstr>Слайд 8</vt:lpstr>
      <vt:lpstr>Василий III, отец Ивана IV (прослеживается явное сходство с портретом сына, за исключением того, что Василий был более плотного телосложения)</vt:lpstr>
      <vt:lpstr>Слайд 10</vt:lpstr>
      <vt:lpstr>Слайд 11</vt:lpstr>
      <vt:lpstr>Слайд 12</vt:lpstr>
      <vt:lpstr>Слайд 13</vt:lpstr>
      <vt:lpstr>Слайд 14</vt:lpstr>
      <vt:lpstr>THE  ELIZABETHAN  ERA</vt:lpstr>
      <vt:lpstr>ELIZABETH I TUDOR  (1533-1603)</vt:lpstr>
      <vt:lpstr>Слайд 17</vt:lpstr>
      <vt:lpstr>ELIZABETH’S CHILDHOOD </vt:lpstr>
      <vt:lpstr>ELIZABETH I TUDOR  (1533-1603)</vt:lpstr>
      <vt:lpstr>Слайд 20</vt:lpstr>
      <vt:lpstr>Слайд 21</vt:lpstr>
      <vt:lpstr>    «39 статей» - 1571 г. </vt:lpstr>
      <vt:lpstr>Итоги работы по внутренней политике</vt:lpstr>
      <vt:lpstr>Слайд 24</vt:lpstr>
      <vt:lpstr>Слайд 25</vt:lpstr>
      <vt:lpstr>Слайд 26</vt:lpstr>
      <vt:lpstr>Слайд 27</vt:lpstr>
      <vt:lpstr>Внешняя политика Елизаветы I</vt:lpstr>
      <vt:lpstr>LAST YEARS OF THE QUEEN</vt:lpstr>
      <vt:lpstr>Итоги работы по внешней политике </vt:lpstr>
      <vt:lpstr>Словарь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USER</cp:lastModifiedBy>
  <cp:revision>48</cp:revision>
  <dcterms:created xsi:type="dcterms:W3CDTF">2011-03-13T17:27:39Z</dcterms:created>
  <dcterms:modified xsi:type="dcterms:W3CDTF">2012-01-20T15:27:35Z</dcterms:modified>
</cp:coreProperties>
</file>