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2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00"/>
    <a:srgbClr val="CCCC00"/>
    <a:srgbClr val="FFCC00"/>
    <a:srgbClr val="A50021"/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D140DAD-97DC-45AD-AD16-32271E6434E3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E03F9B2-6022-49C2-8CD5-BFE365494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58F176-D9EA-4174-83E8-409B589201AF}" type="slidenum">
              <a:rPr lang="ru-RU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ew_year"/>
          <p:cNvPicPr>
            <a:picLocks noChangeAspect="1" noChangeArrowheads="1"/>
          </p:cNvPicPr>
          <p:nvPr/>
        </p:nvPicPr>
        <p:blipFill>
          <a:blip r:embed="rId2"/>
          <a:srcRect t="1373" b="687"/>
          <a:stretch>
            <a:fillRect/>
          </a:stretch>
        </p:blipFill>
        <p:spPr bwMode="auto">
          <a:xfrm>
            <a:off x="0" y="-26988"/>
            <a:ext cx="9144000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15890"/>
            <a:ext cx="7772400" cy="1470025"/>
          </a:xfrm>
          <a:solidFill>
            <a:schemeClr val="bg1">
              <a:alpha val="60001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87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9F42BA-B9AE-45CA-A681-F865BE212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7CB3F-12CE-4679-AD68-A2805958D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DE94C-D03E-4208-8065-5A5CCE34F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D6C3-10D0-44E2-A486-B49DABA1A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E22A4-F064-489E-AED0-E327055A3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23247-0F47-4920-8C01-54EF4891E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E96B9-7E84-4ADF-8C4C-CEA825F26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D93E0-BF96-4051-8FC4-567094B9B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B83D7-4225-4561-ADA7-908707052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C5AFA-6715-4761-B9F2-6EDFA4F40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C8752-DBD9-4418-82B9-2BC28A0B4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71920-1571-4CE0-AF5F-ACE7F0D43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E5B9E-13C6-48CF-9F70-81A33E99D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32EFD-84BF-4842-81DA-B1419EA77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806A6-B9B9-495C-8278-A541EC38D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45984-0101-459E-82D1-5263F7923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0C7F4-37AD-4B43-8EFA-0306EDCEB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A53A-31DF-45AA-AD9B-DD3D5C617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D2892-59FC-4A9B-A037-16D0942A0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EC970-C96D-4CF0-9D1A-4B0EBCF1D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A1B94-C65C-45F1-8AF6-03C1E42D1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03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484313"/>
            <a:ext cx="9144000" cy="5373687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180ECC6-C4F6-4701-B60A-21F9F3AD2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2B413EA-0B51-4C2F-9F3C-0FE354B40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1;&#1072;&#1088;&#1080;&#1089;&#1072;\&#1056;&#1072;&#1073;&#1086;&#1095;&#1080;&#1081;%20&#1089;&#1090;&#1086;&#1083;\&#1041;&#1080;&#1086;&#1083;&#1086;&#1075;&#1080;&#1103;\BoneyM-JingleBells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tat16.privet.ru/lr/0a34edb1b8473f26d19b4386e0ec85a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istigri.files.wordpress.com/2009/12/45dd9c35ace3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kp.ru/upimg/38fd25d0148fde2be07a6b7b4f6431b14dc82cf0/61363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forum.pridnestrovie.com/upload/img/7215/40f8e66b212d08a5.jpg" TargetMode="Externa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media.nowpublic.net/images/6a/6/6a6878775ef68523440595b65005d2f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1.liveinternet.ru/images/attach/c/2/70/37/70037450_1296504238_08305bf158025cf2aac5c04622b32269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s42.radikal.ru/i095/0901/7d/5607b630278a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030.radikal.ru/0712/5d/c4ee3ba51c9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dreamworlds.ru/uploads/posts/2010-12/1291988182_cca7bed502062f481ee54b620801f7cd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leportaildesantiquaires.com/images/sites/perenoel12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static.diary.ru/userdir/8/0/6/3/80635/26494647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765175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Новогоднее веретено по разным странам </a:t>
            </a:r>
            <a:br>
              <a:rPr lang="ru-RU" dirty="0" smtClean="0"/>
            </a:br>
            <a:r>
              <a:rPr lang="ru-RU" sz="4000" dirty="0" smtClean="0"/>
              <a:t>(для учащихся 3-4 классов)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413" y="4149725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>
              <a:defRPr/>
            </a:pPr>
            <a:r>
              <a:rPr lang="ru-RU" sz="2400" dirty="0"/>
              <a:t>в</a:t>
            </a:r>
            <a:r>
              <a:rPr lang="ru-RU" sz="2400" dirty="0" smtClean="0"/>
              <a:t>оспитателя  группы </a:t>
            </a:r>
          </a:p>
          <a:p>
            <a:pPr algn="r">
              <a:defRPr/>
            </a:pPr>
            <a:r>
              <a:rPr lang="ru-RU" sz="2400" dirty="0" smtClean="0"/>
              <a:t>продлённого дня</a:t>
            </a:r>
          </a:p>
          <a:p>
            <a:pPr algn="r">
              <a:defRPr/>
            </a:pPr>
            <a:r>
              <a:rPr lang="ru-RU" sz="2400" dirty="0" err="1" smtClean="0"/>
              <a:t>Шляжко</a:t>
            </a:r>
            <a:r>
              <a:rPr lang="ru-RU" sz="2400" dirty="0" smtClean="0"/>
              <a:t> Натальи Николаевны</a:t>
            </a:r>
          </a:p>
          <a:p>
            <a:pPr algn="r">
              <a:defRPr/>
            </a:pPr>
            <a:r>
              <a:rPr lang="ru-RU" sz="2400" dirty="0" smtClean="0"/>
              <a:t>МОУ </a:t>
            </a:r>
            <a:r>
              <a:rPr lang="ru-RU" sz="2400" dirty="0" err="1" smtClean="0"/>
              <a:t>Цнинская</a:t>
            </a:r>
            <a:r>
              <a:rPr lang="ru-RU" sz="2400" dirty="0" smtClean="0"/>
              <a:t> СОШ №2</a:t>
            </a:r>
          </a:p>
          <a:p>
            <a:pPr algn="r">
              <a:defRPr/>
            </a:pPr>
            <a:r>
              <a:rPr lang="ru-RU" sz="2400" dirty="0" smtClean="0"/>
              <a:t>Тамбовского района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03650" y="6021388"/>
            <a:ext cx="19923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+mn-lt"/>
              </a:rPr>
              <a:t>2011-2012 г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BoneyM-JingleBell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342900">
              <a:buFontTx/>
              <a:buNone/>
              <a:defRPr/>
            </a:pPr>
            <a:r>
              <a:rPr lang="ru-RU" dirty="0" smtClean="0"/>
              <a:t>Во Франции новогоднего добряка зовут Пэр </a:t>
            </a:r>
            <a:r>
              <a:rPr lang="ru-RU" dirty="0" err="1" smtClean="0"/>
              <a:t>Ноэль</a:t>
            </a:r>
            <a:r>
              <a:rPr lang="ru-RU" dirty="0" smtClean="0"/>
              <a:t>, что означает «Отец Рождество». Но существует и другой Дед Мороз, которого зовут Шаланд. Шаланд (</a:t>
            </a:r>
            <a:r>
              <a:rPr lang="en-US" dirty="0" err="1" smtClean="0"/>
              <a:t>Chaland</a:t>
            </a:r>
            <a:r>
              <a:rPr lang="en-US" dirty="0" smtClean="0"/>
              <a:t>)</a:t>
            </a:r>
            <a:r>
              <a:rPr lang="ru-RU" dirty="0" smtClean="0"/>
              <a:t> – высокий старик с большой бородой, в меховой шапке и тёплом дорожном плаще. Сзади у него висит корзина. На Кипре Деда Мороза зовут </a:t>
            </a:r>
            <a:r>
              <a:rPr lang="ru-RU" dirty="0" err="1" smtClean="0"/>
              <a:t>Васишем</a:t>
            </a:r>
            <a:r>
              <a:rPr lang="ru-RU" dirty="0" smtClean="0"/>
              <a:t>. В Монголии Дед Мороз – пастух.</a:t>
            </a:r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-252413" y="1457325"/>
            <a:ext cx="4211638" cy="5400675"/>
          </a:xfrm>
        </p:spPr>
        <p:txBody>
          <a:bodyPr/>
          <a:lstStyle/>
          <a:p>
            <a:pPr indent="342900">
              <a:buFontTx/>
              <a:buNone/>
            </a:pPr>
            <a:r>
              <a:rPr lang="ru-RU" smtClean="0"/>
              <a:t>Независимо от места жительства, происхождения, и даже имени, у всех Дедов Морозов </a:t>
            </a:r>
            <a:r>
              <a:rPr lang="ru-RU" u="sng" smtClean="0"/>
              <a:t>одно бесценное качество – они обязательно приносят радость в каждый дом.</a:t>
            </a:r>
            <a:endParaRPr lang="ru-RU" smtClean="0"/>
          </a:p>
        </p:txBody>
      </p:sp>
      <p:pic>
        <p:nvPicPr>
          <p:cNvPr id="24579" name="Picture 2" descr="Картинка 33 из 95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060575"/>
            <a:ext cx="50768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Визитная карточка стран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342900">
              <a:buFontTx/>
              <a:buNone/>
              <a:defRPr/>
            </a:pPr>
            <a:r>
              <a:rPr lang="ru-RU" sz="3500" dirty="0" err="1" smtClean="0"/>
              <a:t>Чуньцзе</a:t>
            </a:r>
            <a:r>
              <a:rPr lang="ru-RU" sz="3500" dirty="0" smtClean="0"/>
              <a:t>, </a:t>
            </a:r>
            <a:r>
              <a:rPr lang="ru-RU" sz="3500" dirty="0" err="1" smtClean="0"/>
              <a:t>Цагаан</a:t>
            </a:r>
            <a:r>
              <a:rPr lang="ru-RU" sz="3500" dirty="0" smtClean="0"/>
              <a:t> </a:t>
            </a:r>
            <a:r>
              <a:rPr lang="ru-RU" sz="3500" dirty="0" err="1" smtClean="0"/>
              <a:t>сар</a:t>
            </a:r>
            <a:r>
              <a:rPr lang="ru-RU" sz="3500" dirty="0" smtClean="0"/>
              <a:t>, </a:t>
            </a:r>
            <a:r>
              <a:rPr lang="ru-RU" sz="3500" dirty="0" err="1" smtClean="0"/>
              <a:t>Навруз</a:t>
            </a:r>
            <a:r>
              <a:rPr lang="ru-RU" sz="3500" dirty="0" smtClean="0"/>
              <a:t>…</a:t>
            </a:r>
          </a:p>
          <a:p>
            <a:pPr indent="0">
              <a:buFontTx/>
              <a:buNone/>
              <a:defRPr/>
            </a:pPr>
            <a:r>
              <a:rPr lang="ru-RU" dirty="0" smtClean="0"/>
              <a:t>Так называют Новый год в разных странах мира. И встречают его по-разному. Это связано с тем, что люди исповедуют разные религии, у каждого народа свои обычаи и традиции.</a:t>
            </a:r>
          </a:p>
          <a:p>
            <a:pPr indent="0">
              <a:buFontTx/>
              <a:buNone/>
              <a:defRPr/>
            </a:pPr>
            <a:r>
              <a:rPr lang="ru-RU" dirty="0" smtClean="0"/>
              <a:t>Не всегда его отмечают 1 января. Это может происходить весной или осенью. Но всегда этот праздник сопровождается выдумкой, смехом, гаданиями.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«Такие необычные ёлки»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342900">
              <a:buFontTx/>
              <a:buNone/>
              <a:defRPr/>
            </a:pPr>
            <a:r>
              <a:rPr lang="ru-RU" dirty="0" smtClean="0"/>
              <a:t>Обычай украшать рождественскую ёлку пришёл из Германии. Состоятельные люди демонстрировали своё богатство, добавляя к ёлочным украшениям всё больше и больше свечей, фонариков, диковинных подарков.</a:t>
            </a:r>
          </a:p>
          <a:p>
            <a:pPr indent="342900">
              <a:buFontTx/>
              <a:buNone/>
              <a:defRPr/>
            </a:pPr>
            <a:r>
              <a:rPr lang="ru-RU" dirty="0" smtClean="0"/>
              <a:t>Много лет назад египтяне приносили в дом зелёную пальму. Римляне поклонялись богу земледелия, поэтому вешали ветки омелы, лавра, вьющегося плюща. 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8218487" cy="4997450"/>
          </a:xfrm>
        </p:spPr>
        <p:txBody>
          <a:bodyPr>
            <a:normAutofit fontScale="85000" lnSpcReduction="10000"/>
          </a:bodyPr>
          <a:lstStyle/>
          <a:p>
            <a:pPr indent="342900">
              <a:buFontTx/>
              <a:buNone/>
              <a:defRPr/>
            </a:pPr>
            <a:r>
              <a:rPr lang="ru-RU" dirty="0" smtClean="0"/>
              <a:t>Существует немало легенд о Рождественской ёлке. В Англии при дворе Генриха </a:t>
            </a:r>
            <a:r>
              <a:rPr lang="en-US" dirty="0" smtClean="0"/>
              <a:t>VIII</a:t>
            </a:r>
            <a:r>
              <a:rPr lang="ru-RU" dirty="0" smtClean="0"/>
              <a:t> в 1516 году была выставлена ёлка из золота, украшенная розами и гранатами. Во Франции на ёлку по традиции вешали ярко раскрашенные яичные скорлупки.</a:t>
            </a:r>
          </a:p>
          <a:p>
            <a:pPr indent="342900">
              <a:buFontTx/>
              <a:buNone/>
              <a:defRPr/>
            </a:pPr>
            <a:r>
              <a:rPr lang="ru-RU" dirty="0" smtClean="0"/>
              <a:t>В последнее время в различных комнатах Белого дома устанавливают до двадцати ёлок. А России украшенную ёлку увидели в начале сороковых годов прошлого столетия. А до этого времени, начиная с 1700 года, русские украшали свои дома сосновыми, еловыми ветками, как в 1699 году повелел царь Пётр </a:t>
            </a:r>
            <a:r>
              <a:rPr lang="en-US" dirty="0" smtClean="0"/>
              <a:t>I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http://www.art-auction.ru/files/services_pictures/15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405288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6" descr="http://stuckincustoms.smugmug.com/Portfolio-The-Best/your-favorites/3134976060baf460139fo/742619403_Ewhxu-6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8150" y="1196975"/>
            <a:ext cx="48958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250825" y="1484313"/>
            <a:ext cx="8569325" cy="2044700"/>
          </a:xfrm>
        </p:spPr>
        <p:txBody>
          <a:bodyPr/>
          <a:lstStyle/>
          <a:p>
            <a:pPr indent="342900">
              <a:buFontTx/>
              <a:buNone/>
            </a:pPr>
            <a:r>
              <a:rPr lang="ru-RU" smtClean="0"/>
              <a:t>Более 200 лет назад английский художник Добсон сотворил маленькое чудо – </a:t>
            </a:r>
            <a:r>
              <a:rPr lang="ru-RU" u="sng" smtClean="0"/>
              <a:t>рождественскую поздравительную открытку.</a:t>
            </a:r>
            <a:endParaRPr lang="ru-RU" smtClean="0"/>
          </a:p>
        </p:txBody>
      </p:sp>
      <p:pic>
        <p:nvPicPr>
          <p:cNvPr id="29699" name="Picture 2" descr="Картинка 27 из 147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057525"/>
            <a:ext cx="25908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0" descr="http://news.mail.ru/pic/6f/ed/769713_768_576_source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3500438"/>
            <a:ext cx="43211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342900">
              <a:buFontTx/>
              <a:buNone/>
              <a:defRPr/>
            </a:pPr>
            <a:r>
              <a:rPr lang="ru-RU" dirty="0" smtClean="0"/>
              <a:t>Первые рождественские открытки пришли в Россию из Англии. Долгое время все открытки печатались в Германии. В России их в первый раз выпустили в 1898 году – к Рождеству и Пасхе.</a:t>
            </a:r>
          </a:p>
          <a:p>
            <a:pPr indent="342900">
              <a:buFontTx/>
              <a:buNone/>
              <a:defRPr/>
            </a:pPr>
            <a:r>
              <a:rPr lang="ru-RU" dirty="0" smtClean="0"/>
              <a:t>В сюжетах рождественских открыток основным был «русский стиль». Гадания на Святки, мохноногие лошадки, заснеженные ельники, летящие сани и Дед Мороз. 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Картинка 247 из 147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357563"/>
            <a:ext cx="26257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6" descr="http://news.mail.ru/pic/c7/1b/769697_576_768_sourc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6613"/>
            <a:ext cx="4513263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10" descr="Картинка 488 из 147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0"/>
            <a:ext cx="4643437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>
              <a:buFontTx/>
              <a:buNone/>
            </a:pPr>
            <a:r>
              <a:rPr lang="ru-RU" smtClean="0"/>
              <a:t>Интересные обычаи встречи Нового года есть у народов Востока. Новогодняя китайская картинка – пара смеющихся близнецов (хэ-хэ) символизирует мир, довольство и согласие в семье. </a:t>
            </a:r>
            <a:r>
              <a:rPr lang="ru-RU" u="sng" smtClean="0"/>
              <a:t>Огонь</a:t>
            </a:r>
            <a:r>
              <a:rPr lang="ru-RU" smtClean="0"/>
              <a:t> – также обязательный признак новогоднего праздника в Китае.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557338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700" smtClean="0"/>
              <a:t>Цель: </a:t>
            </a:r>
            <a:r>
              <a:rPr lang="ru-RU" sz="2700" u="sng" smtClean="0"/>
              <a:t>познакомить</a:t>
            </a:r>
            <a:r>
              <a:rPr lang="ru-RU" sz="2700" smtClean="0"/>
              <a:t> с историей возникновения новогоднего праздника и его символами.</a:t>
            </a:r>
          </a:p>
          <a:p>
            <a:pPr>
              <a:lnSpc>
                <a:spcPct val="90000"/>
              </a:lnSpc>
            </a:pPr>
            <a:r>
              <a:rPr lang="ru-RU" sz="2700" smtClean="0"/>
              <a:t>Задачи: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ru-RU" sz="2700" smtClean="0"/>
              <a:t>Расширить эстетический кругозор посредством знакомства с историей новогоднего праздника.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ru-RU" sz="2700" smtClean="0"/>
              <a:t>Развивать творческий способности, эмоционально-чувственную сферу.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ru-RU" sz="2700" smtClean="0"/>
              <a:t>Воспитывать хорошие манеры, уважение к традициям других стран, повысить культуру быта.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Картинка 208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3671888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4" descr="Картинка 9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0"/>
            <a:ext cx="50768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 descr="Картинка 18 из 9600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3644900"/>
            <a:ext cx="4049712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600200"/>
            <a:ext cx="8291512" cy="4997450"/>
          </a:xfrm>
        </p:spPr>
        <p:txBody>
          <a:bodyPr>
            <a:normAutofit fontScale="85000" lnSpcReduction="20000"/>
          </a:bodyPr>
          <a:lstStyle/>
          <a:p>
            <a:pPr indent="342900">
              <a:buFontTx/>
              <a:buNone/>
              <a:defRPr/>
            </a:pPr>
            <a:r>
              <a:rPr lang="ru-RU" dirty="0" smtClean="0"/>
              <a:t>Действующими лицами Нового года в Шотландии обязательно были гномы. Они приходили в масках гномов и с тонкими круглыми овсяными лепёшками (символ солнца). Считается, что такой визит приносит удачу в дом.</a:t>
            </a:r>
          </a:p>
          <a:p>
            <a:pPr indent="342900">
              <a:buFontTx/>
              <a:buNone/>
              <a:defRPr/>
            </a:pPr>
            <a:r>
              <a:rPr lang="ru-RU" dirty="0" smtClean="0"/>
              <a:t>Во Франции за несколько дней до Нового года во всех французских соборах проходят вечерние концертные программы. А главная служба идёт в Соборе Парижской Богоматери. Праздничные ёлки стоят даже в подъездах домов. В Италии в новогоднюю ночь принято громко кричать, а малышам рассказывают сказки о старушке </a:t>
            </a:r>
            <a:r>
              <a:rPr lang="ru-RU" dirty="0" err="1" smtClean="0"/>
              <a:t>Бефане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Подведение итогов</a:t>
            </a: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/>
            <a:r>
              <a:rPr lang="ru-RU" smtClean="0"/>
              <a:t>Всем участникам «Новогоднего веретена» предлагается спеть песню «Три белых коня» из к/ф «Чародеи» </a:t>
            </a:r>
          </a:p>
          <a:p>
            <a:pPr indent="342900"/>
            <a:r>
              <a:rPr lang="ru-RU" smtClean="0"/>
              <a:t>Заключительная мини-викторина (4-5 вопросов)</a:t>
            </a:r>
          </a:p>
          <a:p>
            <a:pPr indent="342900"/>
            <a:r>
              <a:rPr lang="ru-RU" smtClean="0"/>
              <a:t>Что нового вы узнали, путешествуя по «Новогоднему веретену»?</a:t>
            </a:r>
          </a:p>
        </p:txBody>
      </p:sp>
    </p:spTree>
  </p:cSld>
  <p:clrMapOvr>
    <a:masterClrMapping/>
  </p:clrMapOvr>
  <p:transition>
    <p:split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Заключение </a:t>
            </a: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>
              <a:buFontTx/>
              <a:buNone/>
            </a:pPr>
            <a:r>
              <a:rPr lang="ru-RU" smtClean="0"/>
              <a:t>«Окончил путь усталый старый год, </a:t>
            </a:r>
          </a:p>
          <a:p>
            <a:pPr indent="342900">
              <a:buFontTx/>
              <a:buNone/>
            </a:pPr>
            <a:r>
              <a:rPr lang="ru-RU" smtClean="0"/>
              <a:t>Явился новый в утреннем сиянье</a:t>
            </a:r>
          </a:p>
          <a:p>
            <a:pPr indent="342900">
              <a:buFontTx/>
              <a:buNone/>
            </a:pPr>
            <a:r>
              <a:rPr lang="ru-RU" smtClean="0"/>
              <a:t>И начал мерный дней круговорот,</a:t>
            </a:r>
          </a:p>
          <a:p>
            <a:pPr indent="342900">
              <a:buFontTx/>
              <a:buNone/>
            </a:pPr>
            <a:r>
              <a:rPr lang="ru-RU" smtClean="0"/>
              <a:t>Сулящий нам покой и процветанье»</a:t>
            </a:r>
          </a:p>
          <a:p>
            <a:pPr indent="342900" algn="r">
              <a:buFontTx/>
              <a:buNone/>
            </a:pPr>
            <a:r>
              <a:rPr lang="ru-RU" smtClean="0"/>
              <a:t>Эдмунд Спенсер</a:t>
            </a:r>
          </a:p>
          <a:p>
            <a:pPr indent="342900">
              <a:buFontTx/>
              <a:buNone/>
            </a:pPr>
            <a:r>
              <a:rPr lang="ru-RU" smtClean="0"/>
              <a:t>(Читают хором отрывок)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>
              <a:buFontTx/>
              <a:buNone/>
              <a:defRPr/>
            </a:pPr>
            <a:r>
              <a:rPr lang="ru-RU" dirty="0" smtClean="0"/>
              <a:t>Список предлагаемой литературы:</a:t>
            </a:r>
          </a:p>
          <a:p>
            <a:pPr marL="857250" indent="-514350">
              <a:buFontTx/>
              <a:buAutoNum type="arabicParenR"/>
              <a:defRPr/>
            </a:pPr>
            <a:r>
              <a:rPr lang="ru-RU" dirty="0" smtClean="0"/>
              <a:t>Калейдоскоп школьных дел: В 3-х выпусках. Москва 2003г. Сфера </a:t>
            </a:r>
          </a:p>
          <a:p>
            <a:pPr marL="857250" indent="-514350">
              <a:buFontTx/>
              <a:buNone/>
              <a:defRPr/>
            </a:pPr>
            <a:r>
              <a:rPr lang="ru-RU" dirty="0" smtClean="0"/>
              <a:t>2)  </a:t>
            </a:r>
            <a:r>
              <a:rPr lang="ru-RU" dirty="0" err="1" smtClean="0"/>
              <a:t>Тубельская</a:t>
            </a:r>
            <a:r>
              <a:rPr lang="ru-RU" dirty="0" smtClean="0"/>
              <a:t> Г.Н. «Детские праздники в семье», Москва, 2005г.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Лариса\Рабочий стол\фото новый год\DSC01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535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 проведения: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smtClean="0"/>
              <a:t>Вступительное слово</a:t>
            </a:r>
          </a:p>
          <a:p>
            <a:r>
              <a:rPr lang="ru-RU" sz="3600" smtClean="0"/>
              <a:t>Откуда пришёл Дед Мороз?</a:t>
            </a:r>
          </a:p>
          <a:p>
            <a:r>
              <a:rPr lang="ru-RU" sz="3600" smtClean="0"/>
              <a:t>Такие необычные «ёлки»</a:t>
            </a:r>
          </a:p>
          <a:p>
            <a:r>
              <a:rPr lang="ru-RU" sz="3600" smtClean="0"/>
              <a:t>Визитная карточка стран</a:t>
            </a:r>
          </a:p>
          <a:p>
            <a:r>
              <a:rPr lang="ru-RU" sz="3600" smtClean="0"/>
              <a:t>Заключение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Вступительное слово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pPr indent="342900" algn="just">
              <a:buFontTx/>
              <a:buNone/>
            </a:pPr>
            <a:r>
              <a:rPr lang="ru-RU" sz="2800" smtClean="0"/>
              <a:t>Сегодня мы с вами с помощью «Новогоднего веретена» ответим на следующие вопросы:</a:t>
            </a:r>
          </a:p>
          <a:p>
            <a:pPr indent="342900" algn="just"/>
            <a:r>
              <a:rPr lang="ru-RU" sz="2800" smtClean="0"/>
              <a:t>Почему появился праздник Новый год?</a:t>
            </a:r>
          </a:p>
          <a:p>
            <a:pPr indent="342900" algn="just"/>
            <a:r>
              <a:rPr lang="ru-RU" sz="2800" smtClean="0"/>
              <a:t>Какие бывают Деды Морозы?</a:t>
            </a:r>
          </a:p>
          <a:p>
            <a:pPr indent="342900" algn="just"/>
            <a:r>
              <a:rPr lang="ru-RU" sz="2800" smtClean="0"/>
              <a:t>Что означает год Синей крысы? </a:t>
            </a:r>
          </a:p>
          <a:p>
            <a:pPr indent="342900" algn="just"/>
            <a:r>
              <a:rPr lang="ru-RU" sz="2800" smtClean="0"/>
              <a:t>Всегда ли Новогоднее дерево – ёлка?</a:t>
            </a:r>
          </a:p>
          <a:p>
            <a:pPr indent="342900" algn="just">
              <a:buFontTx/>
              <a:buNone/>
            </a:pPr>
            <a:r>
              <a:rPr lang="ru-RU" sz="2400" smtClean="0"/>
              <a:t>(По одному вопросы вслух читают дети) </a:t>
            </a:r>
          </a:p>
          <a:p>
            <a:pPr indent="342900" algn="just">
              <a:buFontTx/>
              <a:buNone/>
            </a:pPr>
            <a:r>
              <a:rPr lang="ru-RU" sz="2800" smtClean="0"/>
              <a:t>Нас ждёт множество удивительных открытий, незабываемых впечатлений и просто интересные сведения о самом долгожданном празднике.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Откуда пришёл Дед Мороз?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68313" y="1989138"/>
            <a:ext cx="4114800" cy="5068887"/>
          </a:xfrm>
        </p:spPr>
        <p:txBody>
          <a:bodyPr/>
          <a:lstStyle/>
          <a:p>
            <a:pPr indent="0">
              <a:buFontTx/>
              <a:buNone/>
            </a:pPr>
            <a:r>
              <a:rPr lang="ru-RU" sz="2800" smtClean="0"/>
              <a:t>Откуда он появился, таинственный Дед Мороз?</a:t>
            </a:r>
          </a:p>
          <a:p>
            <a:pPr indent="0">
              <a:buFontTx/>
              <a:buNone/>
            </a:pPr>
            <a:r>
              <a:rPr lang="ru-RU" sz="2800" smtClean="0"/>
              <a:t> В разных странах его называют по-разному: Санта Клаус, Саит Николаус, Пэр Ноэль.</a:t>
            </a:r>
          </a:p>
        </p:txBody>
      </p:sp>
      <p:pic>
        <p:nvPicPr>
          <p:cNvPr id="19459" name="Picture 3" descr="C:\Documents and Settings\Лариса\Рабочий стол\card2-b отоб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628775"/>
            <a:ext cx="34956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Задание детям: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8002587" cy="1036637"/>
          </a:xfrm>
        </p:spPr>
        <p:txBody>
          <a:bodyPr/>
          <a:lstStyle/>
          <a:p>
            <a:pPr indent="342900">
              <a:buFontTx/>
              <a:buNone/>
            </a:pPr>
            <a:r>
              <a:rPr lang="ru-RU" smtClean="0"/>
              <a:t>Попробуйте отгадать, как зовут каждого Деда Мороза на фотографиях.</a:t>
            </a:r>
          </a:p>
        </p:txBody>
      </p:sp>
      <p:pic>
        <p:nvPicPr>
          <p:cNvPr id="20483" name="Picture 4" descr="Картинка 2 из 45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781300"/>
            <a:ext cx="34385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Картинка 32 из 95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2636838"/>
            <a:ext cx="2514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4" descr="Картинка 2 из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060575"/>
            <a:ext cx="4953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Картинка 18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060575"/>
            <a:ext cx="281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>
            <a:normAutofit lnSpcReduction="10000"/>
          </a:bodyPr>
          <a:lstStyle/>
          <a:p>
            <a:pPr indent="457200">
              <a:buFontTx/>
              <a:buNone/>
              <a:defRPr/>
            </a:pPr>
            <a:r>
              <a:rPr lang="ru-RU" dirty="0" smtClean="0"/>
              <a:t>В 1822 году в Америке появилась поэма </a:t>
            </a:r>
            <a:r>
              <a:rPr lang="ru-RU" dirty="0" err="1" smtClean="0"/>
              <a:t>Клемента</a:t>
            </a:r>
            <a:r>
              <a:rPr lang="ru-RU" dirty="0" smtClean="0"/>
              <a:t> Кларка Мура «Приход Святого Николая». В ней рассказывается о таинственной встрече одного мальчика со Святым Николаем. Появление этой поэмы и считается рождением нынешнего Деда Мороза. В Финляндии Дед Мороз имеет длинные волосы, его всегда окружают помощники – гномы.</a:t>
            </a: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3_3-New-Year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123_3-New-Year</Template>
  <TotalTime>867</TotalTime>
  <Words>706</Words>
  <Application>Microsoft Office PowerPoint</Application>
  <PresentationFormat>Экран (4:3)</PresentationFormat>
  <Paragraphs>64</Paragraphs>
  <Slides>24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123_3-New-Year</vt:lpstr>
      <vt:lpstr>123_3-New-Year</vt:lpstr>
      <vt:lpstr>Новогоднее веретено по разным странам  (для учащихся 3-4 классов)</vt:lpstr>
      <vt:lpstr>Слайд 2</vt:lpstr>
      <vt:lpstr>Слайд 3</vt:lpstr>
      <vt:lpstr>План проведения:</vt:lpstr>
      <vt:lpstr>Вступительное слово</vt:lpstr>
      <vt:lpstr>Откуда пришёл Дед Мороз?</vt:lpstr>
      <vt:lpstr>Задание детям:</vt:lpstr>
      <vt:lpstr>Слайд 8</vt:lpstr>
      <vt:lpstr>Слайд 9</vt:lpstr>
      <vt:lpstr>Слайд 10</vt:lpstr>
      <vt:lpstr>Слайд 11</vt:lpstr>
      <vt:lpstr>Визитная карточка стран</vt:lpstr>
      <vt:lpstr>«Такие необычные ёлки»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Подведение итогов</vt:lpstr>
      <vt:lpstr>Заключение </vt:lpstr>
      <vt:lpstr>Слайд 24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Новогоднее веретено по разным странам (для учащихся 3-4 классов)</dc:title>
  <dc:creator>1</dc:creator>
  <cp:lastModifiedBy>USER</cp:lastModifiedBy>
  <cp:revision>87</cp:revision>
  <dcterms:created xsi:type="dcterms:W3CDTF">2011-07-10T16:19:56Z</dcterms:created>
  <dcterms:modified xsi:type="dcterms:W3CDTF">2012-01-06T23:03:25Z</dcterms:modified>
</cp:coreProperties>
</file>