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17999">
              <a:schemeClr val="accent4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CEB4F-ACCD-49AE-94ED-AB4B02404ACF}" type="datetimeFigureOut">
              <a:rPr lang="ru-RU" smtClean="0"/>
              <a:pPr/>
              <a:t>16.11.2011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254A-E53D-49B6-B731-D92F1A195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Квадратичная функция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учитель  математики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МОУ </a:t>
            </a:r>
            <a:r>
              <a:rPr lang="ru-RU" sz="3600" dirty="0" err="1" smtClean="0">
                <a:solidFill>
                  <a:srgbClr val="002060"/>
                </a:solidFill>
              </a:rPr>
              <a:t>Золотковской</a:t>
            </a:r>
            <a:r>
              <a:rPr lang="ru-RU" sz="3600" dirty="0" smtClean="0">
                <a:solidFill>
                  <a:srgbClr val="002060"/>
                </a:solidFill>
              </a:rPr>
              <a:t> СОШ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Карпова  Надежда </a:t>
            </a:r>
            <a:r>
              <a:rPr lang="ru-RU" sz="3600" dirty="0" smtClean="0">
                <a:solidFill>
                  <a:srgbClr val="002060"/>
                </a:solidFill>
              </a:rPr>
              <a:t>Викторовна</a:t>
            </a:r>
            <a:r>
              <a:rPr lang="en-US" sz="3600" dirty="0" smtClean="0">
                <a:solidFill>
                  <a:srgbClr val="002060"/>
                </a:solidFill>
              </a:rPr>
              <a:t> 2011</a:t>
            </a:r>
            <a:r>
              <a:rPr lang="ru-RU" sz="3600" dirty="0" smtClean="0">
                <a:solidFill>
                  <a:srgbClr val="002060"/>
                </a:solidFill>
              </a:rPr>
              <a:t>г.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000239"/>
            <a:ext cx="4786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714356"/>
            <a:ext cx="5881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Проверь себя! 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413338"/>
            <a:ext cx="75724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3200" dirty="0" smtClean="0"/>
              <a:t>Построить график функции </a:t>
            </a:r>
            <a:r>
              <a:rPr lang="ru-RU" sz="3200" b="1" dirty="0" smtClean="0"/>
              <a:t>у = х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-6х+5.</a:t>
            </a:r>
          </a:p>
          <a:p>
            <a:pPr marL="609600" indent="-609600">
              <a:buFontTx/>
              <a:buAutoNum type="arabicPeriod"/>
            </a:pPr>
            <a:r>
              <a:rPr lang="ru-RU" sz="3200" dirty="0" smtClean="0"/>
              <a:t>Найти координаты вершины параболы           </a:t>
            </a:r>
            <a:r>
              <a:rPr lang="ru-RU" sz="3200" b="1" dirty="0" smtClean="0"/>
              <a:t>у = х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-4х-5.</a:t>
            </a:r>
          </a:p>
          <a:p>
            <a:pPr marL="609600" indent="-609600">
              <a:buFontTx/>
              <a:buAutoNum type="arabicPeriod"/>
            </a:pPr>
            <a:r>
              <a:rPr lang="ru-RU" sz="3200" dirty="0" smtClean="0"/>
              <a:t>Найти координаты вершины параболы           </a:t>
            </a:r>
            <a:r>
              <a:rPr lang="ru-RU" sz="3200" b="1" dirty="0" smtClean="0"/>
              <a:t>у = (х-3)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 </a:t>
            </a:r>
            <a:r>
              <a:rPr lang="ru-RU" sz="3200" dirty="0" smtClean="0"/>
              <a:t>и построить ее график.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214282" y="2500306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42910" y="2571744"/>
            <a:ext cx="26432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1928794" y="1142984"/>
            <a:ext cx="1066800" cy="2202872"/>
          </a:xfrm>
          <a:custGeom>
            <a:avLst/>
            <a:gdLst>
              <a:gd name="connsiteX0" fmla="*/ 0 w 1066800"/>
              <a:gd name="connsiteY0" fmla="*/ 0 h 2202872"/>
              <a:gd name="connsiteX1" fmla="*/ 457200 w 1066800"/>
              <a:gd name="connsiteY1" fmla="*/ 2202872 h 2202872"/>
              <a:gd name="connsiteX2" fmla="*/ 1066800 w 1066800"/>
              <a:gd name="connsiteY2" fmla="*/ 0 h 2202872"/>
              <a:gd name="connsiteX3" fmla="*/ 1066800 w 1066800"/>
              <a:gd name="connsiteY3" fmla="*/ 0 h 2202872"/>
              <a:gd name="connsiteX4" fmla="*/ 1066800 w 1066800"/>
              <a:gd name="connsiteY4" fmla="*/ 0 h 2202872"/>
              <a:gd name="connsiteX5" fmla="*/ 1066800 w 1066800"/>
              <a:gd name="connsiteY5" fmla="*/ 0 h 2202872"/>
              <a:gd name="connsiteX6" fmla="*/ 1039091 w 1066800"/>
              <a:gd name="connsiteY6" fmla="*/ 41563 h 220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6800" h="2202872">
                <a:moveTo>
                  <a:pt x="0" y="0"/>
                </a:moveTo>
                <a:cubicBezTo>
                  <a:pt x="139700" y="1101436"/>
                  <a:pt x="279400" y="2202872"/>
                  <a:pt x="457200" y="2202872"/>
                </a:cubicBezTo>
                <a:cubicBezTo>
                  <a:pt x="635000" y="2202872"/>
                  <a:pt x="1066800" y="0"/>
                  <a:pt x="1066800" y="0"/>
                </a:cubicBezTo>
                <a:lnTo>
                  <a:pt x="1066800" y="0"/>
                </a:lnTo>
                <a:lnTo>
                  <a:pt x="1066800" y="0"/>
                </a:lnTo>
                <a:lnTo>
                  <a:pt x="1066800" y="0"/>
                </a:lnTo>
                <a:lnTo>
                  <a:pt x="1039091" y="41563"/>
                </a:lnTo>
              </a:path>
            </a:pathLst>
          </a:cu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17144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335756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150017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29058" y="100010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29124" y="857232"/>
            <a:ext cx="1087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(2;-9)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100010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429388" y="857232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(3;0)</a:t>
            </a:r>
            <a:endParaRPr lang="ru-RU" sz="32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4679157" y="3393281"/>
            <a:ext cx="364333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643570" y="3929066"/>
            <a:ext cx="26432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6442364" y="1814945"/>
            <a:ext cx="1052945" cy="2161310"/>
          </a:xfrm>
          <a:custGeom>
            <a:avLst/>
            <a:gdLst>
              <a:gd name="connsiteX0" fmla="*/ 0 w 1052945"/>
              <a:gd name="connsiteY0" fmla="*/ 83128 h 2161310"/>
              <a:gd name="connsiteX1" fmla="*/ 512618 w 1052945"/>
              <a:gd name="connsiteY1" fmla="*/ 2147455 h 2161310"/>
              <a:gd name="connsiteX2" fmla="*/ 1052945 w 1052945"/>
              <a:gd name="connsiteY2" fmla="*/ 0 h 2161310"/>
              <a:gd name="connsiteX3" fmla="*/ 1052945 w 1052945"/>
              <a:gd name="connsiteY3" fmla="*/ 0 h 2161310"/>
              <a:gd name="connsiteX4" fmla="*/ 1052945 w 1052945"/>
              <a:gd name="connsiteY4" fmla="*/ 0 h 216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45" h="2161310">
                <a:moveTo>
                  <a:pt x="0" y="83128"/>
                </a:moveTo>
                <a:cubicBezTo>
                  <a:pt x="168563" y="1122219"/>
                  <a:pt x="337127" y="2161310"/>
                  <a:pt x="512618" y="2147455"/>
                </a:cubicBezTo>
                <a:cubicBezTo>
                  <a:pt x="688109" y="2133600"/>
                  <a:pt x="1052945" y="0"/>
                  <a:pt x="1052945" y="0"/>
                </a:cubicBezTo>
                <a:lnTo>
                  <a:pt x="1052945" y="0"/>
                </a:lnTo>
                <a:lnTo>
                  <a:pt x="1052945" y="0"/>
                </a:lnTo>
              </a:path>
            </a:pathLst>
          </a:cu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16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500826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/>
      <p:bldP spid="9" grpId="0" build="p"/>
      <p:bldP spid="10" grpId="0" build="p"/>
      <p:bldP spid="11" grpId="0" build="p"/>
      <p:bldP spid="16" grpId="0"/>
      <p:bldP spid="17" grpId="0"/>
      <p:bldP spid="25" grpId="0" animBg="1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Определение квадратичной функции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8572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4400" dirty="0" smtClean="0"/>
              <a:t>Функция </a:t>
            </a:r>
            <a:r>
              <a:rPr lang="en-US" sz="4400" dirty="0" smtClean="0"/>
              <a:t>Y=ax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+bx+c , </a:t>
            </a:r>
            <a:r>
              <a:rPr lang="ru-RU" sz="4400" dirty="0" smtClean="0"/>
              <a:t>где а,</a:t>
            </a:r>
            <a:r>
              <a:rPr lang="en-US" sz="4400" dirty="0" smtClean="0"/>
              <a:t>b </a:t>
            </a:r>
            <a:r>
              <a:rPr lang="ru-RU" sz="4400" dirty="0" smtClean="0"/>
              <a:t>и</a:t>
            </a:r>
            <a:r>
              <a:rPr lang="en-US" sz="4400" dirty="0" smtClean="0"/>
              <a:t> c </a:t>
            </a:r>
            <a:r>
              <a:rPr lang="ru-RU" sz="4400" dirty="0" smtClean="0"/>
              <a:t>заданные действительные числа, а ≠  0,</a:t>
            </a:r>
          </a:p>
          <a:p>
            <a:pPr>
              <a:buFontTx/>
              <a:buNone/>
            </a:pPr>
            <a:r>
              <a:rPr lang="ru-RU" sz="4400" dirty="0" smtClean="0"/>
              <a:t>   </a:t>
            </a:r>
            <a:r>
              <a:rPr lang="ru-RU" sz="4400" dirty="0" err="1" smtClean="0"/>
              <a:t>х</a:t>
            </a:r>
            <a:r>
              <a:rPr lang="ru-RU" sz="4400" dirty="0" smtClean="0"/>
              <a:t> – действительная переменная, называется квадратичной функцией. </a:t>
            </a:r>
            <a:endParaRPr lang="ru-RU" sz="4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0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643174" y="545079"/>
            <a:ext cx="47149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aseline="0" dirty="0" smtClean="0">
                <a:solidFill>
                  <a:schemeClr val="tx2"/>
                </a:solidFill>
              </a:rPr>
              <a:t>Функция </a:t>
            </a:r>
            <a:r>
              <a:rPr lang="en-US" sz="4000" baseline="0" dirty="0" smtClean="0"/>
              <a:t>Y=x</a:t>
            </a:r>
            <a:r>
              <a:rPr lang="ru-RU" sz="4000" baseline="0" dirty="0"/>
              <a:t>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3571876"/>
            <a:ext cx="52149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aseline="0" dirty="0" smtClean="0"/>
              <a:t>Кривая, являющаяся графиком </a:t>
            </a:r>
          </a:p>
          <a:p>
            <a:r>
              <a:rPr lang="ru-RU" sz="2800" baseline="0" dirty="0" smtClean="0"/>
              <a:t>функции </a:t>
            </a:r>
            <a:r>
              <a:rPr lang="en-US" sz="2800" baseline="0" dirty="0" smtClean="0"/>
              <a:t>Y=x</a:t>
            </a:r>
            <a:r>
              <a:rPr lang="ru-RU" sz="2800" baseline="0" dirty="0" smtClean="0"/>
              <a:t>² </a:t>
            </a:r>
          </a:p>
          <a:p>
            <a:r>
              <a:rPr lang="ru-RU" sz="2800" baseline="0" dirty="0" smtClean="0"/>
              <a:t>называется </a:t>
            </a:r>
            <a:r>
              <a:rPr lang="ru-RU" sz="2800" b="1" baseline="0" dirty="0" smtClean="0"/>
              <a:t>параболой.</a:t>
            </a:r>
            <a:r>
              <a:rPr lang="ru-RU" sz="2800" baseline="0" dirty="0" smtClean="0"/>
              <a:t> </a:t>
            </a:r>
            <a:endParaRPr lang="ru-RU" sz="2800" baseline="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57158" y="1500174"/>
            <a:ext cx="93033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	-4	-3</a:t>
            </a:r>
            <a:r>
              <a:rPr lang="ru-RU" baseline="0" dirty="0" smtClean="0"/>
              <a:t>	-2	-1	0	1	2	3	4</a:t>
            </a:r>
            <a:endParaRPr lang="ru-RU" baseline="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28596" y="2071678"/>
            <a:ext cx="8715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0" dirty="0" smtClean="0"/>
              <a:t>Y=x²</a:t>
            </a:r>
            <a:r>
              <a:rPr lang="ru-RU" dirty="0" smtClean="0"/>
              <a:t>        16	9	4	1	0	1	4	9	</a:t>
            </a:r>
            <a:endParaRPr lang="ru-RU" baseline="0" dirty="0"/>
          </a:p>
        </p:txBody>
      </p:sp>
      <p:graphicFrame>
        <p:nvGraphicFramePr>
          <p:cNvPr id="53" name="Object 25"/>
          <p:cNvGraphicFramePr>
            <a:graphicFrameLocks noChangeAspect="1"/>
          </p:cNvGraphicFramePr>
          <p:nvPr/>
        </p:nvGraphicFramePr>
        <p:xfrm>
          <a:off x="468313" y="2636838"/>
          <a:ext cx="2952750" cy="3671887"/>
        </p:xfrm>
        <a:graphic>
          <a:graphicData uri="http://schemas.openxmlformats.org/presentationml/2006/ole">
            <p:oleObj spid="_x0000_s1026" name="Диаграмма" r:id="rId3" imgW="2962139" imgH="3514850" progId="Excel.Sheet.8">
              <p:embed/>
            </p:oleObj>
          </a:graphicData>
        </a:graphic>
      </p:graphicFrame>
      <p:grpSp>
        <p:nvGrpSpPr>
          <p:cNvPr id="54" name="Group 50"/>
          <p:cNvGrpSpPr>
            <a:grpSpLocks/>
          </p:cNvGrpSpPr>
          <p:nvPr/>
        </p:nvGrpSpPr>
        <p:grpSpPr bwMode="auto">
          <a:xfrm>
            <a:off x="428596" y="1357298"/>
            <a:ext cx="8461405" cy="1008063"/>
            <a:chOff x="295" y="890"/>
            <a:chExt cx="4853" cy="635"/>
          </a:xfrm>
        </p:grpSpPr>
        <p:sp>
          <p:nvSpPr>
            <p:cNvPr id="55" name="Rectangle 10"/>
            <p:cNvSpPr>
              <a:spLocks noChangeArrowheads="1"/>
            </p:cNvSpPr>
            <p:nvPr/>
          </p:nvSpPr>
          <p:spPr bwMode="auto">
            <a:xfrm>
              <a:off x="295" y="890"/>
              <a:ext cx="4853" cy="63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6" name="Group 39"/>
            <p:cNvGrpSpPr>
              <a:grpSpLocks/>
            </p:cNvGrpSpPr>
            <p:nvPr/>
          </p:nvGrpSpPr>
          <p:grpSpPr bwMode="auto">
            <a:xfrm>
              <a:off x="1066" y="890"/>
              <a:ext cx="3628" cy="635"/>
              <a:chOff x="1066" y="890"/>
              <a:chExt cx="3628" cy="862"/>
            </a:xfrm>
          </p:grpSpPr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>
                <a:off x="1066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1519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" name="Line 13"/>
              <p:cNvSpPr>
                <a:spLocks noChangeShapeType="1"/>
              </p:cNvSpPr>
              <p:nvPr/>
            </p:nvSpPr>
            <p:spPr bwMode="auto">
              <a:xfrm>
                <a:off x="1973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" name="Line 14"/>
              <p:cNvSpPr>
                <a:spLocks noChangeShapeType="1"/>
              </p:cNvSpPr>
              <p:nvPr/>
            </p:nvSpPr>
            <p:spPr bwMode="auto">
              <a:xfrm>
                <a:off x="2427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" name="Line 15"/>
              <p:cNvSpPr>
                <a:spLocks noChangeShapeType="1"/>
              </p:cNvSpPr>
              <p:nvPr/>
            </p:nvSpPr>
            <p:spPr bwMode="auto">
              <a:xfrm>
                <a:off x="2880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" name="Line 16"/>
              <p:cNvSpPr>
                <a:spLocks noChangeShapeType="1"/>
              </p:cNvSpPr>
              <p:nvPr/>
            </p:nvSpPr>
            <p:spPr bwMode="auto">
              <a:xfrm>
                <a:off x="3334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" name="Line 17"/>
              <p:cNvSpPr>
                <a:spLocks noChangeShapeType="1"/>
              </p:cNvSpPr>
              <p:nvPr/>
            </p:nvSpPr>
            <p:spPr bwMode="auto">
              <a:xfrm>
                <a:off x="3787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>
                <a:off x="4240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>
                <a:off x="4694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7" name="Line 20"/>
            <p:cNvSpPr>
              <a:spLocks noChangeShapeType="1"/>
            </p:cNvSpPr>
            <p:nvPr/>
          </p:nvSpPr>
          <p:spPr bwMode="auto">
            <a:xfrm>
              <a:off x="295" y="1207"/>
              <a:ext cx="4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714348" y="571480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Свойства функции </a:t>
            </a:r>
            <a:r>
              <a:rPr lang="en-US" sz="4000" dirty="0" smtClean="0"/>
              <a:t>Y=x</a:t>
            </a:r>
            <a:r>
              <a:rPr lang="en-US" sz="4000" baseline="30000" dirty="0" smtClean="0"/>
              <a:t>2</a:t>
            </a:r>
            <a:endParaRPr lang="ru-RU" sz="4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57224" y="1500174"/>
            <a:ext cx="6000776" cy="4582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Парабола </a:t>
            </a:r>
            <a:r>
              <a:rPr lang="en-US" sz="2800" dirty="0" smtClean="0"/>
              <a:t>Y=x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проходит через начало координат.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График функции </a:t>
            </a:r>
            <a:r>
              <a:rPr lang="en-US" sz="2800" dirty="0" smtClean="0"/>
              <a:t>Y=x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симметричен относительно оси ординат. Таким образом, ось ординат является </a:t>
            </a:r>
            <a:r>
              <a:rPr lang="ru-RU" sz="2800" b="1" dirty="0" smtClean="0"/>
              <a:t>осью симметрии параболы. </a:t>
            </a:r>
            <a:r>
              <a:rPr lang="ru-RU" sz="2800" dirty="0" smtClean="0"/>
              <a:t>Вершиной параболы</a:t>
            </a:r>
            <a:r>
              <a:rPr lang="ru-RU" sz="2800" b="1" dirty="0" smtClean="0"/>
              <a:t>  </a:t>
            </a:r>
            <a:r>
              <a:rPr lang="en-US" sz="2800" dirty="0" smtClean="0"/>
              <a:t>Y=x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 является начало координат.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Функция </a:t>
            </a:r>
            <a:r>
              <a:rPr lang="en-US" sz="2800" dirty="0" smtClean="0"/>
              <a:t>Y=x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 является  </a:t>
            </a:r>
            <a:r>
              <a:rPr lang="ru-RU" sz="2800" b="1" dirty="0" smtClean="0"/>
              <a:t>возрастающей на промежутке </a:t>
            </a:r>
            <a:r>
              <a:rPr lang="ru-RU" sz="2800" b="1" dirty="0" err="1" smtClean="0"/>
              <a:t>х</a:t>
            </a:r>
            <a:r>
              <a:rPr lang="en-US" sz="2800" b="1" dirty="0" smtClean="0"/>
              <a:t> &gt; 0</a:t>
            </a:r>
            <a:r>
              <a:rPr lang="ru-RU" sz="2800" b="1" dirty="0" smtClean="0"/>
              <a:t>,  убывающей на промежутке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</a:t>
            </a:r>
            <a:r>
              <a:rPr lang="en-US" sz="2800" b="1" dirty="0" smtClean="0"/>
              <a:t>&lt; 0.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1000099" y="228550"/>
            <a:ext cx="74295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Функция </a:t>
            </a:r>
            <a:r>
              <a:rPr lang="en-US" sz="4400" dirty="0" smtClean="0">
                <a:solidFill>
                  <a:schemeClr val="tx1"/>
                </a:solidFill>
              </a:rPr>
              <a:t>Y=ax</a:t>
            </a:r>
            <a:r>
              <a:rPr lang="ru-RU" sz="4400" baseline="30000" dirty="0" smtClean="0">
                <a:solidFill>
                  <a:schemeClr val="tx1"/>
                </a:solidFill>
              </a:rPr>
              <a:t>2</a:t>
            </a:r>
            <a:endParaRPr lang="ru-RU" sz="4400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214546" y="928670"/>
            <a:ext cx="5543550" cy="1100137"/>
            <a:chOff x="2064" y="1286"/>
            <a:chExt cx="3492" cy="693"/>
          </a:xfrm>
        </p:grpSpPr>
        <p:pic>
          <p:nvPicPr>
            <p:cNvPr id="5" name="Picture 12" descr="Безымянный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64" y="1286"/>
              <a:ext cx="3492" cy="693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381" y="1298"/>
              <a:ext cx="363" cy="2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aseline="0"/>
                <a:t>X</a:t>
              </a:r>
              <a:endParaRPr lang="ru-RU" baseline="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2426" y="1525"/>
              <a:ext cx="363" cy="2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aseline="0"/>
                <a:t>Y=2x</a:t>
              </a:r>
              <a:r>
                <a:rPr lang="en-US"/>
                <a:t>2</a:t>
              </a:r>
              <a:endParaRPr lang="ru-RU" baseline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426" y="1706"/>
              <a:ext cx="363" cy="2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aseline="0"/>
                <a:t>Y= -2x</a:t>
              </a:r>
              <a:r>
                <a:rPr lang="en-US"/>
                <a:t>2</a:t>
              </a:r>
              <a:endParaRPr lang="ru-RU" baseline="0"/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214282" y="2071678"/>
            <a:ext cx="3500461" cy="4525962"/>
            <a:chOff x="249" y="1123"/>
            <a:chExt cx="2041" cy="2851"/>
          </a:xfrm>
        </p:grpSpPr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249" y="1123"/>
              <a:ext cx="1678" cy="2851"/>
              <a:chOff x="249" y="1123"/>
              <a:chExt cx="1678" cy="2851"/>
            </a:xfrm>
          </p:grpSpPr>
          <p:graphicFrame>
            <p:nvGraphicFramePr>
              <p:cNvPr id="12" name="Object 4"/>
              <p:cNvGraphicFramePr>
                <a:graphicFrameLocks noChangeAspect="1"/>
              </p:cNvGraphicFramePr>
              <p:nvPr/>
            </p:nvGraphicFramePr>
            <p:xfrm>
              <a:off x="249" y="1207"/>
              <a:ext cx="1678" cy="2767"/>
            </p:xfrm>
            <a:graphic>
              <a:graphicData uri="http://schemas.openxmlformats.org/presentationml/2006/ole">
                <p:oleObj spid="_x0000_s2050" name="Диаграмма" r:id="rId4" imgW="3590803" imgH="3829078" progId="Excel.Sheet.8">
                  <p:embed/>
                </p:oleObj>
              </a:graphicData>
            </a:graphic>
          </p:graphicFrame>
          <p:sp>
            <p:nvSpPr>
              <p:cNvPr id="13" name="Rectangle 17"/>
              <p:cNvSpPr>
                <a:spLocks noChangeArrowheads="1"/>
              </p:cNvSpPr>
              <p:nvPr/>
            </p:nvSpPr>
            <p:spPr bwMode="auto">
              <a:xfrm>
                <a:off x="657" y="1123"/>
                <a:ext cx="862" cy="4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ru-RU" baseline="0"/>
                  <a:t>у</a:t>
                </a:r>
                <a:r>
                  <a:rPr lang="ru-RU"/>
                  <a:t> </a:t>
                </a:r>
                <a:endParaRPr lang="ru-RU" baseline="0"/>
              </a:p>
            </p:txBody>
          </p:sp>
          <p:sp>
            <p:nvSpPr>
              <p:cNvPr id="14" name="Line 18"/>
              <p:cNvSpPr>
                <a:spLocks noChangeShapeType="1"/>
              </p:cNvSpPr>
              <p:nvPr/>
            </p:nvSpPr>
            <p:spPr bwMode="auto">
              <a:xfrm>
                <a:off x="431" y="2523"/>
                <a:ext cx="14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 flipV="1">
                <a:off x="975" y="1344"/>
                <a:ext cx="0" cy="2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1428" y="2387"/>
              <a:ext cx="862" cy="4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aseline="0"/>
                <a:t>x</a:t>
              </a:r>
              <a:r>
                <a:rPr lang="ru-RU"/>
                <a:t> </a:t>
              </a:r>
              <a:endParaRPr lang="ru-RU" baseline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286116" y="257174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aseline="0" dirty="0" smtClean="0">
                <a:latin typeface="Arial" charset="0"/>
              </a:rPr>
              <a:t>График ф</a:t>
            </a:r>
            <a:r>
              <a:rPr lang="ru-RU" sz="2400" baseline="0" dirty="0" smtClean="0"/>
              <a:t>ункции</a:t>
            </a:r>
            <a:r>
              <a:rPr lang="ru-RU" sz="2400" baseline="0" dirty="0" smtClean="0">
                <a:solidFill>
                  <a:schemeClr val="tx2"/>
                </a:solidFill>
              </a:rPr>
              <a:t> </a:t>
            </a:r>
            <a:r>
              <a:rPr lang="en-US" sz="2400" baseline="0" dirty="0" smtClean="0"/>
              <a:t>Y=ax</a:t>
            </a:r>
            <a:r>
              <a:rPr lang="ru-RU" sz="2400" dirty="0" smtClean="0"/>
              <a:t>2</a:t>
            </a:r>
            <a:r>
              <a:rPr lang="ru-RU" sz="2400" baseline="0" dirty="0" smtClean="0">
                <a:latin typeface="Arial" charset="0"/>
              </a:rPr>
              <a:t> при </a:t>
            </a:r>
          </a:p>
          <a:p>
            <a:r>
              <a:rPr lang="ru-RU" sz="2400" baseline="0" dirty="0" smtClean="0">
                <a:latin typeface="Arial" charset="0"/>
              </a:rPr>
              <a:t>любом а=0 называется </a:t>
            </a:r>
          </a:p>
          <a:p>
            <a:r>
              <a:rPr lang="ru-RU" sz="2400" b="1" baseline="0" dirty="0" smtClean="0">
                <a:latin typeface="Arial" charset="0"/>
              </a:rPr>
              <a:t>параболой</a:t>
            </a:r>
            <a:r>
              <a:rPr lang="ru-RU" b="1" baseline="0" dirty="0" smtClean="0">
                <a:latin typeface="Arial" charset="0"/>
              </a:rPr>
              <a:t>.</a:t>
            </a:r>
          </a:p>
          <a:p>
            <a:endParaRPr lang="ru-RU" b="1" baseline="0" dirty="0" smtClean="0">
              <a:latin typeface="Arial" charset="0"/>
            </a:endParaRPr>
          </a:p>
          <a:p>
            <a:endParaRPr lang="ru-RU" b="1" baseline="0" dirty="0" smtClean="0">
              <a:latin typeface="Arial" charset="0"/>
            </a:endParaRPr>
          </a:p>
          <a:p>
            <a:endParaRPr lang="ru-RU" b="1" dirty="0">
              <a:latin typeface="Arial" charset="0"/>
            </a:endParaRPr>
          </a:p>
          <a:p>
            <a:endParaRPr lang="ru-RU" b="1" baseline="0" dirty="0" smtClean="0">
              <a:latin typeface="Arial" charset="0"/>
            </a:endParaRPr>
          </a:p>
          <a:p>
            <a:endParaRPr lang="ru-RU" b="1" dirty="0">
              <a:latin typeface="Arial" charset="0"/>
            </a:endParaRPr>
          </a:p>
          <a:p>
            <a:endParaRPr lang="ru-RU" b="1" baseline="0" dirty="0" smtClean="0">
              <a:latin typeface="Arial" charset="0"/>
            </a:endParaRPr>
          </a:p>
          <a:p>
            <a:endParaRPr lang="ru-RU" b="1" dirty="0">
              <a:latin typeface="Arial" charset="0"/>
            </a:endParaRPr>
          </a:p>
          <a:p>
            <a:endParaRPr lang="ru-RU" b="1" baseline="0" dirty="0" smtClean="0">
              <a:latin typeface="Arial" charset="0"/>
            </a:endParaRPr>
          </a:p>
          <a:p>
            <a:endParaRPr lang="ru-RU" b="1" dirty="0">
              <a:latin typeface="Arial" charset="0"/>
            </a:endParaRPr>
          </a:p>
          <a:p>
            <a:endParaRPr lang="ru-RU" b="1" baseline="0" dirty="0" smtClean="0">
              <a:latin typeface="Arial" charset="0"/>
            </a:endParaRPr>
          </a:p>
          <a:p>
            <a:endParaRPr lang="ru-RU" b="1" baseline="0" dirty="0">
              <a:latin typeface="Arial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28992" y="457200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aseline="0" dirty="0" smtClean="0">
                <a:latin typeface="Arial" charset="0"/>
              </a:rPr>
              <a:t>При а</a:t>
            </a:r>
            <a:r>
              <a:rPr lang="en-US" sz="2800" baseline="0" dirty="0" smtClean="0">
                <a:latin typeface="Arial" charset="0"/>
              </a:rPr>
              <a:t>&gt;</a:t>
            </a:r>
            <a:r>
              <a:rPr lang="ru-RU" sz="2800" baseline="0" dirty="0" smtClean="0">
                <a:latin typeface="Arial" charset="0"/>
              </a:rPr>
              <a:t>0 ветви параболы </a:t>
            </a:r>
          </a:p>
          <a:p>
            <a:r>
              <a:rPr lang="ru-RU" sz="2800" baseline="0" dirty="0" smtClean="0">
                <a:latin typeface="Arial" charset="0"/>
              </a:rPr>
              <a:t>направлены </a:t>
            </a:r>
            <a:r>
              <a:rPr lang="ru-RU" sz="2800" b="1" baseline="0" dirty="0" smtClean="0">
                <a:latin typeface="Arial" charset="0"/>
              </a:rPr>
              <a:t>вверх</a:t>
            </a:r>
            <a:r>
              <a:rPr lang="ru-RU" sz="2800" baseline="0" dirty="0" smtClean="0">
                <a:latin typeface="Arial" charset="0"/>
              </a:rPr>
              <a:t>, </a:t>
            </a:r>
          </a:p>
          <a:p>
            <a:r>
              <a:rPr lang="ru-RU" sz="2800" baseline="0" dirty="0" smtClean="0">
                <a:latin typeface="Arial" charset="0"/>
              </a:rPr>
              <a:t>а при а</a:t>
            </a:r>
            <a:r>
              <a:rPr lang="en-US" sz="2800" baseline="0" dirty="0" smtClean="0">
                <a:latin typeface="Arial" charset="0"/>
              </a:rPr>
              <a:t>&lt;</a:t>
            </a:r>
            <a:r>
              <a:rPr lang="ru-RU" sz="2800" baseline="0" dirty="0" smtClean="0">
                <a:latin typeface="Arial" charset="0"/>
              </a:rPr>
              <a:t>0 </a:t>
            </a:r>
            <a:r>
              <a:rPr lang="ru-RU" sz="2800" b="1" baseline="0" dirty="0" smtClean="0">
                <a:latin typeface="Arial" charset="0"/>
              </a:rPr>
              <a:t>вниз</a:t>
            </a:r>
            <a:r>
              <a:rPr lang="ru-RU" sz="2800" baseline="0" dirty="0" smtClean="0">
                <a:latin typeface="Arial" charset="0"/>
              </a:rPr>
              <a:t>.</a:t>
            </a:r>
            <a:r>
              <a:rPr lang="ru-RU" sz="2800" b="1" baseline="0" dirty="0" smtClean="0">
                <a:latin typeface="Arial" charset="0"/>
              </a:rPr>
              <a:t> </a:t>
            </a:r>
            <a:endParaRPr lang="ru-RU" sz="2800" b="1" baseline="0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857232"/>
            <a:ext cx="4476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Свойства функции </a:t>
            </a:r>
            <a:r>
              <a:rPr lang="en-US" sz="3200" dirty="0" smtClean="0">
                <a:solidFill>
                  <a:schemeClr val="tx1"/>
                </a:solidFill>
              </a:rPr>
              <a:t>Y=ax</a:t>
            </a:r>
            <a:r>
              <a:rPr lang="ru-RU" sz="3200" baseline="30000" dirty="0" smtClean="0">
                <a:solidFill>
                  <a:schemeClr val="tx1"/>
                </a:solidFill>
              </a:rPr>
              <a:t>2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11688"/>
            <a:ext cx="750099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Если а</a:t>
            </a:r>
            <a:r>
              <a:rPr lang="en-US" sz="2400" dirty="0" smtClean="0"/>
              <a:t>&gt;0</a:t>
            </a:r>
            <a:r>
              <a:rPr lang="ru-RU" sz="2400" dirty="0" smtClean="0"/>
              <a:t>, то </a:t>
            </a:r>
            <a:r>
              <a:rPr lang="en-US" sz="2400" dirty="0" smtClean="0"/>
              <a:t>Y=ax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принимает положительные значения при х=0.  Если а</a:t>
            </a:r>
            <a:r>
              <a:rPr lang="en-US" sz="2400" dirty="0" smtClean="0"/>
              <a:t>&lt;0</a:t>
            </a:r>
            <a:r>
              <a:rPr lang="ru-RU" sz="2400" dirty="0" smtClean="0"/>
              <a:t>, то </a:t>
            </a:r>
            <a:r>
              <a:rPr lang="en-US" sz="2400" dirty="0" smtClean="0"/>
              <a:t>Y=ax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принимает отрицательные значения при х=0. При х=0, у=0.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Парабола </a:t>
            </a:r>
            <a:r>
              <a:rPr lang="en-US" sz="2400" dirty="0" smtClean="0"/>
              <a:t>Y=ax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симметрична относительно оси ординат. 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Если а</a:t>
            </a:r>
            <a:r>
              <a:rPr lang="en-US" sz="2400" dirty="0" smtClean="0"/>
              <a:t>&gt;</a:t>
            </a:r>
            <a:r>
              <a:rPr lang="ru-RU" sz="2400" dirty="0" smtClean="0"/>
              <a:t>0, то </a:t>
            </a:r>
            <a:r>
              <a:rPr lang="en-US" sz="2400" dirty="0" smtClean="0"/>
              <a:t>Y=ax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возрастает при </a:t>
            </a:r>
            <a:r>
              <a:rPr lang="ru-RU" sz="2400" dirty="0" err="1" smtClean="0"/>
              <a:t>х</a:t>
            </a:r>
            <a:r>
              <a:rPr lang="en-US" sz="2400" dirty="0" smtClean="0"/>
              <a:t>&gt;0</a:t>
            </a:r>
            <a:r>
              <a:rPr lang="ru-RU" sz="2400" dirty="0" smtClean="0"/>
              <a:t> и убывает при </a:t>
            </a:r>
            <a:r>
              <a:rPr lang="ru-RU" sz="2400" dirty="0" err="1" smtClean="0"/>
              <a:t>х</a:t>
            </a:r>
            <a:r>
              <a:rPr lang="en-US" sz="2400" dirty="0" smtClean="0"/>
              <a:t>&lt;0</a:t>
            </a:r>
            <a:r>
              <a:rPr lang="ru-RU" sz="2400" dirty="0" smtClean="0"/>
              <a:t>.                                                                     Если а</a:t>
            </a:r>
            <a:r>
              <a:rPr lang="en-US" sz="2400" dirty="0" smtClean="0"/>
              <a:t>&lt;</a:t>
            </a:r>
            <a:r>
              <a:rPr lang="ru-RU" sz="2400" dirty="0" smtClean="0"/>
              <a:t>0, то </a:t>
            </a:r>
            <a:r>
              <a:rPr lang="en-US" sz="2400" dirty="0" smtClean="0"/>
              <a:t>Y=ax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убывает при </a:t>
            </a:r>
            <a:r>
              <a:rPr lang="ru-RU" sz="2400" dirty="0" err="1" smtClean="0"/>
              <a:t>х</a:t>
            </a:r>
            <a:r>
              <a:rPr lang="en-US" sz="2400" dirty="0" smtClean="0"/>
              <a:t>&gt;0</a:t>
            </a:r>
            <a:r>
              <a:rPr lang="ru-RU" sz="2400" dirty="0" smtClean="0"/>
              <a:t> и возрастает при </a:t>
            </a:r>
            <a:r>
              <a:rPr lang="ru-RU" sz="2400" dirty="0" err="1" smtClean="0"/>
              <a:t>х</a:t>
            </a:r>
            <a:r>
              <a:rPr lang="en-US" sz="2400" dirty="0" smtClean="0"/>
              <a:t>&lt;</a:t>
            </a:r>
            <a:r>
              <a:rPr lang="ru-RU" sz="2400" dirty="0" smtClean="0"/>
              <a:t>0.       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428604"/>
            <a:ext cx="4626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Функция </a:t>
            </a:r>
            <a:r>
              <a:rPr lang="en-US" sz="4000" dirty="0" smtClean="0">
                <a:solidFill>
                  <a:schemeClr val="tx1"/>
                </a:solidFill>
              </a:rPr>
              <a:t>Y=ax</a:t>
            </a:r>
            <a:r>
              <a:rPr lang="ru-RU" sz="4000" baseline="30000" dirty="0" smtClean="0">
                <a:solidFill>
                  <a:schemeClr val="tx1"/>
                </a:solidFill>
              </a:rPr>
              <a:t>2 </a:t>
            </a:r>
            <a:r>
              <a:rPr lang="ru-RU" sz="4000" dirty="0" smtClean="0">
                <a:solidFill>
                  <a:schemeClr val="tx1"/>
                </a:solidFill>
              </a:rPr>
              <a:t>+</a:t>
            </a:r>
            <a:r>
              <a:rPr lang="en-US" sz="4000" dirty="0" err="1" smtClean="0">
                <a:solidFill>
                  <a:schemeClr val="tx1"/>
                </a:solidFill>
              </a:rPr>
              <a:t>bx+c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14422"/>
            <a:ext cx="71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	Графиком Функции </a:t>
            </a:r>
            <a:r>
              <a:rPr lang="en-US" sz="2800" dirty="0" smtClean="0"/>
              <a:t>Y=ax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+</a:t>
            </a:r>
            <a:r>
              <a:rPr lang="en-US" sz="2800" dirty="0" err="1" smtClean="0"/>
              <a:t>bx+c</a:t>
            </a:r>
            <a:r>
              <a:rPr lang="ru-RU" sz="2800" dirty="0" smtClean="0"/>
              <a:t> является </a:t>
            </a:r>
            <a:r>
              <a:rPr lang="ru-RU" sz="2800" b="1" dirty="0" smtClean="0"/>
              <a:t>парабола</a:t>
            </a:r>
            <a:r>
              <a:rPr lang="ru-RU" sz="2800" dirty="0" smtClean="0"/>
              <a:t>, получаемая сдвигом параболы </a:t>
            </a:r>
            <a:r>
              <a:rPr lang="en-US" sz="2800" dirty="0" smtClean="0"/>
              <a:t>Y=ax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вдоль координатных осей.                          	Координаты (х</a:t>
            </a:r>
            <a:r>
              <a:rPr lang="ru-RU" sz="2800" baseline="-25000" dirty="0" smtClean="0"/>
              <a:t>0 </a:t>
            </a:r>
            <a:r>
              <a:rPr lang="ru-RU" sz="2800" dirty="0" smtClean="0"/>
              <a:t>,у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) вершины параболы </a:t>
            </a:r>
            <a:r>
              <a:rPr lang="en-US" sz="2800" dirty="0" smtClean="0"/>
              <a:t>Y=ax</a:t>
            </a:r>
            <a:r>
              <a:rPr lang="ru-RU" sz="2800" baseline="30000" dirty="0" smtClean="0"/>
              <a:t>2 </a:t>
            </a:r>
            <a:r>
              <a:rPr lang="ru-RU" sz="2800" dirty="0" smtClean="0"/>
              <a:t>+</a:t>
            </a:r>
            <a:r>
              <a:rPr lang="en-US" sz="2800" dirty="0" err="1" smtClean="0"/>
              <a:t>bx+c</a:t>
            </a:r>
            <a:r>
              <a:rPr lang="ru-RU" sz="2800" dirty="0" smtClean="0"/>
              <a:t> можно найти по формулам: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286124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0" dirty="0" smtClean="0">
                <a:solidFill>
                  <a:srgbClr val="FF0000"/>
                </a:solidFill>
                <a:latin typeface="Arial Black" pitchFamily="34" charset="0"/>
              </a:rPr>
              <a:t>х</a:t>
            </a:r>
            <a:r>
              <a:rPr lang="ru-RU" sz="2400" baseline="-25000" dirty="0" smtClean="0">
                <a:solidFill>
                  <a:srgbClr val="FF0000"/>
                </a:solidFill>
                <a:latin typeface="Arial Black" pitchFamily="34" charset="0"/>
              </a:rPr>
              <a:t>0</a:t>
            </a:r>
            <a:r>
              <a:rPr lang="ru-RU" sz="2400" baseline="0" dirty="0" smtClean="0">
                <a:solidFill>
                  <a:srgbClr val="FF0000"/>
                </a:solidFill>
                <a:latin typeface="Arial Black" pitchFamily="34" charset="0"/>
              </a:rPr>
              <a:t>= –</a:t>
            </a:r>
            <a:r>
              <a:rPr lang="en-US" sz="2400" baseline="0" dirty="0" smtClean="0">
                <a:solidFill>
                  <a:srgbClr val="FF0000"/>
                </a:solidFill>
                <a:latin typeface="Arial Black" pitchFamily="34" charset="0"/>
              </a:rPr>
              <a:t>b/2a</a:t>
            </a:r>
            <a:r>
              <a:rPr lang="ru-RU" sz="2400" baseline="0" dirty="0" smtClean="0">
                <a:latin typeface="Arial Black" pitchFamily="34" charset="0"/>
              </a:rPr>
              <a:t> </a:t>
            </a:r>
            <a:r>
              <a:rPr lang="en-US" sz="2400" baseline="0" dirty="0" smtClean="0">
                <a:latin typeface="Arial Black" pitchFamily="34" charset="0"/>
              </a:rPr>
              <a:t>                         </a:t>
            </a:r>
            <a:r>
              <a:rPr lang="en-US" sz="2400" baseline="0" dirty="0" smtClean="0">
                <a:solidFill>
                  <a:srgbClr val="FF0000"/>
                </a:solidFill>
                <a:latin typeface="Arial Black" pitchFamily="34" charset="0"/>
              </a:rPr>
              <a:t>y</a:t>
            </a:r>
            <a:r>
              <a:rPr lang="en-US" sz="2400" baseline="-25000" dirty="0" smtClean="0">
                <a:solidFill>
                  <a:srgbClr val="FF0000"/>
                </a:solidFill>
                <a:latin typeface="Arial Black" pitchFamily="34" charset="0"/>
              </a:rPr>
              <a:t>0</a:t>
            </a:r>
            <a:r>
              <a:rPr lang="en-US" sz="2400" baseline="0" dirty="0" smtClean="0">
                <a:solidFill>
                  <a:srgbClr val="FF0000"/>
                </a:solidFill>
                <a:latin typeface="Arial Black" pitchFamily="34" charset="0"/>
              </a:rPr>
              <a:t>=y(</a:t>
            </a:r>
            <a:r>
              <a:rPr lang="ru-RU" sz="2400" baseline="0" dirty="0" smtClean="0">
                <a:solidFill>
                  <a:srgbClr val="FF0000"/>
                </a:solidFill>
                <a:latin typeface="Arial Black" pitchFamily="34" charset="0"/>
              </a:rPr>
              <a:t>х</a:t>
            </a:r>
            <a:r>
              <a:rPr lang="ru-RU" sz="2400" baseline="-25000" dirty="0" smtClean="0">
                <a:solidFill>
                  <a:srgbClr val="FF0000"/>
                </a:solidFill>
                <a:latin typeface="Arial Black" pitchFamily="34" charset="0"/>
              </a:rPr>
              <a:t>0</a:t>
            </a:r>
            <a:r>
              <a:rPr lang="en-US" sz="2400" baseline="0" dirty="0" smtClean="0">
                <a:solidFill>
                  <a:srgbClr val="FF0000"/>
                </a:solidFill>
                <a:latin typeface="Arial Black" pitchFamily="34" charset="0"/>
              </a:rPr>
              <a:t>)=ax²</a:t>
            </a:r>
            <a:r>
              <a:rPr lang="ru-RU" sz="2400" baseline="0" dirty="0" smtClean="0">
                <a:solidFill>
                  <a:srgbClr val="FF0000"/>
                </a:solidFill>
                <a:latin typeface="Arial Black" pitchFamily="34" charset="0"/>
              </a:rPr>
              <a:t> +</a:t>
            </a:r>
            <a:r>
              <a:rPr lang="en-US" sz="2400" baseline="0" dirty="0" err="1" smtClean="0">
                <a:solidFill>
                  <a:srgbClr val="FF0000"/>
                </a:solidFill>
                <a:latin typeface="Arial Black" pitchFamily="34" charset="0"/>
              </a:rPr>
              <a:t>bx+c</a:t>
            </a:r>
            <a:r>
              <a:rPr lang="ru-RU" sz="2400" b="1" baseline="0" dirty="0" smtClean="0">
                <a:solidFill>
                  <a:srgbClr val="FF0000"/>
                </a:solidFill>
              </a:rPr>
              <a:t> </a:t>
            </a:r>
            <a:endParaRPr lang="ru-RU" sz="2400" b="1" baseline="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643446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aseline="0" dirty="0" smtClean="0"/>
              <a:t>Ось симметрии параболы </a:t>
            </a:r>
            <a:r>
              <a:rPr lang="en-US" sz="2800" baseline="0" dirty="0" smtClean="0"/>
              <a:t>Y=ax</a:t>
            </a:r>
            <a:r>
              <a:rPr lang="ru-RU" sz="2800" dirty="0" smtClean="0"/>
              <a:t>2</a:t>
            </a:r>
            <a:r>
              <a:rPr lang="ru-RU" sz="2800" baseline="0" dirty="0" smtClean="0"/>
              <a:t> +</a:t>
            </a:r>
            <a:r>
              <a:rPr lang="en-US" sz="2800" baseline="0" dirty="0" err="1" smtClean="0"/>
              <a:t>bx+c</a:t>
            </a:r>
            <a:r>
              <a:rPr lang="ru-RU" sz="2800" baseline="0" dirty="0" smtClean="0"/>
              <a:t> – прямая, </a:t>
            </a:r>
          </a:p>
          <a:p>
            <a:r>
              <a:rPr lang="ru-RU" sz="2800" baseline="0" dirty="0" smtClean="0"/>
              <a:t>параллельная оси ординат и проходящая </a:t>
            </a:r>
          </a:p>
          <a:p>
            <a:r>
              <a:rPr lang="ru-RU" sz="2800" baseline="0" dirty="0" smtClean="0"/>
              <a:t>через вершину параболы. </a:t>
            </a:r>
            <a:endParaRPr lang="ru-RU" sz="2800" baseline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64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Построение графика функции </a:t>
            </a:r>
            <a:r>
              <a:rPr lang="en-US" sz="4000" dirty="0" smtClean="0"/>
              <a:t>                           Y</a:t>
            </a:r>
            <a:r>
              <a:rPr lang="ru-RU" sz="4000" dirty="0" smtClean="0"/>
              <a:t> </a:t>
            </a:r>
            <a:r>
              <a:rPr lang="en-US" sz="4000" dirty="0" smtClean="0"/>
              <a:t>=</a:t>
            </a:r>
            <a:r>
              <a:rPr lang="ru-RU" sz="4000" dirty="0" smtClean="0"/>
              <a:t> </a:t>
            </a:r>
            <a:r>
              <a:rPr lang="en-US" sz="4000" dirty="0" smtClean="0"/>
              <a:t>x</a:t>
            </a:r>
            <a:r>
              <a:rPr lang="ru-RU" sz="4000" baseline="30000" dirty="0" smtClean="0"/>
              <a:t>2 </a:t>
            </a:r>
            <a:r>
              <a:rPr lang="ru-RU" sz="4000" dirty="0" smtClean="0"/>
              <a:t>– 4х </a:t>
            </a:r>
            <a:r>
              <a:rPr lang="en-US" sz="4000" dirty="0" smtClean="0"/>
              <a:t>+</a:t>
            </a:r>
            <a:r>
              <a:rPr lang="ru-RU" sz="4000" dirty="0" smtClean="0"/>
              <a:t> 3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214554"/>
            <a:ext cx="4572000" cy="39407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400" dirty="0" smtClean="0"/>
              <a:t>Вычислим координаты вершины параболы:     			</a:t>
            </a:r>
            <a:r>
              <a:rPr lang="ru-RU" sz="2400" dirty="0" err="1" smtClean="0"/>
              <a:t>х</a:t>
            </a:r>
            <a:r>
              <a:rPr lang="ru-RU" sz="2400" dirty="0" smtClean="0"/>
              <a:t> = -(-4)/2 =2,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/>
              <a:t>			     у = 2 – 4</a:t>
            </a:r>
            <a:r>
              <a:rPr lang="ru-RU" sz="2400" baseline="-10000" dirty="0" smtClean="0"/>
              <a:t>*</a:t>
            </a:r>
            <a:r>
              <a:rPr lang="ru-RU" sz="2400" dirty="0" smtClean="0"/>
              <a:t>2+3= -1. 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/>
              <a:t>	Построим точку </a:t>
            </a:r>
            <a:r>
              <a:rPr lang="ru-RU" sz="2400" b="1" dirty="0" smtClean="0"/>
              <a:t>(2;-1)</a:t>
            </a:r>
            <a:r>
              <a:rPr lang="ru-RU" sz="2400" dirty="0" smtClean="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/>
              <a:t>2.   Проведем через точку </a:t>
            </a:r>
            <a:r>
              <a:rPr lang="ru-RU" sz="2400" b="1" dirty="0" smtClean="0"/>
              <a:t>(2;-1)</a:t>
            </a:r>
            <a:r>
              <a:rPr lang="ru-RU" sz="2400" dirty="0" smtClean="0"/>
              <a:t> прямую, параллельную оси ординат, – </a:t>
            </a:r>
            <a:r>
              <a:rPr lang="ru-RU" sz="2400" b="1" dirty="0" smtClean="0"/>
              <a:t>ось симметрии параболы</a:t>
            </a:r>
            <a:r>
              <a:rPr lang="ru-RU" sz="2400" dirty="0" smtClean="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/>
              <a:t>3.   Решая уравнение </a:t>
            </a:r>
            <a:r>
              <a:rPr lang="en-US" sz="2400" dirty="0" smtClean="0"/>
              <a:t>x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– 4х </a:t>
            </a:r>
            <a:r>
              <a:rPr lang="en-US" sz="2400" dirty="0" smtClean="0"/>
              <a:t>+</a:t>
            </a:r>
            <a:r>
              <a:rPr lang="ru-RU" sz="2400" dirty="0" smtClean="0"/>
              <a:t> 3=0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/>
              <a:t>      найдем нули функции: х1=1,х2=3. построим точки </a:t>
            </a:r>
            <a:r>
              <a:rPr lang="ru-RU" sz="2400" b="1" dirty="0" smtClean="0"/>
              <a:t>(1;0) и (3;0</a:t>
            </a: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23850" y="836613"/>
          <a:ext cx="3235325" cy="4765675"/>
        </p:xfrm>
        <a:graphic>
          <a:graphicData uri="http://schemas.openxmlformats.org/presentationml/2006/ole">
            <p:oleObj spid="_x0000_s18434" name="Диаграмма" r:id="rId3" imgW="3590803" imgH="3829078" progId="Excel.Shee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857620" y="1142984"/>
            <a:ext cx="52863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4. Возьмем две точки на оси </a:t>
            </a:r>
            <a:r>
              <a:rPr lang="ru-RU" sz="2800" i="1" dirty="0" smtClean="0"/>
              <a:t>Ох,</a:t>
            </a:r>
          </a:p>
          <a:p>
            <a:r>
              <a:rPr lang="ru-RU" sz="2800" i="1" dirty="0" smtClean="0"/>
              <a:t>  </a:t>
            </a:r>
            <a:r>
              <a:rPr lang="ru-RU" sz="2800" dirty="0" smtClean="0"/>
              <a:t>симметричные относительно </a:t>
            </a:r>
          </a:p>
          <a:p>
            <a:r>
              <a:rPr lang="ru-RU" sz="2800" dirty="0" smtClean="0"/>
              <a:t>  точки х=2, например точки</a:t>
            </a:r>
          </a:p>
          <a:p>
            <a:r>
              <a:rPr lang="ru-RU" sz="2800" dirty="0" smtClean="0"/>
              <a:t>  х=0 и х=4. Вычислим значение</a:t>
            </a:r>
          </a:p>
          <a:p>
            <a:r>
              <a:rPr lang="ru-RU" sz="2800" dirty="0" smtClean="0"/>
              <a:t>  функции в этих точках: </a:t>
            </a:r>
          </a:p>
          <a:p>
            <a:r>
              <a:rPr lang="ru-RU" sz="2800" dirty="0" smtClean="0"/>
              <a:t>  у(0) = у(4) =3.</a:t>
            </a:r>
          </a:p>
          <a:p>
            <a:r>
              <a:rPr lang="ru-RU" sz="2800" dirty="0" smtClean="0"/>
              <a:t>  Построим точки (0;3) и (4;3).</a:t>
            </a:r>
          </a:p>
          <a:p>
            <a:r>
              <a:rPr lang="ru-RU" sz="2800" dirty="0" smtClean="0"/>
              <a:t>5. Проведем параболу через </a:t>
            </a:r>
          </a:p>
          <a:p>
            <a:r>
              <a:rPr lang="ru-RU" sz="2800" dirty="0" smtClean="0"/>
              <a:t>  построенные точки.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390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Диаграмма</vt:lpstr>
      <vt:lpstr>Квадратичная функция</vt:lpstr>
      <vt:lpstr>Определение квадратичной функции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Квадратичная функция</dc:title>
  <dc:creator>Admin</dc:creator>
  <cp:lastModifiedBy>Admin</cp:lastModifiedBy>
  <cp:revision>20</cp:revision>
  <dcterms:created xsi:type="dcterms:W3CDTF">2011-11-15T15:15:39Z</dcterms:created>
  <dcterms:modified xsi:type="dcterms:W3CDTF">2011-11-16T17:53:00Z</dcterms:modified>
</cp:coreProperties>
</file>