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1"/>
  </p:notesMasterIdLst>
  <p:sldIdLst>
    <p:sldId id="256" r:id="rId2"/>
    <p:sldId id="267" r:id="rId3"/>
    <p:sldId id="268" r:id="rId4"/>
    <p:sldId id="257" r:id="rId5"/>
    <p:sldId id="258" r:id="rId6"/>
    <p:sldId id="259" r:id="rId7"/>
    <p:sldId id="274" r:id="rId8"/>
    <p:sldId id="260" r:id="rId9"/>
    <p:sldId id="261" r:id="rId10"/>
    <p:sldId id="275" r:id="rId11"/>
    <p:sldId id="270" r:id="rId12"/>
    <p:sldId id="262" r:id="rId13"/>
    <p:sldId id="263" r:id="rId14"/>
    <p:sldId id="271" r:id="rId15"/>
    <p:sldId id="264" r:id="rId16"/>
    <p:sldId id="272" r:id="rId17"/>
    <p:sldId id="266" r:id="rId18"/>
    <p:sldId id="26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756" autoAdjust="0"/>
  </p:normalViewPr>
  <p:slideViewPr>
    <p:cSldViewPr>
      <p:cViewPr>
        <p:scale>
          <a:sx n="75" d="100"/>
          <a:sy n="75" d="100"/>
        </p:scale>
        <p:origin x="-122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EDDF8-D940-4DA6-90A4-B51FBA60BBB9}" type="datetimeFigureOut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84BE2-72C5-4E8A-8A90-4748D043A3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4BE2-72C5-4E8A-8A90-4748D043A38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DB83C-20B1-4A87-97D8-FC7E281E90EC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A52B6-7E66-4403-844D-E4AEFC032703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3360C-4276-4A6E-851B-10E2361EEFED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496A2-8245-4AA4-9CEF-77817A6B9724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2040A-EF8B-4FD2-9B17-56F50348638F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62151-BD75-43CF-8BEF-E96A634507C6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46D68-D42B-4083-9811-93A1EEC36E0B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DE9A9-2F6A-4F4D-BFCD-93FA6CE24AB3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7E2AB-9856-477D-BA91-AEAB80F03F6D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398B0-F5B0-41E4-A97D-C33C691E4086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98E50-3B35-4717-81D3-D34471FDDE84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59B01F-9D7A-41F0-B657-495A2D8D78DA}" type="datetime1">
              <a:rPr lang="ru-RU" smtClean="0"/>
              <a:pPr/>
              <a:t>06.12.2011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Галкина Л.Н. 235-539-593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3" y="620688"/>
            <a:ext cx="4862030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645024"/>
            <a:ext cx="8352928" cy="22322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Профилактическая работа по предупреждению дисграфии и дислексии у младших школьников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7030A0"/>
                </a:solidFill>
              </a:rPr>
              <a:t> 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Учитель-логопед:Галкина</a:t>
            </a:r>
            <a:r>
              <a:rPr lang="ru-RU" sz="2000" dirty="0" smtClean="0">
                <a:solidFill>
                  <a:srgbClr val="7030A0"/>
                </a:solidFill>
              </a:rPr>
              <a:t> Людмила Николаевна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6470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и 001.jpg"/>
          <p:cNvPicPr>
            <a:picLocks noChangeAspect="1"/>
          </p:cNvPicPr>
          <p:nvPr/>
        </p:nvPicPr>
        <p:blipFill>
          <a:blip r:embed="rId3" cstate="print"/>
          <a:srcRect l="25012" t="40414" r="8800" b="22228"/>
          <a:stretch>
            <a:fillRect/>
          </a:stretch>
        </p:blipFill>
        <p:spPr>
          <a:xfrm rot="-5400000">
            <a:off x="65512" y="1670792"/>
            <a:ext cx="3365841" cy="2561777"/>
          </a:xfrm>
          <a:prstGeom prst="rect">
            <a:avLst/>
          </a:prstGeom>
        </p:spPr>
      </p:pic>
      <p:pic>
        <p:nvPicPr>
          <p:cNvPr id="7" name="Рисунок 6" descr="пи2 001.jpg"/>
          <p:cNvPicPr>
            <a:picLocks noChangeAspect="1"/>
          </p:cNvPicPr>
          <p:nvPr/>
        </p:nvPicPr>
        <p:blipFill>
          <a:blip r:embed="rId4" cstate="print"/>
          <a:srcRect l="31496" t="26606" r="30570" b="33678"/>
          <a:stretch>
            <a:fillRect/>
          </a:stretch>
        </p:blipFill>
        <p:spPr>
          <a:xfrm rot="16140000">
            <a:off x="798250" y="4073571"/>
            <a:ext cx="1805229" cy="272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148478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Пальчиковая гимнастика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карти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5400000">
            <a:off x="6228184" y="1700808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4088" y="141277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Работа с трафаретами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Potapova1a-kopiy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293096"/>
            <a:ext cx="3810000" cy="1933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9992" y="386104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cs typeface="Times New Roman" pitchFamily="18" charset="0"/>
              </a:rPr>
              <a:t>Штриховка</a:t>
            </a:r>
            <a:endParaRPr lang="ru-RU" sz="1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089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зрительного восприятия.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и тренировка зрительной памяти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(«Дорисуй картинку»).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зрительно – двигательной координации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(«Найди слова»).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нарушений зрения. Гимнастика для глаз («Развиваем глазомер»).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Людмила\Documents\Pictures\картинка к презентации\r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2857500" cy="2143125"/>
          </a:xfrm>
          <a:prstGeom prst="rect">
            <a:avLst/>
          </a:prstGeom>
          <a:noFill/>
        </p:spPr>
      </p:pic>
      <p:pic>
        <p:nvPicPr>
          <p:cNvPr id="8" name="Рисунок 7" descr="49f0c9152704.jpg"/>
          <p:cNvPicPr>
            <a:picLocks noChangeAspect="1"/>
          </p:cNvPicPr>
          <p:nvPr/>
        </p:nvPicPr>
        <p:blipFill>
          <a:blip r:embed="rId3" cstate="print"/>
          <a:srcRect l="28346" t="11811" r="33071"/>
          <a:stretch>
            <a:fillRect/>
          </a:stretch>
        </p:blipFill>
        <p:spPr>
          <a:xfrm>
            <a:off x="5724128" y="4005064"/>
            <a:ext cx="1175914" cy="215038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404664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осязания, обоняния и вкусовых ощущений.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умения осязать  и словесно обозначить  различные свойства предметов.</a:t>
            </a:r>
            <a:r>
              <a:rPr lang="ru-RU" sz="2400" i="1" dirty="0" smtClean="0">
                <a:solidFill>
                  <a:srgbClr val="0070C0"/>
                </a:solidFill>
              </a:rPr>
              <a:t> Контрастные температурные ощущения (холодный — горячий).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обоняния,  и обозначение словом ощущений.</a:t>
            </a:r>
            <a:r>
              <a:rPr lang="ru-RU" sz="2400" i="1" dirty="0" smtClean="0">
                <a:solidFill>
                  <a:srgbClr val="0070C0"/>
                </a:solidFill>
              </a:rPr>
              <a:t>  Запах приятный и неприятный.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умения дифференцировать вкусовые ощущения и словесно обозначать.</a:t>
            </a:r>
            <a:r>
              <a:rPr lang="ru-RU" sz="2400" i="1" dirty="0" smtClean="0">
                <a:solidFill>
                  <a:srgbClr val="0070C0"/>
                </a:solidFill>
              </a:rPr>
              <a:t>  (кислый, сладкий, горький, соленый)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различных свойств предметов</a:t>
            </a:r>
            <a:endParaRPr lang="ru-RU" sz="2400" dirty="0" smtClean="0">
              <a:latin typeface="Franklin Gothic Dem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70C0"/>
                </a:solidFill>
              </a:rPr>
              <a:t>(гладкий – шероховатый)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восприятия чувства тяжести от разных предметов и словесное обозначение барических ощущений.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70C0"/>
                </a:solidFill>
              </a:rPr>
              <a:t> (тяжелый — легкий).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305771"/>
            <a:ext cx="820891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слухового восприятия.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 умения различения речевых, музыкальных звуков и  звуков окружающей среды.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дифференцировать звуков по громкости и длительности, мелодий по характеру.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воспроизводить звуковые имитации.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чувства ритма.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определять направление  звука в пространстве.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Людмила\Documents\Pictures\картинка к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229200"/>
            <a:ext cx="971550" cy="971550"/>
          </a:xfrm>
          <a:prstGeom prst="rect">
            <a:avLst/>
          </a:prstGeom>
          <a:noFill/>
        </p:spPr>
      </p:pic>
      <p:pic>
        <p:nvPicPr>
          <p:cNvPr id="4099" name="Picture 3" descr="C:\Users\Людмила\Documents\Pictures\картинка к презентации\1387249b3218046_s.jpg"/>
          <p:cNvPicPr>
            <a:picLocks noChangeAspect="1" noChangeArrowheads="1"/>
          </p:cNvPicPr>
          <p:nvPr/>
        </p:nvPicPr>
        <p:blipFill>
          <a:blip r:embed="rId3" cstate="print"/>
          <a:srcRect l="37500"/>
          <a:stretch>
            <a:fillRect/>
          </a:stretch>
        </p:blipFill>
        <p:spPr bwMode="auto">
          <a:xfrm rot="10800000" flipV="1">
            <a:off x="611560" y="4941168"/>
            <a:ext cx="922921" cy="1219860"/>
          </a:xfrm>
          <a:prstGeom prst="rect">
            <a:avLst/>
          </a:prstGeom>
          <a:noFill/>
        </p:spPr>
      </p:pic>
      <p:pic>
        <p:nvPicPr>
          <p:cNvPr id="4100" name="Picture 4" descr="C:\Users\Людмила\Documents\Pictures\картинка к презентации\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17032"/>
            <a:ext cx="1661170" cy="1515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8116" y="56612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звук дождя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703020" y="473940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звук будильника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490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речевые звуки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101" name="Picture 5" descr="C:\Users\Людмила\Documents\Pictures\картинка к презентации\3.jpg"/>
          <p:cNvPicPr>
            <a:picLocks noChangeAspect="1" noChangeArrowheads="1"/>
          </p:cNvPicPr>
          <p:nvPr/>
        </p:nvPicPr>
        <p:blipFill>
          <a:blip r:embed="rId5" cstate="print"/>
          <a:srcRect l="5007" t="7071"/>
          <a:stretch>
            <a:fillRect/>
          </a:stretch>
        </p:blipFill>
        <p:spPr bwMode="auto">
          <a:xfrm>
            <a:off x="2591859" y="5301153"/>
            <a:ext cx="684642" cy="9456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4149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звук музыкального инструмента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102" name="Picture 6" descr="C:\Users\Людмила\Documents\Pictures\картинка к презентации\скрипка.jpg"/>
          <p:cNvPicPr>
            <a:picLocks noChangeAspect="1" noChangeArrowheads="1"/>
          </p:cNvPicPr>
          <p:nvPr/>
        </p:nvPicPr>
        <p:blipFill>
          <a:blip r:embed="rId6" cstate="print"/>
          <a:srcRect l="10013" t="7071"/>
          <a:stretch>
            <a:fillRect/>
          </a:stretch>
        </p:blipFill>
        <p:spPr bwMode="auto">
          <a:xfrm>
            <a:off x="3564044" y="5229145"/>
            <a:ext cx="648561" cy="945634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Дифференциация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-изолированных звуков: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С-Ш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-слогов: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СА - ША, СО - ШО, ШУ - СУ;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-слов: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САНКИ -  ШАПКА, ШУБА - СУМКА;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предложений: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холодную погоду необходимо надевать шубу и шапку.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сумке у неё лежала шапка.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Ваня скатился с горы на санках.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7056" y="568424"/>
            <a:ext cx="78133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восприятия пространства и 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ориентировки в собственном теле.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ориентировки в пространстве, в помещении.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ориентировки в линейном ряду, на листе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умения ориентироваться в последовательности событий.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Людмила\Documents\Pictures\картинка к презентации\04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73016"/>
            <a:ext cx="1952708" cy="2520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272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речевого дыхания.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Нормализация или четкое осознание  правильного речевого дыхания.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речевых зарядок на уроках: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кра-кро-кру-кры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дра-дро-дру-дры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скороговорок для развития дыхательной системы.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Всякой вещи свое место.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страха глаза велики.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пособий на развитие направления и силы выдоха: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надуть шарик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сдуть звездочку, снежинку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дыхательных упражнений  при релаксации: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«раздувание углей в костре»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дуть на горячий чай, молоко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Людмила\Documents\Pictures\картинка к презентации\gimnastika1.jpg"/>
          <p:cNvPicPr>
            <a:picLocks noChangeAspect="1" noChangeArrowheads="1"/>
          </p:cNvPicPr>
          <p:nvPr/>
        </p:nvPicPr>
        <p:blipFill>
          <a:blip r:embed="rId2" cstate="print"/>
          <a:srcRect l="4101" t="1476" r="24606" b="19193"/>
          <a:stretch>
            <a:fillRect/>
          </a:stretch>
        </p:blipFill>
        <p:spPr bwMode="auto">
          <a:xfrm>
            <a:off x="4240200" y="793069"/>
            <a:ext cx="2997563" cy="53934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3672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артикуляционной моторики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8438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indent="1984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 укрепление артикуляционного аппарата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99726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 импрессивной и экспрессивной речи.</a:t>
            </a:r>
          </a:p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84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звукового анализа и синтеза.</a:t>
            </a:r>
          </a:p>
          <a:p>
            <a:pPr marL="0" marR="0" lvl="0" indent="1984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и развитие словарного запаса.</a:t>
            </a:r>
          </a:p>
          <a:p>
            <a:pPr marL="0" marR="0" lvl="0" indent="1984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грамматического строя речи.</a:t>
            </a: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Людмила\Documents\Pictures\фото\света и мальчишки\DSC07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3501008"/>
            <a:ext cx="4032448" cy="273630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Ребенок должен владеть развитой системой родного языка, а именно: иметь сформированную фонетико-фонематическую систему, достаточно богатый словарный запас и владеть основными грамматическими формами, тогда он будет успешен по всем направлениям школьной программы.</a:t>
            </a:r>
            <a:endParaRPr lang="ru-RU" sz="3200" b="1" i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Нарушения письменной речи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248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Для обозначения недостатков письменной речи употребляют термины </a:t>
            </a:r>
            <a:r>
              <a:rPr lang="ru-RU" dirty="0" smtClean="0">
                <a:solidFill>
                  <a:srgbClr val="7030A0"/>
                </a:solidFill>
              </a:rPr>
              <a:t>«дисграфия» </a:t>
            </a:r>
            <a:r>
              <a:rPr lang="ru-RU" dirty="0" smtClean="0"/>
              <a:t>(от лат. </a:t>
            </a:r>
            <a:r>
              <a:rPr lang="ru-RU" dirty="0" smtClean="0">
                <a:solidFill>
                  <a:srgbClr val="7030A0"/>
                </a:solidFill>
              </a:rPr>
              <a:t>«графо» </a:t>
            </a:r>
            <a:r>
              <a:rPr lang="ru-RU" dirty="0" smtClean="0"/>
              <a:t>- пишу) и </a:t>
            </a:r>
            <a:r>
              <a:rPr lang="ru-RU" dirty="0" smtClean="0">
                <a:solidFill>
                  <a:srgbClr val="7030A0"/>
                </a:solidFill>
              </a:rPr>
              <a:t>«дислексия» </a:t>
            </a:r>
            <a:r>
              <a:rPr lang="ru-RU" dirty="0" smtClean="0"/>
              <a:t>(от лат. </a:t>
            </a:r>
            <a:r>
              <a:rPr lang="ru-RU" dirty="0" smtClean="0">
                <a:solidFill>
                  <a:srgbClr val="7030A0"/>
                </a:solidFill>
              </a:rPr>
              <a:t>«лексо</a:t>
            </a:r>
            <a:r>
              <a:rPr lang="ru-RU" dirty="0" smtClean="0"/>
              <a:t>» - читаю). Частица </a:t>
            </a:r>
            <a:r>
              <a:rPr lang="ru-RU" dirty="0" smtClean="0">
                <a:solidFill>
                  <a:srgbClr val="7030A0"/>
                </a:solidFill>
              </a:rPr>
              <a:t>«дис» </a:t>
            </a:r>
            <a:r>
              <a:rPr lang="ru-RU" dirty="0" smtClean="0"/>
              <a:t>указывает на качественное нарушение процесса. Их основными симптомами являются наличие стойких специфических ошибок, возникновение которых у учеников  школы не связано ни со снижением интеллектуального развития, ни с выраженными нарушениями слуха и зрения, ни с нерегулярностью школьного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Специфические ошибки на письме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40080" cy="4752528"/>
          </a:xfrm>
        </p:spPr>
        <p:txBody>
          <a:bodyPr>
            <a:normAutofit fontScale="85000" lnSpcReduction="20000"/>
          </a:bodyPr>
          <a:lstStyle/>
          <a:p>
            <a:pPr lvl="4"/>
            <a:r>
              <a:rPr lang="ru-RU" sz="2600" dirty="0" smtClean="0"/>
              <a:t>Это ошибки, не связанные с применением орфографических правил, которые носят стойкий характер</a:t>
            </a:r>
            <a:r>
              <a:rPr lang="ru-RU" sz="2800" dirty="0" smtClean="0"/>
              <a:t>.</a:t>
            </a:r>
          </a:p>
          <a:p>
            <a:pPr lvl="3"/>
            <a:r>
              <a:rPr lang="ru-RU" dirty="0" smtClean="0"/>
              <a:t>Группы ошибок:</a:t>
            </a:r>
          </a:p>
          <a:p>
            <a:pPr marL="514350" indent="-514350">
              <a:buNone/>
            </a:pPr>
            <a:r>
              <a:rPr lang="ru-RU" dirty="0" smtClean="0"/>
              <a:t>1.Ошибки на уровне буквы и слога.</a:t>
            </a:r>
          </a:p>
          <a:p>
            <a:pPr marL="514350" indent="-514350">
              <a:buNone/>
            </a:pPr>
            <a:r>
              <a:rPr lang="ru-RU" sz="2600" dirty="0" smtClean="0"/>
              <a:t>           (пропуски, замены)    </a:t>
            </a:r>
          </a:p>
          <a:p>
            <a:pPr marL="514350" indent="-514350">
              <a:buNone/>
            </a:pPr>
            <a:r>
              <a:rPr lang="ru-RU" sz="2600" dirty="0" smtClean="0"/>
              <a:t> </a:t>
            </a:r>
            <a:r>
              <a:rPr lang="ru-RU" sz="2800" i="1" dirty="0" smtClean="0">
                <a:solidFill>
                  <a:srgbClr val="7030A0"/>
                </a:solidFill>
              </a:rPr>
              <a:t>«снки-санки», «кичат-кричат»</a:t>
            </a:r>
            <a:endParaRPr lang="ru-RU" sz="2800" dirty="0" smtClean="0"/>
          </a:p>
          <a:p>
            <a:pPr marL="514350" indent="-514350">
              <a:buNone/>
            </a:pPr>
            <a:r>
              <a:rPr lang="ru-RU" dirty="0" smtClean="0"/>
              <a:t>2.Ошибки на уровне слова.</a:t>
            </a:r>
          </a:p>
          <a:p>
            <a:pPr marL="514350" indent="-514350">
              <a:buNone/>
            </a:pPr>
            <a:r>
              <a:rPr lang="ru-RU" sz="2600" dirty="0" smtClean="0"/>
              <a:t>          (раздельное, слитное написание частей)</a:t>
            </a:r>
          </a:p>
          <a:p>
            <a:pPr marL="514350" indent="-514350">
              <a:buNone/>
            </a:pPr>
            <a:r>
              <a:rPr lang="ru-RU" sz="2600" dirty="0" smtClean="0"/>
              <a:t>      </a:t>
            </a:r>
            <a:r>
              <a:rPr lang="ru-RU" sz="2600" i="1" dirty="0" smtClean="0">
                <a:solidFill>
                  <a:srgbClr val="7030A0"/>
                </a:solidFill>
              </a:rPr>
              <a:t>«и   дут»</a:t>
            </a:r>
            <a:r>
              <a:rPr lang="ru-RU" sz="2600" dirty="0" smtClean="0"/>
              <a:t> , </a:t>
            </a:r>
            <a:r>
              <a:rPr lang="ru-RU" sz="2600" i="1" dirty="0" smtClean="0">
                <a:solidFill>
                  <a:srgbClr val="7030A0"/>
                </a:solidFill>
              </a:rPr>
              <a:t>«по   дкроватью», «светитлуна»</a:t>
            </a:r>
            <a:r>
              <a:rPr lang="ru-RU" sz="2600" dirty="0" smtClean="0"/>
              <a:t>      </a:t>
            </a:r>
          </a:p>
          <a:p>
            <a:pPr marL="514350" indent="-514350">
              <a:buNone/>
            </a:pPr>
            <a:r>
              <a:rPr lang="ru-RU" dirty="0" smtClean="0"/>
              <a:t>3.Ошибки на уровне предложения или словосочетания.</a:t>
            </a:r>
          </a:p>
          <a:p>
            <a:pPr marL="514350" indent="-514350">
              <a:buNone/>
            </a:pPr>
            <a:r>
              <a:rPr lang="ru-RU" sz="2600" dirty="0" smtClean="0"/>
              <a:t>           (отсутствие обозначения границ, ошибки в согласовании,   управлении</a:t>
            </a:r>
            <a:r>
              <a:rPr lang="ru-RU" sz="2600" i="1" dirty="0" smtClean="0">
                <a:solidFill>
                  <a:srgbClr val="7030A0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ru-RU" sz="2600" i="1" dirty="0" smtClean="0">
                <a:solidFill>
                  <a:srgbClr val="7030A0"/>
                </a:solidFill>
              </a:rPr>
              <a:t>         «гуси вышли изадвора пощли на прут»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CAG69L7R.jpg"/>
          <p:cNvPicPr>
            <a:picLocks noChangeAspect="1"/>
          </p:cNvPicPr>
          <p:nvPr/>
        </p:nvPicPr>
        <p:blipFill>
          <a:blip r:embed="rId2" cstate="print"/>
          <a:srcRect b="3857"/>
          <a:stretch>
            <a:fillRect/>
          </a:stretch>
        </p:blipFill>
        <p:spPr>
          <a:xfrm>
            <a:off x="6156176" y="4365104"/>
            <a:ext cx="2457450" cy="17948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2708921"/>
            <a:ext cx="7020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Устная речь выделила человека из животного мира, а письменную речь надо считать величайшим изобретением, давшим человеку способность к абстрактному мышлению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" name="Рисунок 2" descr="1303403057_evolucija-v-kartinkah-06.jpg"/>
          <p:cNvPicPr>
            <a:picLocks noChangeAspect="1"/>
          </p:cNvPicPr>
          <p:nvPr/>
        </p:nvPicPr>
        <p:blipFill>
          <a:blip r:embed="rId3" cstate="print"/>
          <a:srcRect b="8790"/>
          <a:stretch>
            <a:fillRect/>
          </a:stretch>
        </p:blipFill>
        <p:spPr>
          <a:xfrm>
            <a:off x="827585" y="404665"/>
            <a:ext cx="7704856" cy="23042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5" y="1497291"/>
          <a:ext cx="7416824" cy="4767072"/>
        </p:xfrm>
        <a:graphic>
          <a:graphicData uri="http://schemas.openxmlformats.org/drawingml/2006/table">
            <a:tbl>
              <a:tblPr/>
              <a:tblGrid>
                <a:gridCol w="3744415"/>
                <a:gridCol w="3672409"/>
              </a:tblGrid>
              <a:tr h="77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Возраст, в котором появляются звуки,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Звуки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1-2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А, О, Э,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П, Б,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И, Ы, 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Ф, 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Т, Д, 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С, З, 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Ш, Ж, Ч, 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Л, 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5977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появление разных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групп звуков в ходе нормального становления звукопроизношения.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НОРМАЛЬНОЕ РАЗВИТИЕ РЕЧИ</a:t>
            </a: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ГОДА  ДО 3-Х ЛЕТ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год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малыш владеет 2-4 лепетными словами, понимает простые инструкции, сопровождаемые жестами.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1,5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года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его словарный запас расширяется до 15-20 лепетных слов. Пользуется однословным предложением.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1год 8 мес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 в словаре 87 слов, появляются двухсловные предложения.  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 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года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может строить простые фразы из 3-4 слов, появляются словоизменения.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 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года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месяца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появляются бессоюзные сложносочиненные предложения.</a:t>
            </a:r>
            <a:endParaRPr lang="ru-RU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года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вполне сносно изъясняется, строя  сложноподчиненные  и сложносочиненные предложения уже из 5-8 слов, словарный запас от 250 до 700 слов, речь не всегда внятная и понятная.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года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овладевает произношением шипящих звуков и 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ц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словарный запас расширяется до 1500 слов,  в речи встречаются сложносочиненные и сложноподчиненные предложения.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лет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 внятно говорит, не пропуская буквы, не переставляя слоги местами,  его речь связная и достаточно грамотная, словарный запас – 2500 слов.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6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лет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правильно произносит все звуки, не ошибается в построении предложений, правильно используя падежи, словарный запас – 3000 слов.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7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лет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активно использует образные выражения и устойчивые словосочетания, пытается выяснить значения слов, а словарный запас  минимум 3500 слов. </a:t>
            </a:r>
          </a:p>
          <a:p>
            <a:pPr lvl="0" indent="198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7-14 лет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-запас слов доходит до 20000 (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Анфура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[15]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47667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НОРМАЛЬНОЕ РАЗВИТИЕ РЕЧИ С 4-Х ДО 7 ЛЕТ 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413998"/>
            <a:ext cx="88924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 мерам ранней профилактики дисграфии  и дислексии относится целенаправленное развитие у ребенка тех психических функций, которые необходимы для нормального овладения процессами письма и чтения.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agesCAV7A9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509962" y="4510086"/>
            <a:ext cx="3078262" cy="17726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111024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моторики,  графомоторных навыков.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крупной моторики-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упражнения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Людмила\Documents\Pictures\картинка к презентации\girl-exercis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1047750" cy="1066800"/>
          </a:xfrm>
          <a:prstGeom prst="rect">
            <a:avLst/>
          </a:prstGeom>
          <a:noFill/>
        </p:spPr>
      </p:pic>
      <p:pic>
        <p:nvPicPr>
          <p:cNvPr id="1027" name="Picture 3" descr="C:\Users\Людмила\Documents\Pictures\картинка к презентации\girl-exercise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80928"/>
            <a:ext cx="1047750" cy="1066800"/>
          </a:xfrm>
          <a:prstGeom prst="rect">
            <a:avLst/>
          </a:prstGeom>
          <a:noFill/>
        </p:spPr>
      </p:pic>
      <p:pic>
        <p:nvPicPr>
          <p:cNvPr id="1028" name="Picture 4" descr="C:\Users\Людмила\Documents\Pictures\картинка к презентации\girl-exercise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80928"/>
            <a:ext cx="1047750" cy="1066800"/>
          </a:xfrm>
          <a:prstGeom prst="rect">
            <a:avLst/>
          </a:prstGeom>
          <a:noFill/>
        </p:spPr>
      </p:pic>
      <p:pic>
        <p:nvPicPr>
          <p:cNvPr id="1030" name="Picture 6" descr="C:\Users\Людмила\Documents\Pictures\картинка к презентации\girl-exercise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780928"/>
            <a:ext cx="1047750" cy="1066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422108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Кинестетическое и кинетическое развитие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(формирование ощущений от различных поз тела в статическом и динамическом состоянии, вербализация собственных ощущений).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Галкина Л.Н. 235-539-593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1034</Words>
  <Application>Microsoft Office PowerPoint</Application>
  <PresentationFormat>Экран (4:3)</PresentationFormat>
  <Paragraphs>171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Профилактическая работа по предупреждению дисграфии и дислексии у младших школьников    Учитель-логопед:Галкина Людмила Николаевна</vt:lpstr>
      <vt:lpstr>Нарушения письменной речи</vt:lpstr>
      <vt:lpstr>Специфические ошибки на письме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Профилактическая работа по предупреждению дисграфии и дислексии у младших школьников </dc:title>
  <dc:creator>Людмила</dc:creator>
  <cp:lastModifiedBy>Людмила</cp:lastModifiedBy>
  <cp:revision>97</cp:revision>
  <dcterms:created xsi:type="dcterms:W3CDTF">2011-11-15T17:02:06Z</dcterms:created>
  <dcterms:modified xsi:type="dcterms:W3CDTF">2011-12-06T17:47:29Z</dcterms:modified>
</cp:coreProperties>
</file>