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7" r:id="rId2"/>
    <p:sldId id="266" r:id="rId3"/>
    <p:sldId id="269" r:id="rId4"/>
    <p:sldId id="287" r:id="rId5"/>
    <p:sldId id="268" r:id="rId6"/>
    <p:sldId id="257" r:id="rId7"/>
    <p:sldId id="288" r:id="rId8"/>
    <p:sldId id="289" r:id="rId9"/>
    <p:sldId id="290" r:id="rId10"/>
    <p:sldId id="291" r:id="rId11"/>
    <p:sldId id="292" r:id="rId12"/>
    <p:sldId id="294" r:id="rId13"/>
    <p:sldId id="293" r:id="rId14"/>
    <p:sldId id="295" r:id="rId15"/>
    <p:sldId id="279" r:id="rId16"/>
    <p:sldId id="296" r:id="rId17"/>
    <p:sldId id="297" r:id="rId18"/>
    <p:sldId id="298" r:id="rId19"/>
    <p:sldId id="307" r:id="rId20"/>
    <p:sldId id="299" r:id="rId21"/>
    <p:sldId id="300" r:id="rId22"/>
    <p:sldId id="308" r:id="rId23"/>
    <p:sldId id="301" r:id="rId24"/>
    <p:sldId id="303" r:id="rId25"/>
    <p:sldId id="277" r:id="rId26"/>
    <p:sldId id="302" r:id="rId27"/>
    <p:sldId id="280" r:id="rId28"/>
    <p:sldId id="304" r:id="rId29"/>
    <p:sldId id="305" r:id="rId30"/>
    <p:sldId id="286" r:id="rId31"/>
    <p:sldId id="270" r:id="rId32"/>
    <p:sldId id="306" r:id="rId33"/>
    <p:sldId id="271" r:id="rId34"/>
    <p:sldId id="27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AAD56-9974-4231-9A62-BEC98EAC65E3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EA9C1-B261-4FE5-A3A4-1AEF0A982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garchive.info/200912/th_22759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41275"/>
            <a:ext cx="9144000" cy="6899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7422" y="642918"/>
            <a:ext cx="4500593" cy="12144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Кожа</a:t>
            </a:r>
            <a:endParaRPr lang="ru-RU" sz="5400" b="1" cap="none" spc="0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2000240"/>
            <a:ext cx="7858180" cy="1643074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Строение и функции</a:t>
            </a:r>
            <a:endParaRPr lang="ru-RU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4357694"/>
            <a:ext cx="29352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СОШ  № 34  г. Томска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Жигалева Галина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Ивановна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№ 221-215-158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Картинка 35 из 25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929066"/>
            <a:ext cx="4155716" cy="1917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pic>
        <p:nvPicPr>
          <p:cNvPr id="4" name="Picture 2" descr="Картинка 3 из 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3116"/>
            <a:ext cx="2786082" cy="3828472"/>
          </a:xfrm>
          <a:prstGeom prst="rect">
            <a:avLst/>
          </a:prstGeom>
          <a:noFill/>
        </p:spPr>
      </p:pic>
      <p:pic>
        <p:nvPicPr>
          <p:cNvPr id="6" name="Picture 8" descr="Картинка 18 из 89637"/>
          <p:cNvPicPr>
            <a:picLocks noChangeAspect="1" noChangeArrowheads="1"/>
          </p:cNvPicPr>
          <p:nvPr/>
        </p:nvPicPr>
        <p:blipFill>
          <a:blip r:embed="rId4" cstate="print"/>
          <a:srcRect r="8191"/>
          <a:stretch>
            <a:fillRect/>
          </a:stretch>
        </p:blipFill>
        <p:spPr bwMode="auto">
          <a:xfrm>
            <a:off x="3929058" y="2143116"/>
            <a:ext cx="4643470" cy="37862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642918"/>
            <a:ext cx="70185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 выглядит кожа пожилого человека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младенца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pic>
        <p:nvPicPr>
          <p:cNvPr id="5" name="Picture 6" descr="Картинка 55 из 1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3357586" cy="44767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1643050"/>
            <a:ext cx="3643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Когда человеку  становится жарко, лицо его краснеет, покрывается потом. Окружающие говорят: «От него жар пышет!»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pic>
        <p:nvPicPr>
          <p:cNvPr id="5" name="Picture 2" descr="Картинка 20 из 24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59532" y="2097865"/>
            <a:ext cx="4576759" cy="3381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1928802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/>
                <a:ea typeface="Calibri"/>
              </a:rPr>
              <a:t>Как образуется «гусиная кожа»? При охлаждении мышцы сокращаются, волоски встают дыбом, выдавливается жир, который закупоривает поры,  препятствует выделению пота и, тем самым,  сохраняет тепло.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642918"/>
            <a:ext cx="254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Гусиная кожа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pic>
        <p:nvPicPr>
          <p:cNvPr id="5" name="Picture 4" descr="Картинка 1 из 2412"/>
          <p:cNvPicPr>
            <a:picLocks noChangeAspect="1" noChangeArrowheads="1"/>
          </p:cNvPicPr>
          <p:nvPr/>
        </p:nvPicPr>
        <p:blipFill>
          <a:blip r:embed="rId3" cstate="print"/>
          <a:srcRect b="8124"/>
          <a:stretch>
            <a:fillRect/>
          </a:stretch>
        </p:blipFill>
        <p:spPr bwMode="auto">
          <a:xfrm>
            <a:off x="571472" y="1714488"/>
            <a:ext cx="2786082" cy="42436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7148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/>
                <a:ea typeface="Calibri"/>
              </a:rPr>
              <a:t>Все тело человека, кроме ладоней, подошвы, губ покрыто волосками. </a:t>
            </a:r>
            <a:endParaRPr lang="ru-RU" sz="3200" dirty="0"/>
          </a:p>
        </p:txBody>
      </p:sp>
      <p:pic>
        <p:nvPicPr>
          <p:cNvPr id="25602" name="Picture 2" descr="Картинка 1 из 27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714488"/>
            <a:ext cx="4906212" cy="423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500042"/>
            <a:ext cx="6041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функция кожи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теплорегулирующая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а 2 из 7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429000"/>
            <a:ext cx="4000527" cy="29337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1000108"/>
            <a:ext cx="750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Кожа принимает активное участие в терморегуляции организма, обеспечивая постоянную температуру тела как летом, так и зимой. При повышении температуры воздуха кожные    мышцы    расслабляются,    сосуды    расширяются, увеличивается приток крови и отдача организмом тепла; происходит обильное выделение пота. При низкой температуре сосуды кожи суживаются, приток крови уменьшается, теплоотдача резко понижается.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64318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3554" name="Picture 2" descr="Картинка 52 из 239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28662" y="3429000"/>
            <a:ext cx="2643206" cy="29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41275"/>
            <a:ext cx="9144000" cy="6899275"/>
          </a:xfrm>
          <a:prstGeom prst="rect">
            <a:avLst/>
          </a:prstGeom>
        </p:spPr>
      </p:pic>
      <p:pic>
        <p:nvPicPr>
          <p:cNvPr id="5122" name="Picture 2" descr="Картинка 3 из 56782"/>
          <p:cNvPicPr>
            <a:picLocks noChangeAspect="1" noChangeArrowheads="1"/>
          </p:cNvPicPr>
          <p:nvPr/>
        </p:nvPicPr>
        <p:blipFill>
          <a:blip r:embed="rId3" cstate="print"/>
          <a:srcRect r="24999"/>
          <a:stretch>
            <a:fillRect/>
          </a:stretch>
        </p:blipFill>
        <p:spPr bwMode="auto">
          <a:xfrm>
            <a:off x="1857356" y="1928802"/>
            <a:ext cx="5292833" cy="42079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857232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41275"/>
            <a:ext cx="9144000" cy="6899275"/>
          </a:xfrm>
          <a:prstGeom prst="rect">
            <a:avLst/>
          </a:prstGeom>
        </p:spPr>
      </p:pic>
      <p:pic>
        <p:nvPicPr>
          <p:cNvPr id="6" name="Picture 2" descr="Картинка 6 из 6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85992"/>
            <a:ext cx="4357718" cy="32682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100010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Проведи опыт. Опусти  кусочек ваты в стакан с водой. Что наблюдаешь?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380" y="3143248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/>
                <a:cs typeface="Times New Roman"/>
              </a:rPr>
              <a:t>Происходит ли подобное явление  при  погружении человека в воду?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2428868"/>
            <a:ext cx="208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Вата набухает.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41275"/>
            <a:ext cx="9144000" cy="689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857232"/>
            <a:ext cx="4309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Капля на жирном листе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а 20 из 8118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924458"/>
            <a:ext cx="4071966" cy="3989455"/>
          </a:xfrm>
          <a:prstGeom prst="rect">
            <a:avLst/>
          </a:prstGeom>
          <a:noFill/>
        </p:spPr>
      </p:pic>
      <p:pic>
        <p:nvPicPr>
          <p:cNvPr id="20484" name="Picture 4" descr="Картинка 29 из 81187"/>
          <p:cNvPicPr>
            <a:picLocks noChangeAspect="1" noChangeArrowheads="1"/>
          </p:cNvPicPr>
          <p:nvPr/>
        </p:nvPicPr>
        <p:blipFill>
          <a:blip r:embed="rId5" cstate="print"/>
          <a:srcRect b="3333"/>
          <a:stretch>
            <a:fillRect/>
          </a:stretch>
        </p:blipFill>
        <p:spPr bwMode="auto">
          <a:xfrm>
            <a:off x="1643042" y="1785926"/>
            <a:ext cx="608413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41275"/>
            <a:ext cx="9144000" cy="689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857232"/>
            <a:ext cx="5231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функция кожи - выделительная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Картинка 11 из 1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4714908" cy="3905512"/>
          </a:xfrm>
          <a:prstGeom prst="rect">
            <a:avLst/>
          </a:prstGeom>
          <a:noFill/>
        </p:spPr>
      </p:pic>
      <p:pic>
        <p:nvPicPr>
          <p:cNvPr id="19462" name="Picture 6" descr="Картинка 52 из 239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857364"/>
            <a:ext cx="278608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41275"/>
            <a:ext cx="9144000" cy="6899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1802" y="857232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6858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берём мочалку, мыло,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Чтобы тело чистым было.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Шею моем, руки трём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лицо. При всём при том,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Всех микробов прогоняем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здоровье укрепляем.</a:t>
            </a:r>
          </a:p>
          <a:p>
            <a:endParaRPr lang="ru-RU" dirty="0"/>
          </a:p>
        </p:txBody>
      </p:sp>
      <p:pic>
        <p:nvPicPr>
          <p:cNvPr id="7" name="Picture 6" descr="Картинка 52 из 239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178" y="3571876"/>
            <a:ext cx="2316413" cy="2566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pic>
        <p:nvPicPr>
          <p:cNvPr id="4" name="Picture 2" descr="Картинка 55 из 1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2897882" cy="4357718"/>
          </a:xfrm>
          <a:prstGeom prst="rect">
            <a:avLst/>
          </a:prstGeom>
          <a:noFill/>
        </p:spPr>
      </p:pic>
      <p:pic>
        <p:nvPicPr>
          <p:cNvPr id="5" name="Picture 2" descr="Картинка 25 из 586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3" y="1500174"/>
            <a:ext cx="3143272" cy="4357718"/>
          </a:xfrm>
          <a:prstGeom prst="rect">
            <a:avLst/>
          </a:prstGeom>
          <a:noFill/>
        </p:spPr>
      </p:pic>
      <p:pic>
        <p:nvPicPr>
          <p:cNvPr id="6" name="Picture 2" descr="Картинка 9 из 3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500174"/>
            <a:ext cx="2062951" cy="43660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8992" y="428604"/>
            <a:ext cx="2940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Парад мод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pic>
        <p:nvPicPr>
          <p:cNvPr id="22530" name="Picture 2" descr="Картинка 1 из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06" y="358371"/>
            <a:ext cx="8157360" cy="610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41275"/>
            <a:ext cx="9144000" cy="689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642918"/>
            <a:ext cx="49051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 функция кожи –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рецепторная или осязательная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а 1 из 1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2"/>
            <a:ext cx="4572032" cy="3854570"/>
          </a:xfrm>
          <a:prstGeom prst="rect">
            <a:avLst/>
          </a:prstGeom>
          <a:noFill/>
        </p:spPr>
      </p:pic>
      <p:pic>
        <p:nvPicPr>
          <p:cNvPr id="17414" name="Picture 6" descr="Картинка 52 из 239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5561" y="1928802"/>
            <a:ext cx="3483996" cy="3860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41275"/>
            <a:ext cx="9144000" cy="6899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8992" y="1142984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2143116"/>
            <a:ext cx="3643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Рецепторы – нервные окончания, которые воспринимают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раз-дражения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 внешней среды и передают в центральную нервную систему.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Картинка 52 из 239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3483996" cy="3860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41275"/>
            <a:ext cx="9144000" cy="689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1000108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Ноготь – разновидность </a:t>
            </a:r>
            <a:r>
              <a:rPr lang="ru-RU" sz="2800" dirty="0" smtClean="0"/>
              <a:t>кожных образований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Картинка 117 из 1258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767" y="2000240"/>
            <a:ext cx="2349596" cy="3714776"/>
          </a:xfrm>
          <a:prstGeom prst="rect">
            <a:avLst/>
          </a:prstGeom>
          <a:noFill/>
        </p:spPr>
      </p:pic>
      <p:pic>
        <p:nvPicPr>
          <p:cNvPr id="16390" name="Picture 6" descr="Картинка 28 из 2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997000"/>
            <a:ext cx="3919537" cy="374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214422"/>
            <a:ext cx="79296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Дактилоскопия – раздел науки криминалистики, изучающий строение кожных узоров рук в целях установления личности и розыска преступников.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Дактилоскопист - ( в переводе с греческого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daktylos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палец +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skopeo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смотрю) - специалист, изучающий узоры, образуемые линиями кожи на подушечках пальцев.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500042"/>
            <a:ext cx="21134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</a:p>
          <a:p>
            <a:endParaRPr lang="ru-RU" dirty="0"/>
          </a:p>
        </p:txBody>
      </p:sp>
      <p:pic>
        <p:nvPicPr>
          <p:cNvPr id="8" name="Picture 7" descr="Картинка 62 из 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3740816" cy="2714644"/>
          </a:xfrm>
          <a:prstGeom prst="rect">
            <a:avLst/>
          </a:prstGeom>
          <a:noFill/>
        </p:spPr>
      </p:pic>
      <p:pic>
        <p:nvPicPr>
          <p:cNvPr id="9" name="Picture 5" descr="Картинка 20 из 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5550" y="3571876"/>
            <a:ext cx="1938583" cy="2740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pic>
        <p:nvPicPr>
          <p:cNvPr id="7170" name="Picture 2" descr="Картинка 3 из 354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496"/>
            <a:ext cx="2071702" cy="3150877"/>
          </a:xfrm>
          <a:prstGeom prst="rect">
            <a:avLst/>
          </a:prstGeom>
          <a:noFill/>
        </p:spPr>
      </p:pic>
      <p:pic>
        <p:nvPicPr>
          <p:cNvPr id="7172" name="Picture 4" descr="Картинка 27 из 354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785926"/>
            <a:ext cx="1929362" cy="2786082"/>
          </a:xfrm>
          <a:prstGeom prst="rect">
            <a:avLst/>
          </a:prstGeom>
          <a:noFill/>
        </p:spPr>
      </p:pic>
      <p:pic>
        <p:nvPicPr>
          <p:cNvPr id="7174" name="Picture 6" descr="Картинка 29 из 354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4955" y="1739798"/>
            <a:ext cx="1830599" cy="2711998"/>
          </a:xfrm>
          <a:prstGeom prst="rect">
            <a:avLst/>
          </a:prstGeom>
          <a:noFill/>
        </p:spPr>
      </p:pic>
      <p:pic>
        <p:nvPicPr>
          <p:cNvPr id="7176" name="Picture 8" descr="Картинка 103 из 354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3253" y="3168558"/>
            <a:ext cx="1928826" cy="29004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14546" y="714356"/>
            <a:ext cx="4828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Сравни отпечатки пальцев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Картинка 3 из 354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73" y="2882806"/>
            <a:ext cx="2071702" cy="3150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785794"/>
            <a:ext cx="4544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функция - дыхательная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571612"/>
            <a:ext cx="4143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Дыхательная функция кожи состоит в обмене газов. Через кожу выделяется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прибли-зительно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2% углекислого газа, выделяемого легкими за сутки, а поглощается около 1% всего вдыхаемого кислорода.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Картинка 52 из 239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85926"/>
            <a:ext cx="3631944" cy="402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6182" y="107154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Кожа постоянно выделает некоторое количество жира ( 2). Обычно этот жир свободно выходит на поверхность кожи. Но иногда поры кожи оказываются закрытыми (1), и в них накапливается жир вместе с отмершими клетками кожи. И тогда там начинают размножаться бактерии, которые вызывают воспаление. Это и вызывает появление прыщей.</a:t>
            </a:r>
          </a:p>
        </p:txBody>
      </p:sp>
      <p:pic>
        <p:nvPicPr>
          <p:cNvPr id="4098" name="Picture 2" descr="Картинка 68 из 57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917" y="1109620"/>
            <a:ext cx="2789075" cy="4462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71435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Видеоролик</a:t>
            </a:r>
            <a:r>
              <a:rPr lang="ru-RU" sz="4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«Мойте руки!»</a:t>
            </a:r>
            <a:endParaRPr lang="ru-RU" sz="40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артинка 9 из 39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6542902" cy="4309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785794"/>
            <a:ext cx="39290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Покровная ткань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Эпидермис или надкожица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Дерма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Дактилоскопия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Дактилоскопист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Рецепторы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Картинка 52 из 239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929066"/>
            <a:ext cx="1571636" cy="2071702"/>
          </a:xfrm>
          <a:prstGeom prst="rect">
            <a:avLst/>
          </a:prstGeom>
          <a:noFill/>
        </p:spPr>
      </p:pic>
      <p:pic>
        <p:nvPicPr>
          <p:cNvPr id="7" name="Picture 2" descr="Картинка 62 из 1207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929066"/>
            <a:ext cx="1356965" cy="2071702"/>
          </a:xfrm>
          <a:prstGeom prst="rect">
            <a:avLst/>
          </a:prstGeom>
          <a:noFill/>
        </p:spPr>
      </p:pic>
      <p:pic>
        <p:nvPicPr>
          <p:cNvPr id="8" name="Picture 6" descr="Картинка 29 из 354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785794"/>
            <a:ext cx="1380539" cy="2045243"/>
          </a:xfrm>
          <a:prstGeom prst="rect">
            <a:avLst/>
          </a:prstGeom>
          <a:noFill/>
        </p:spPr>
      </p:pic>
      <p:pic>
        <p:nvPicPr>
          <p:cNvPr id="9" name="Picture 7" descr="Картинка 62 из 1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785794"/>
            <a:ext cx="1567876" cy="2054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928670"/>
            <a:ext cx="6929486" cy="107721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3200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Кожа – уникальный орган</a:t>
            </a:r>
          </a:p>
          <a:p>
            <a:r>
              <a:rPr lang="ru-RU" sz="3200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покровной  системы</a:t>
            </a:r>
            <a:endParaRPr lang="ru-RU" sz="3200" dirty="0">
              <a:ln w="10160">
                <a:solidFill>
                  <a:schemeClr val="tx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Картинка 2 из 115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51991" y="2876979"/>
            <a:ext cx="3325114" cy="2286017"/>
          </a:xfrm>
          <a:prstGeom prst="rect">
            <a:avLst/>
          </a:prstGeom>
          <a:noFill/>
        </p:spPr>
      </p:pic>
      <p:pic>
        <p:nvPicPr>
          <p:cNvPr id="34820" name="Picture 4" descr="Картинка 55 из 1157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5006" y="2357431"/>
            <a:ext cx="4772249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41275"/>
            <a:ext cx="9144000" cy="68992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868" y="2357430"/>
            <a:ext cx="2071702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 кожи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785794"/>
            <a:ext cx="2071702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Защитная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7884" y="785794"/>
            <a:ext cx="257176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Осязательная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5143512"/>
            <a:ext cx="300039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Выделительная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3714752"/>
            <a:ext cx="257176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Дыхательная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3786190"/>
            <a:ext cx="257176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Теплорегули-рующая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7" idx="0"/>
            <a:endCxn id="14" idx="2"/>
          </p:cNvCxnSpPr>
          <p:nvPr/>
        </p:nvCxnSpPr>
        <p:spPr>
          <a:xfrm rot="16200000" flipV="1">
            <a:off x="3207531" y="957242"/>
            <a:ext cx="657236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0"/>
            <a:endCxn id="17" idx="2"/>
          </p:cNvCxnSpPr>
          <p:nvPr/>
        </p:nvCxnSpPr>
        <p:spPr>
          <a:xfrm rot="5400000" flipH="1" flipV="1">
            <a:off x="5547125" y="760788"/>
            <a:ext cx="657236" cy="2536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1"/>
            <a:endCxn id="20" idx="0"/>
          </p:cNvCxnSpPr>
          <p:nvPr/>
        </p:nvCxnSpPr>
        <p:spPr>
          <a:xfrm rot="10800000" flipV="1">
            <a:off x="1785918" y="2814630"/>
            <a:ext cx="1785950" cy="900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2"/>
            <a:endCxn id="18" idx="0"/>
          </p:cNvCxnSpPr>
          <p:nvPr/>
        </p:nvCxnSpPr>
        <p:spPr>
          <a:xfrm rot="16200000" flipH="1">
            <a:off x="3689737" y="4189811"/>
            <a:ext cx="187168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3"/>
            <a:endCxn id="24" idx="0"/>
          </p:cNvCxnSpPr>
          <p:nvPr/>
        </p:nvCxnSpPr>
        <p:spPr>
          <a:xfrm>
            <a:off x="5643570" y="2814630"/>
            <a:ext cx="1643074" cy="971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7" grpId="1" animBg="1"/>
      <p:bldP spid="18" grpId="0" animBg="1"/>
      <p:bldP spid="20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84" y="714356"/>
            <a:ext cx="5429288" cy="85725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Письмо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Кляксича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643050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/>
              </a:rPr>
              <a:t>«Дорогие ребята! Спешу напомнить вам, что кожа дается вам раз на всю жизнь. С ростом человека кожа растягивается и становится все тоньше и тоньше. Если вы будете мыть  кожу горячей водой, с мочалкой, то она вся сотрется. Да и делать это незачем! Ведь пот выделяется для того, чтобы смыть грязь с тела. </a:t>
            </a:r>
          </a:p>
        </p:txBody>
      </p:sp>
      <p:pic>
        <p:nvPicPr>
          <p:cNvPr id="7" name="Picture 2" descr="http://www.e-reading.org.ua/illustrations/56/56543-pic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1" y="3962404"/>
            <a:ext cx="2877003" cy="21098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15074" y="4071942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43570" y="221455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3857628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/>
              </a:rPr>
              <a:t>Зимой надевайте теплую одежду, так как температура кожи не является постоянной и зависит от той одежды, которая ее согревает. Пока. Жду ответа. </a:t>
            </a:r>
            <a:r>
              <a:rPr lang="ru-RU" sz="2400" dirty="0" err="1" smtClean="0">
                <a:latin typeface="Times New Roman"/>
              </a:rPr>
              <a:t>Кляксич</a:t>
            </a:r>
            <a:r>
              <a:rPr lang="ru-RU" sz="2400" dirty="0" smtClean="0">
                <a:latin typeface="Times New Roman"/>
              </a:rPr>
              <a:t>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pic>
        <p:nvPicPr>
          <p:cNvPr id="4" name="Picture 2" descr="Картинка 55 из 1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2714644" cy="4189597"/>
          </a:xfrm>
          <a:prstGeom prst="rect">
            <a:avLst/>
          </a:prstGeom>
          <a:noFill/>
        </p:spPr>
      </p:pic>
      <p:pic>
        <p:nvPicPr>
          <p:cNvPr id="5" name="Picture 2" descr="Картинка 25 из 586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071678"/>
            <a:ext cx="3071834" cy="4214842"/>
          </a:xfrm>
          <a:prstGeom prst="rect">
            <a:avLst/>
          </a:prstGeom>
          <a:noFill/>
        </p:spPr>
      </p:pic>
      <p:pic>
        <p:nvPicPr>
          <p:cNvPr id="6" name="Picture 2" descr="Картинка 9 из 3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071678"/>
            <a:ext cx="1991513" cy="42148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428604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помогает коже быть надежным защитником организма человека?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Можно ли утверждать, что кожа может заменить скафандр, доспехи рыцаря, шубу?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642918"/>
            <a:ext cx="6286544" cy="1285884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2428868"/>
            <a:ext cx="67979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/>
              </a:rPr>
              <a:t>- ответить на вопросы в учебнике;</a:t>
            </a:r>
          </a:p>
          <a:p>
            <a:pPr algn="just"/>
            <a:r>
              <a:rPr lang="ru-RU" sz="3200" dirty="0" smtClean="0">
                <a:latin typeface="Times New Roman"/>
              </a:rPr>
              <a:t>- составить памятку по уходу за кожей;</a:t>
            </a:r>
          </a:p>
          <a:p>
            <a:pPr algn="just"/>
            <a:r>
              <a:rPr lang="ru-RU" sz="3200" dirty="0" smtClean="0">
                <a:latin typeface="Times New Roman"/>
              </a:rPr>
              <a:t>- придумать сказку о  Злом Микробе и  Доброй </a:t>
            </a:r>
            <a:r>
              <a:rPr lang="ru-RU" sz="3200" dirty="0" err="1" smtClean="0">
                <a:latin typeface="Times New Roman"/>
              </a:rPr>
              <a:t>Витаминке</a:t>
            </a:r>
            <a:r>
              <a:rPr lang="ru-RU" sz="3200" dirty="0" smtClean="0">
                <a:latin typeface="Times New Roman"/>
              </a:rPr>
              <a:t>  или о </a:t>
            </a:r>
            <a:r>
              <a:rPr lang="ru-RU" sz="3200" dirty="0" err="1" smtClean="0">
                <a:latin typeface="Times New Roman"/>
              </a:rPr>
              <a:t>Грязнуле</a:t>
            </a:r>
            <a:r>
              <a:rPr lang="ru-RU" sz="3200" dirty="0" smtClean="0">
                <a:latin typeface="Times New Roman"/>
              </a:rPr>
              <a:t> и Чистюле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670" y="1000108"/>
            <a:ext cx="557216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источники</a:t>
            </a:r>
            <a:endParaRPr lang="ru-RU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214554"/>
            <a:ext cx="76438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Times New Roman"/>
              <a:buChar char="1"/>
            </a:pPr>
            <a:r>
              <a:rPr lang="ru-RU" sz="2800" dirty="0" smtClean="0">
                <a:latin typeface="Times New Roman"/>
              </a:rPr>
              <a:t>. Д.В. Колесов, Р.Д. Маш «Основы гигиены и санитарии», Москва, «Просвещение», 1989.</a:t>
            </a:r>
          </a:p>
          <a:p>
            <a:pPr algn="just">
              <a:buFont typeface="Times New Roman"/>
              <a:buChar char="2"/>
            </a:pPr>
            <a:r>
              <a:rPr lang="ru-RU" sz="2800" dirty="0" smtClean="0">
                <a:latin typeface="Times New Roman"/>
              </a:rPr>
              <a:t>. Энциклопедия «Что такое? Кто такой?»,  т.2, «Педагогика – Пресс», Москва, 1999</a:t>
            </a:r>
          </a:p>
          <a:p>
            <a:pPr algn="just">
              <a:buFont typeface="Times New Roman"/>
              <a:buChar char="3"/>
            </a:pPr>
            <a:r>
              <a:rPr lang="ru-RU" sz="2800" dirty="0" smtClean="0">
                <a:latin typeface="Times New Roman"/>
              </a:rPr>
              <a:t>. «Детская энциклопедия», Академия </a:t>
            </a:r>
            <a:r>
              <a:rPr lang="ru-RU" sz="2800" dirty="0" err="1" smtClean="0">
                <a:latin typeface="Times New Roman"/>
              </a:rPr>
              <a:t>педаго-гических</a:t>
            </a:r>
            <a:r>
              <a:rPr lang="ru-RU" sz="2800" dirty="0" smtClean="0">
                <a:latin typeface="Times New Roman"/>
              </a:rPr>
              <a:t> наук СССР, т.7, «Просвещение», Москва, 1966.</a:t>
            </a:r>
          </a:p>
          <a:p>
            <a:endParaRPr lang="ru-RU" dirty="0" smtClean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1285860"/>
            <a:ext cx="785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Покровная ткань </a:t>
            </a:r>
            <a:r>
              <a:rPr lang="ru-RU" sz="3200" dirty="0" smtClean="0"/>
              <a:t>- наружная ткань, защищающая организм от внешних неблагоприятных воздействий и регулирующая сообщение внутренних тканей с внешней средой (впитывание и выделение веществ, газообмен и т.д.) </a:t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571480"/>
            <a:ext cx="21134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</a:p>
          <a:p>
            <a:endParaRPr lang="ru-RU" dirty="0"/>
          </a:p>
        </p:txBody>
      </p:sp>
      <p:pic>
        <p:nvPicPr>
          <p:cNvPr id="32771" name="Picture 3" descr="Картинка 78 из 5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256"/>
            <a:ext cx="7715304" cy="1885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785794"/>
            <a:ext cx="6143668" cy="5715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- исследователи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4" descr="Картинка 16 из 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3152775" cy="3810000"/>
          </a:xfrm>
          <a:prstGeom prst="rect">
            <a:avLst/>
          </a:prstGeom>
          <a:noFill/>
        </p:spPr>
      </p:pic>
      <p:pic>
        <p:nvPicPr>
          <p:cNvPr id="30722" name="Picture 2" descr="Картинка 1 из 120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14488"/>
            <a:ext cx="33813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pic>
        <p:nvPicPr>
          <p:cNvPr id="22530" name="Picture 2" descr="Картинка 1 из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06" y="358371"/>
            <a:ext cx="8157360" cy="610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810" y="1571612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Эпидермис            или   надкожица –  верхний слой кожи.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а 1 из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00438"/>
            <a:ext cx="4071966" cy="22860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868" y="642918"/>
            <a:ext cx="21134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</a:p>
          <a:p>
            <a:endParaRPr lang="ru-RU" dirty="0"/>
          </a:p>
        </p:txBody>
      </p:sp>
      <p:pic>
        <p:nvPicPr>
          <p:cNvPr id="7" name="Picture 4" descr="Картинка 52 из 239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4348" y="1571612"/>
            <a:ext cx="2973627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785794"/>
            <a:ext cx="4372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функция кожи - защитная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Картинка 80 из 5157"/>
          <p:cNvPicPr>
            <a:picLocks noChangeAspect="1" noChangeArrowheads="1"/>
          </p:cNvPicPr>
          <p:nvPr/>
        </p:nvPicPr>
        <p:blipFill>
          <a:blip r:embed="rId3" cstate="print"/>
          <a:srcRect l="12195"/>
          <a:stretch>
            <a:fillRect/>
          </a:stretch>
        </p:blipFill>
        <p:spPr bwMode="auto">
          <a:xfrm>
            <a:off x="642910" y="1785926"/>
            <a:ext cx="4572032" cy="3897952"/>
          </a:xfrm>
          <a:prstGeom prst="rect">
            <a:avLst/>
          </a:prstGeom>
          <a:noFill/>
        </p:spPr>
      </p:pic>
      <p:pic>
        <p:nvPicPr>
          <p:cNvPr id="29700" name="Picture 4" descr="Картинка 52 из 239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6886" y="1785926"/>
            <a:ext cx="2692766" cy="388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5 из 1649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1357298"/>
            <a:ext cx="4723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Дерма – собственно кожа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а 1 из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3116"/>
            <a:ext cx="6883708" cy="37147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868" y="642918"/>
            <a:ext cx="21134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697</Words>
  <Application>Microsoft Office PowerPoint</Application>
  <PresentationFormat>Экран (4:3)</PresentationFormat>
  <Paragraphs>84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99</cp:revision>
  <dcterms:created xsi:type="dcterms:W3CDTF">2011-07-27T09:10:13Z</dcterms:created>
  <dcterms:modified xsi:type="dcterms:W3CDTF">2011-12-10T09:55:28Z</dcterms:modified>
</cp:coreProperties>
</file>