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bin" ContentType="application/vnd.openxmlformats-officedocument.oleObject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2" r:id="rId1"/>
  </p:sldMasterIdLst>
  <p:notesMasterIdLst>
    <p:notesMasterId r:id="rId14"/>
  </p:notesMasterIdLst>
  <p:handoutMasterIdLst>
    <p:handoutMasterId r:id="rId15"/>
  </p:handoutMasterIdLst>
  <p:sldIdLst>
    <p:sldId id="256" r:id="rId2"/>
    <p:sldId id="268" r:id="rId3"/>
    <p:sldId id="257" r:id="rId4"/>
    <p:sldId id="258" r:id="rId5"/>
    <p:sldId id="267" r:id="rId6"/>
    <p:sldId id="262" r:id="rId7"/>
    <p:sldId id="260" r:id="rId8"/>
    <p:sldId id="263" r:id="rId9"/>
    <p:sldId id="264" r:id="rId10"/>
    <p:sldId id="265" r:id="rId11"/>
    <p:sldId id="266" r:id="rId12"/>
    <p:sldId id="269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F1FDF"/>
    <a:srgbClr val="C87536"/>
    <a:srgbClr val="332BD3"/>
    <a:srgbClr val="3352ED"/>
    <a:srgbClr val="5E4ED2"/>
    <a:srgbClr val="FF9900"/>
    <a:srgbClr val="29D13D"/>
    <a:srgbClr val="FFCC66"/>
    <a:srgbClr val="8FAD43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-84" y="-27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83" d="100"/>
          <a:sy n="83" d="100"/>
        </p:scale>
        <p:origin x="-2040" y="-84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9.wmf"/><Relationship Id="rId2" Type="http://schemas.openxmlformats.org/officeDocument/2006/relationships/image" Target="../media/image8.wmf"/><Relationship Id="rId1" Type="http://schemas.openxmlformats.org/officeDocument/2006/relationships/image" Target="../media/image7.wmf"/><Relationship Id="rId5" Type="http://schemas.openxmlformats.org/officeDocument/2006/relationships/image" Target="../media/image11.wmf"/><Relationship Id="rId4" Type="http://schemas.openxmlformats.org/officeDocument/2006/relationships/image" Target="../media/image10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48CD992-8A42-4019-B92D-F5A096F134BF}" type="datetimeFigureOut">
              <a:rPr lang="ru-RU" smtClean="0"/>
              <a:pPr/>
              <a:t>11.01.2011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C4A47C4-48D0-49E8-A35F-41F9F96D143E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AC6D511-4AA7-42E6-95A6-FE13C1C6D0D1}" type="datetimeFigureOut">
              <a:rPr lang="ru-RU" smtClean="0"/>
              <a:pPr/>
              <a:t>11.01.2011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49C35A3-107C-4972-A0AA-1CFC312861DB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9C35A3-107C-4972-A0AA-1CFC312861DB}" type="slidenum">
              <a:rPr lang="ru-RU" smtClean="0"/>
              <a:pPr/>
              <a:t>2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94AFA9-ED20-44DC-86D0-7632EE3C4E13}" type="datetimeFigureOut">
              <a:rPr lang="ru-RU" smtClean="0"/>
              <a:pPr/>
              <a:t>11.01.2011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AC2D90-207D-4FF7-832B-5785FB7422B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94AFA9-ED20-44DC-86D0-7632EE3C4E13}" type="datetimeFigureOut">
              <a:rPr lang="ru-RU" smtClean="0"/>
              <a:pPr/>
              <a:t>11.01.2011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AC2D90-207D-4FF7-832B-5785FB7422B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94AFA9-ED20-44DC-86D0-7632EE3C4E13}" type="datetimeFigureOut">
              <a:rPr lang="ru-RU" smtClean="0"/>
              <a:pPr/>
              <a:t>11.01.2011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AC2D90-207D-4FF7-832B-5785FB7422B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94AFA9-ED20-44DC-86D0-7632EE3C4E13}" type="datetimeFigureOut">
              <a:rPr lang="ru-RU" smtClean="0"/>
              <a:pPr/>
              <a:t>11.01.2011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AC2D90-207D-4FF7-832B-5785FB7422B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94AFA9-ED20-44DC-86D0-7632EE3C4E13}" type="datetimeFigureOut">
              <a:rPr lang="ru-RU" smtClean="0"/>
              <a:pPr/>
              <a:t>11.01.2011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C4AC2D90-207D-4FF7-832B-5785FB7422B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94AFA9-ED20-44DC-86D0-7632EE3C4E13}" type="datetimeFigureOut">
              <a:rPr lang="ru-RU" smtClean="0"/>
              <a:pPr/>
              <a:t>11.01.2011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AC2D90-207D-4FF7-832B-5785FB7422B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94AFA9-ED20-44DC-86D0-7632EE3C4E13}" type="datetimeFigureOut">
              <a:rPr lang="ru-RU" smtClean="0"/>
              <a:pPr/>
              <a:t>11.01.2011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AC2D90-207D-4FF7-832B-5785FB7422B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94AFA9-ED20-44DC-86D0-7632EE3C4E13}" type="datetimeFigureOut">
              <a:rPr lang="ru-RU" smtClean="0"/>
              <a:pPr/>
              <a:t>11.01.2011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AC2D90-207D-4FF7-832B-5785FB7422B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94AFA9-ED20-44DC-86D0-7632EE3C4E13}" type="datetimeFigureOut">
              <a:rPr lang="ru-RU" smtClean="0"/>
              <a:pPr/>
              <a:t>11.01.2011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AC2D90-207D-4FF7-832B-5785FB7422B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94AFA9-ED20-44DC-86D0-7632EE3C4E13}" type="datetimeFigureOut">
              <a:rPr lang="ru-RU" smtClean="0"/>
              <a:pPr/>
              <a:t>11.01.2011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AC2D90-207D-4FF7-832B-5785FB7422B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94AFA9-ED20-44DC-86D0-7632EE3C4E13}" type="datetimeFigureOut">
              <a:rPr lang="ru-RU" smtClean="0"/>
              <a:pPr/>
              <a:t>11.01.2011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AC2D90-207D-4FF7-832B-5785FB7422B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3794AFA9-ED20-44DC-86D0-7632EE3C4E13}" type="datetimeFigureOut">
              <a:rPr lang="ru-RU" smtClean="0"/>
              <a:pPr/>
              <a:t>11.01.2011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C4AC2D90-207D-4FF7-832B-5785FB7422BC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gif"/><Relationship Id="rId2" Type="http://schemas.openxmlformats.org/officeDocument/2006/relationships/image" Target="../media/image16.wmf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w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wmf"/><Relationship Id="rId13" Type="http://schemas.openxmlformats.org/officeDocument/2006/relationships/oleObject" Target="../embeddings/oleObject10.bin"/><Relationship Id="rId3" Type="http://schemas.openxmlformats.org/officeDocument/2006/relationships/oleObject" Target="../embeddings/oleObject1.bin"/><Relationship Id="rId7" Type="http://schemas.openxmlformats.org/officeDocument/2006/relationships/oleObject" Target="../embeddings/oleObject5.bin"/><Relationship Id="rId12" Type="http://schemas.openxmlformats.org/officeDocument/2006/relationships/oleObject" Target="../embeddings/oleObject9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4.bin"/><Relationship Id="rId11" Type="http://schemas.openxmlformats.org/officeDocument/2006/relationships/oleObject" Target="../embeddings/oleObject8.bin"/><Relationship Id="rId5" Type="http://schemas.openxmlformats.org/officeDocument/2006/relationships/oleObject" Target="../embeddings/oleObject3.bin"/><Relationship Id="rId10" Type="http://schemas.openxmlformats.org/officeDocument/2006/relationships/oleObject" Target="../embeddings/oleObject7.bin"/><Relationship Id="rId4" Type="http://schemas.openxmlformats.org/officeDocument/2006/relationships/oleObject" Target="../embeddings/oleObject2.bin"/><Relationship Id="rId9" Type="http://schemas.openxmlformats.org/officeDocument/2006/relationships/oleObject" Target="../embeddings/oleObject6.bin"/><Relationship Id="rId14" Type="http://schemas.openxmlformats.org/officeDocument/2006/relationships/oleObject" Target="../embeddings/oleObject11.bin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2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13.png"/><Relationship Id="rId4" Type="http://schemas.openxmlformats.org/officeDocument/2006/relationships/oleObject" Target="../embeddings/oleObject13.bin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idx="4294967295"/>
          </p:nvPr>
        </p:nvSpPr>
        <p:spPr>
          <a:xfrm>
            <a:off x="0" y="785794"/>
            <a:ext cx="8643966" cy="2857520"/>
          </a:xfrm>
          <a:ln>
            <a:solidFill>
              <a:srgbClr val="00B0F0"/>
            </a:solidFill>
          </a:ln>
        </p:spPr>
        <p:txBody>
          <a:bodyPr>
            <a:prstTxWarp prst="textDoubleWave1">
              <a:avLst/>
            </a:prstTxWarp>
            <a:normAutofit/>
          </a:bodyPr>
          <a:lstStyle/>
          <a:p>
            <a:r>
              <a:rPr lang="ru-RU" dirty="0" smtClean="0">
                <a:solidFill>
                  <a:srgbClr val="1F1FDF"/>
                </a:solidFill>
                <a:latin typeface="Cambria" pitchFamily="18" charset="0"/>
              </a:rPr>
              <a:t>     Путешествие в страну</a:t>
            </a:r>
            <a:r>
              <a:rPr lang="ru-RU" b="0" dirty="0" smtClean="0">
                <a:solidFill>
                  <a:srgbClr val="1F1FDF"/>
                </a:solidFill>
                <a:latin typeface="Cambria" pitchFamily="18" charset="0"/>
              </a:rPr>
              <a:t> </a:t>
            </a:r>
            <a:br>
              <a:rPr lang="ru-RU" b="0" dirty="0" smtClean="0">
                <a:solidFill>
                  <a:srgbClr val="1F1FDF"/>
                </a:solidFill>
                <a:latin typeface="Cambria" pitchFamily="18" charset="0"/>
              </a:rPr>
            </a:br>
            <a:r>
              <a:rPr lang="ru-RU" dirty="0" smtClean="0">
                <a:solidFill>
                  <a:srgbClr val="1F1FDF"/>
                </a:solidFill>
                <a:latin typeface="Cambria" pitchFamily="18" charset="0"/>
              </a:rPr>
              <a:t>Степени</a:t>
            </a:r>
            <a:endParaRPr lang="ru-RU" dirty="0">
              <a:solidFill>
                <a:srgbClr val="1F1FDF"/>
              </a:solidFill>
              <a:latin typeface="Cambria" pitchFamily="18" charset="0"/>
            </a:endParaRPr>
          </a:p>
        </p:txBody>
      </p:sp>
      <p:pic>
        <p:nvPicPr>
          <p:cNvPr id="8" name="Picture 5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EBF0F3"/>
              </a:clrFrom>
              <a:clrTo>
                <a:srgbClr val="EBF0F3">
                  <a:alpha val="0"/>
                </a:srgbClr>
              </a:clrTo>
            </a:clrChange>
          </a:blip>
          <a:srcRect l="3766" t="3436" r="2049" b="27171"/>
          <a:stretch>
            <a:fillRect/>
          </a:stretch>
        </p:blipFill>
        <p:spPr bwMode="auto">
          <a:xfrm>
            <a:off x="2928926" y="3786190"/>
            <a:ext cx="3340100" cy="28114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0" y="1500174"/>
            <a:ext cx="8229600" cy="4572000"/>
          </a:xfrm>
        </p:spPr>
        <p:txBody>
          <a:bodyPr>
            <a:normAutofit fontScale="92500" lnSpcReduction="10000"/>
          </a:bodyPr>
          <a:lstStyle/>
          <a:p>
            <a:pPr algn="ctr">
              <a:buNone/>
            </a:pPr>
            <a:r>
              <a:rPr lang="ru-RU" sz="4300" b="1" i="1" dirty="0" smtClean="0">
                <a:solidFill>
                  <a:srgbClr val="0070C0"/>
                </a:solidFill>
                <a:latin typeface="Monotype Corsiva" pitchFamily="66" charset="0"/>
              </a:rPr>
              <a:t>Игра « Узнай </a:t>
            </a:r>
            <a:r>
              <a:rPr lang="ru-RU" sz="4300" b="1" i="1" dirty="0">
                <a:solidFill>
                  <a:srgbClr val="0070C0"/>
                </a:solidFill>
                <a:latin typeface="Monotype Corsiva" pitchFamily="66" charset="0"/>
              </a:rPr>
              <a:t>слово!» </a:t>
            </a:r>
            <a:endParaRPr lang="ru-RU" sz="4300" b="1" i="1" dirty="0" smtClean="0">
              <a:solidFill>
                <a:srgbClr val="0070C0"/>
              </a:solidFill>
              <a:latin typeface="Monotype Corsiva" pitchFamily="66" charset="0"/>
            </a:endParaRPr>
          </a:p>
          <a:p>
            <a:pPr>
              <a:buNone/>
            </a:pPr>
            <a:r>
              <a:rPr lang="ru-RU" b="1" i="1" dirty="0" smtClean="0">
                <a:solidFill>
                  <a:srgbClr val="FF0000"/>
                </a:solidFill>
              </a:rPr>
              <a:t>    Решив </a:t>
            </a:r>
            <a:r>
              <a:rPr lang="ru-RU" b="1" i="1" dirty="0">
                <a:solidFill>
                  <a:srgbClr val="FF0000"/>
                </a:solidFill>
              </a:rPr>
              <a:t>примеры, вы должны узнать учёного, который ввёл запись степеней.</a:t>
            </a:r>
          </a:p>
          <a:p>
            <a:pPr lvl="0">
              <a:buNone/>
            </a:pPr>
            <a:r>
              <a:rPr lang="ru-RU" b="1" dirty="0" smtClean="0"/>
              <a:t>           </a:t>
            </a:r>
            <a:r>
              <a:rPr lang="ru-RU" b="1" dirty="0" smtClean="0">
                <a:sym typeface="Symbol"/>
              </a:rPr>
              <a:t></a:t>
            </a:r>
            <a:r>
              <a:rPr lang="ru-RU" b="1" dirty="0" smtClean="0"/>
              <a:t>  (</a:t>
            </a:r>
            <a:r>
              <a:rPr lang="ru-RU" b="1" dirty="0" smtClean="0">
                <a:solidFill>
                  <a:srgbClr val="002060"/>
                </a:solidFill>
              </a:rPr>
              <a:t>17</a:t>
            </a:r>
            <a:r>
              <a:rPr lang="ru-RU" b="1" baseline="30000" dirty="0" smtClean="0">
                <a:solidFill>
                  <a:srgbClr val="002060"/>
                </a:solidFill>
              </a:rPr>
              <a:t>2</a:t>
            </a:r>
            <a:r>
              <a:rPr lang="ru-RU" b="1" dirty="0" smtClean="0">
                <a:solidFill>
                  <a:srgbClr val="002060"/>
                </a:solidFill>
              </a:rPr>
              <a:t>-15</a:t>
            </a:r>
            <a:r>
              <a:rPr lang="ru-RU" b="1" baseline="30000" dirty="0" smtClean="0">
                <a:solidFill>
                  <a:srgbClr val="002060"/>
                </a:solidFill>
              </a:rPr>
              <a:t>2</a:t>
            </a:r>
            <a:r>
              <a:rPr lang="ru-RU" b="1" dirty="0" smtClean="0">
                <a:solidFill>
                  <a:srgbClr val="002060"/>
                </a:solidFill>
              </a:rPr>
              <a:t>):32                           </a:t>
            </a:r>
            <a:endParaRPr lang="ru-RU" b="1" dirty="0">
              <a:solidFill>
                <a:srgbClr val="002060"/>
              </a:solidFill>
            </a:endParaRPr>
          </a:p>
          <a:p>
            <a:pPr lvl="0">
              <a:buNone/>
            </a:pPr>
            <a:r>
              <a:rPr lang="ru-RU" b="1" dirty="0" smtClean="0">
                <a:solidFill>
                  <a:srgbClr val="002060"/>
                </a:solidFill>
              </a:rPr>
              <a:t>           </a:t>
            </a:r>
            <a:r>
              <a:rPr lang="ru-RU" b="1" dirty="0" smtClean="0">
                <a:solidFill>
                  <a:srgbClr val="002060"/>
                </a:solidFill>
                <a:sym typeface="Symbol"/>
              </a:rPr>
              <a:t> </a:t>
            </a:r>
            <a:r>
              <a:rPr lang="ru-RU" b="1" dirty="0" smtClean="0">
                <a:solidFill>
                  <a:srgbClr val="002060"/>
                </a:solidFill>
              </a:rPr>
              <a:t> (2</a:t>
            </a:r>
            <a:r>
              <a:rPr lang="ru-RU" b="1" baseline="30000" dirty="0" smtClean="0">
                <a:solidFill>
                  <a:srgbClr val="002060"/>
                </a:solidFill>
              </a:rPr>
              <a:t>4</a:t>
            </a:r>
            <a:r>
              <a:rPr lang="ru-RU" b="1" dirty="0" smtClean="0">
                <a:solidFill>
                  <a:srgbClr val="002060"/>
                </a:solidFill>
              </a:rPr>
              <a:t>·(2</a:t>
            </a:r>
            <a:r>
              <a:rPr lang="ru-RU" b="1" baseline="30000" dirty="0" smtClean="0">
                <a:solidFill>
                  <a:srgbClr val="002060"/>
                </a:solidFill>
              </a:rPr>
              <a:t>3</a:t>
            </a:r>
            <a:r>
              <a:rPr lang="ru-RU" b="1" dirty="0" smtClean="0">
                <a:solidFill>
                  <a:srgbClr val="002060"/>
                </a:solidFill>
              </a:rPr>
              <a:t>)</a:t>
            </a:r>
            <a:r>
              <a:rPr lang="ru-RU" b="1" baseline="30000" dirty="0" smtClean="0">
                <a:solidFill>
                  <a:srgbClr val="002060"/>
                </a:solidFill>
              </a:rPr>
              <a:t>5</a:t>
            </a:r>
            <a:r>
              <a:rPr lang="ru-RU" b="1" dirty="0" smtClean="0">
                <a:solidFill>
                  <a:srgbClr val="002060"/>
                </a:solidFill>
              </a:rPr>
              <a:t>):2</a:t>
            </a:r>
            <a:r>
              <a:rPr lang="ru-RU" b="1" baseline="30000" dirty="0" smtClean="0">
                <a:solidFill>
                  <a:srgbClr val="002060"/>
                </a:solidFill>
              </a:rPr>
              <a:t>13</a:t>
            </a:r>
            <a:endParaRPr lang="ru-RU" b="1" dirty="0">
              <a:solidFill>
                <a:srgbClr val="002060"/>
              </a:solidFill>
            </a:endParaRPr>
          </a:p>
          <a:p>
            <a:pPr lvl="0">
              <a:buNone/>
            </a:pPr>
            <a:r>
              <a:rPr lang="ru-RU" b="1" dirty="0" smtClean="0">
                <a:solidFill>
                  <a:srgbClr val="002060"/>
                </a:solidFill>
              </a:rPr>
              <a:t>           </a:t>
            </a:r>
            <a:r>
              <a:rPr lang="ru-RU" b="1" dirty="0" smtClean="0">
                <a:solidFill>
                  <a:srgbClr val="002060"/>
                </a:solidFill>
                <a:sym typeface="Symbol"/>
              </a:rPr>
              <a:t>  </a:t>
            </a:r>
            <a:r>
              <a:rPr lang="ru-RU" b="1" dirty="0" smtClean="0">
                <a:solidFill>
                  <a:srgbClr val="002060"/>
                </a:solidFill>
              </a:rPr>
              <a:t>5</a:t>
            </a:r>
            <a:r>
              <a:rPr lang="ru-RU" b="1" baseline="30000" dirty="0" smtClean="0">
                <a:solidFill>
                  <a:srgbClr val="002060"/>
                </a:solidFill>
              </a:rPr>
              <a:t>20</a:t>
            </a:r>
            <a:r>
              <a:rPr lang="ru-RU" b="1" dirty="0" smtClean="0">
                <a:solidFill>
                  <a:srgbClr val="002060"/>
                </a:solidFill>
              </a:rPr>
              <a:t>:(5</a:t>
            </a:r>
            <a:r>
              <a:rPr lang="ru-RU" b="1" baseline="30000" dirty="0" smtClean="0">
                <a:solidFill>
                  <a:srgbClr val="002060"/>
                </a:solidFill>
              </a:rPr>
              <a:t>2</a:t>
            </a:r>
            <a:r>
              <a:rPr lang="ru-RU" b="1" dirty="0" smtClean="0">
                <a:solidFill>
                  <a:srgbClr val="002060"/>
                </a:solidFill>
              </a:rPr>
              <a:t>)</a:t>
            </a:r>
            <a:r>
              <a:rPr lang="ru-RU" b="1" baseline="30000" dirty="0" smtClean="0">
                <a:solidFill>
                  <a:srgbClr val="002060"/>
                </a:solidFill>
              </a:rPr>
              <a:t>5</a:t>
            </a:r>
            <a:r>
              <a:rPr lang="ru-RU" b="1" dirty="0" smtClean="0">
                <a:solidFill>
                  <a:srgbClr val="002060"/>
                </a:solidFill>
              </a:rPr>
              <a:t>:5</a:t>
            </a:r>
            <a:r>
              <a:rPr lang="ru-RU" b="1" baseline="30000" dirty="0" smtClean="0">
                <a:solidFill>
                  <a:srgbClr val="002060"/>
                </a:solidFill>
              </a:rPr>
              <a:t>7</a:t>
            </a:r>
            <a:r>
              <a:rPr lang="ru-RU" b="1" dirty="0" smtClean="0">
                <a:solidFill>
                  <a:srgbClr val="002060"/>
                </a:solidFill>
              </a:rPr>
              <a:t>:5</a:t>
            </a:r>
            <a:r>
              <a:rPr lang="ru-RU" b="1" baseline="30000" dirty="0" smtClean="0">
                <a:solidFill>
                  <a:srgbClr val="002060"/>
                </a:solidFill>
              </a:rPr>
              <a:t>0</a:t>
            </a:r>
            <a:endParaRPr lang="ru-RU" b="1" dirty="0">
              <a:solidFill>
                <a:srgbClr val="002060"/>
              </a:solidFill>
            </a:endParaRPr>
          </a:p>
          <a:p>
            <a:pPr lvl="0">
              <a:buNone/>
            </a:pPr>
            <a:r>
              <a:rPr lang="ru-RU" b="1" dirty="0" smtClean="0">
                <a:solidFill>
                  <a:srgbClr val="002060"/>
                </a:solidFill>
              </a:rPr>
              <a:t>           </a:t>
            </a:r>
            <a:r>
              <a:rPr lang="ru-RU" b="1" dirty="0" smtClean="0">
                <a:solidFill>
                  <a:srgbClr val="002060"/>
                </a:solidFill>
                <a:sym typeface="Symbol"/>
              </a:rPr>
              <a:t></a:t>
            </a:r>
            <a:r>
              <a:rPr lang="ru-RU" b="1" dirty="0" smtClean="0">
                <a:solidFill>
                  <a:srgbClr val="002060"/>
                </a:solidFill>
              </a:rPr>
              <a:t>  (3</a:t>
            </a:r>
            <a:r>
              <a:rPr lang="ru-RU" b="1" baseline="30000" dirty="0" smtClean="0">
                <a:solidFill>
                  <a:srgbClr val="002060"/>
                </a:solidFill>
              </a:rPr>
              <a:t>21</a:t>
            </a:r>
            <a:r>
              <a:rPr lang="ru-RU" b="1" dirty="0" smtClean="0">
                <a:solidFill>
                  <a:srgbClr val="002060"/>
                </a:solidFill>
              </a:rPr>
              <a:t>+3</a:t>
            </a:r>
            <a:r>
              <a:rPr lang="ru-RU" b="1" baseline="30000" dirty="0" smtClean="0">
                <a:solidFill>
                  <a:srgbClr val="002060"/>
                </a:solidFill>
              </a:rPr>
              <a:t>21</a:t>
            </a:r>
            <a:r>
              <a:rPr lang="ru-RU" b="1" dirty="0" smtClean="0">
                <a:solidFill>
                  <a:srgbClr val="002060"/>
                </a:solidFill>
              </a:rPr>
              <a:t>+3</a:t>
            </a:r>
            <a:r>
              <a:rPr lang="ru-RU" b="1" baseline="30000" dirty="0" smtClean="0">
                <a:solidFill>
                  <a:srgbClr val="002060"/>
                </a:solidFill>
              </a:rPr>
              <a:t>21</a:t>
            </a:r>
            <a:r>
              <a:rPr lang="ru-RU" b="1" dirty="0" smtClean="0">
                <a:solidFill>
                  <a:srgbClr val="002060"/>
                </a:solidFill>
              </a:rPr>
              <a:t>):3</a:t>
            </a:r>
            <a:r>
              <a:rPr lang="ru-RU" b="1" baseline="30000" dirty="0" smtClean="0">
                <a:solidFill>
                  <a:srgbClr val="002060"/>
                </a:solidFill>
              </a:rPr>
              <a:t>18</a:t>
            </a:r>
            <a:endParaRPr lang="ru-RU" b="1" dirty="0">
              <a:solidFill>
                <a:srgbClr val="002060"/>
              </a:solidFill>
            </a:endParaRPr>
          </a:p>
          <a:p>
            <a:pPr lvl="0">
              <a:buNone/>
            </a:pPr>
            <a:r>
              <a:rPr lang="ru-RU" sz="2400" b="1" dirty="0" smtClean="0">
                <a:solidFill>
                  <a:srgbClr val="002060"/>
                </a:solidFill>
              </a:rPr>
              <a:t>              </a:t>
            </a:r>
            <a:r>
              <a:rPr lang="ru-RU" sz="2400" b="1" dirty="0" smtClean="0">
                <a:solidFill>
                  <a:srgbClr val="002060"/>
                </a:solidFill>
                <a:sym typeface="Symbol"/>
              </a:rPr>
              <a:t>  </a:t>
            </a:r>
            <a:r>
              <a:rPr lang="ru-RU" sz="2400" b="1" dirty="0" smtClean="0">
                <a:solidFill>
                  <a:srgbClr val="002060"/>
                </a:solidFill>
              </a:rPr>
              <a:t>Х</a:t>
            </a:r>
            <a:r>
              <a:rPr lang="ru-RU" sz="2400" b="1" baseline="30000" dirty="0" smtClean="0">
                <a:solidFill>
                  <a:srgbClr val="002060"/>
                </a:solidFill>
              </a:rPr>
              <a:t>5</a:t>
            </a:r>
            <a:r>
              <a:rPr lang="ru-RU" sz="2400" b="1" dirty="0" smtClean="0">
                <a:solidFill>
                  <a:srgbClr val="002060"/>
                </a:solidFill>
              </a:rPr>
              <a:t>=243</a:t>
            </a:r>
            <a:endParaRPr lang="ru-RU" sz="2400" b="1" dirty="0">
              <a:solidFill>
                <a:srgbClr val="002060"/>
              </a:solidFill>
            </a:endParaRPr>
          </a:p>
          <a:p>
            <a:pPr lvl="0">
              <a:buNone/>
            </a:pPr>
            <a:r>
              <a:rPr lang="ru-RU" sz="2400" b="1" dirty="0" smtClean="0">
                <a:solidFill>
                  <a:srgbClr val="002060"/>
                </a:solidFill>
              </a:rPr>
              <a:t>              </a:t>
            </a:r>
            <a:r>
              <a:rPr lang="ru-RU" sz="2400" b="1" dirty="0" smtClean="0">
                <a:solidFill>
                  <a:srgbClr val="002060"/>
                </a:solidFill>
                <a:sym typeface="Symbol"/>
              </a:rPr>
              <a:t>  </a:t>
            </a:r>
            <a:r>
              <a:rPr lang="ru-RU" sz="2400" b="1" dirty="0" smtClean="0">
                <a:solidFill>
                  <a:srgbClr val="002060"/>
                </a:solidFill>
              </a:rPr>
              <a:t>2</a:t>
            </a:r>
            <a:r>
              <a:rPr lang="ru-RU" sz="2400" b="1" baseline="30000" dirty="0" smtClean="0">
                <a:solidFill>
                  <a:srgbClr val="002060"/>
                </a:solidFill>
              </a:rPr>
              <a:t>х</a:t>
            </a:r>
            <a:r>
              <a:rPr lang="ru-RU" sz="2400" b="1" dirty="0" smtClean="0">
                <a:solidFill>
                  <a:srgbClr val="002060"/>
                </a:solidFill>
              </a:rPr>
              <a:t>=512</a:t>
            </a:r>
            <a:endParaRPr lang="ru-RU" sz="2400" b="1" dirty="0">
              <a:solidFill>
                <a:srgbClr val="002060"/>
              </a:solidFill>
            </a:endParaRPr>
          </a:p>
          <a:p>
            <a:pPr>
              <a:buNone/>
            </a:pPr>
            <a:r>
              <a:rPr lang="ru-RU" sz="2400" b="1" dirty="0">
                <a:solidFill>
                  <a:srgbClr val="002060"/>
                </a:solidFill>
              </a:rPr>
              <a:t> </a:t>
            </a:r>
          </a:p>
          <a:p>
            <a:pPr>
              <a:buNone/>
            </a:pP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0" y="152400"/>
            <a:ext cx="8229600" cy="1219200"/>
          </a:xfrm>
        </p:spPr>
        <p:txBody>
          <a:bodyPr>
            <a:normAutofit/>
          </a:bodyPr>
          <a:lstStyle/>
          <a:p>
            <a:pPr algn="ctr"/>
            <a:r>
              <a:rPr lang="ru-RU" sz="6000" i="1" dirty="0" smtClean="0">
                <a:solidFill>
                  <a:srgbClr val="00B050"/>
                </a:solidFill>
                <a:latin typeface="Franklin Gothic Demi Cond" pitchFamily="34" charset="0"/>
              </a:rPr>
              <a:t>Поляна игр</a:t>
            </a:r>
            <a:endParaRPr lang="ru-RU" sz="6000" i="1" dirty="0">
              <a:solidFill>
                <a:srgbClr val="00B050"/>
              </a:solidFill>
              <a:latin typeface="Franklin Gothic Demi Cond" pitchFamily="34" charset="0"/>
            </a:endParaRPr>
          </a:p>
        </p:txBody>
      </p:sp>
      <p:pic>
        <p:nvPicPr>
          <p:cNvPr id="4" name="Рисунок 3" descr="C:\Documents and Settings\User\Мои документы\Мои рисунки\img018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57752" y="2928934"/>
            <a:ext cx="3105150" cy="2928958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5" name="Рисунок 4" descr="Декард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58" y="500042"/>
            <a:ext cx="1500198" cy="15573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0" y="152400"/>
            <a:ext cx="8229600" cy="1219200"/>
          </a:xfrm>
        </p:spPr>
        <p:txBody>
          <a:bodyPr>
            <a:normAutofit/>
          </a:bodyPr>
          <a:lstStyle/>
          <a:p>
            <a:pPr algn="ctr"/>
            <a:r>
              <a:rPr lang="ru-RU" sz="6000" i="1" dirty="0" smtClean="0">
                <a:solidFill>
                  <a:srgbClr val="FF0000"/>
                </a:solidFill>
              </a:rPr>
              <a:t>«Угадай-ка»</a:t>
            </a:r>
            <a:endParaRPr lang="ru-RU" sz="6000" i="1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0" y="1524000"/>
            <a:ext cx="8229600" cy="4572000"/>
          </a:xfrm>
        </p:spPr>
        <p:txBody>
          <a:bodyPr>
            <a:normAutofit fontScale="25000" lnSpcReduction="20000"/>
          </a:bodyPr>
          <a:lstStyle/>
          <a:p>
            <a:pPr lvl="0">
              <a:buNone/>
            </a:pPr>
            <a:r>
              <a:rPr lang="ru-RU" sz="5100" b="1" i="1" dirty="0" smtClean="0">
                <a:solidFill>
                  <a:srgbClr val="00B0F0"/>
                </a:solidFill>
              </a:rPr>
              <a:t>       </a:t>
            </a:r>
            <a:r>
              <a:rPr lang="ru-RU" sz="14400" b="1" i="1" dirty="0" smtClean="0">
                <a:solidFill>
                  <a:srgbClr val="00B0F0"/>
                </a:solidFill>
                <a:latin typeface="Monotype Corsiva" pitchFamily="66" charset="0"/>
              </a:rPr>
              <a:t>  « Удивительные степени»</a:t>
            </a:r>
          </a:p>
          <a:p>
            <a:pPr lvl="0">
              <a:buNone/>
            </a:pPr>
            <a:r>
              <a:rPr lang="ru-RU" sz="9600" b="1" i="1" dirty="0" smtClean="0">
                <a:solidFill>
                  <a:srgbClr val="FF0000"/>
                </a:solidFill>
              </a:rPr>
              <a:t>        а</a:t>
            </a:r>
            <a:r>
              <a:rPr lang="ru-RU" sz="9600" b="1" i="1" dirty="0">
                <a:solidFill>
                  <a:srgbClr val="FF0000"/>
                </a:solidFill>
              </a:rPr>
              <a:t>) 1</a:t>
            </a:r>
            <a:r>
              <a:rPr lang="ru-RU" sz="9600" b="1" i="1" baseline="30000" dirty="0">
                <a:solidFill>
                  <a:srgbClr val="FF0000"/>
                </a:solidFill>
              </a:rPr>
              <a:t>333</a:t>
            </a:r>
            <a:r>
              <a:rPr lang="ru-RU" sz="9600" b="1" i="1" dirty="0">
                <a:solidFill>
                  <a:srgbClr val="FF0000"/>
                </a:solidFill>
              </a:rPr>
              <a:t>    б) (((2)</a:t>
            </a:r>
            <a:r>
              <a:rPr lang="ru-RU" sz="9600" b="1" i="1" baseline="30000" dirty="0">
                <a:solidFill>
                  <a:srgbClr val="FF0000"/>
                </a:solidFill>
              </a:rPr>
              <a:t>2</a:t>
            </a:r>
            <a:r>
              <a:rPr lang="ru-RU" sz="9600" b="1" i="1" dirty="0">
                <a:solidFill>
                  <a:srgbClr val="FF0000"/>
                </a:solidFill>
              </a:rPr>
              <a:t>)</a:t>
            </a:r>
            <a:r>
              <a:rPr lang="ru-RU" sz="9600" b="1" i="1" baseline="30000" dirty="0">
                <a:solidFill>
                  <a:srgbClr val="FF0000"/>
                </a:solidFill>
              </a:rPr>
              <a:t>2</a:t>
            </a:r>
            <a:r>
              <a:rPr lang="ru-RU" sz="9600" b="1" i="1" dirty="0">
                <a:solidFill>
                  <a:srgbClr val="FF0000"/>
                </a:solidFill>
              </a:rPr>
              <a:t>)</a:t>
            </a:r>
            <a:r>
              <a:rPr lang="ru-RU" sz="9600" b="1" i="1" baseline="30000" dirty="0">
                <a:solidFill>
                  <a:srgbClr val="FF0000"/>
                </a:solidFill>
              </a:rPr>
              <a:t>2</a:t>
            </a:r>
            <a:r>
              <a:rPr lang="ru-RU" sz="9600" b="1" i="1" dirty="0">
                <a:solidFill>
                  <a:srgbClr val="FF0000"/>
                </a:solidFill>
              </a:rPr>
              <a:t> </a:t>
            </a:r>
            <a:endParaRPr lang="ru-RU" sz="9600" b="1" i="1" dirty="0" smtClean="0">
              <a:solidFill>
                <a:srgbClr val="FF0000"/>
              </a:solidFill>
            </a:endParaRPr>
          </a:p>
          <a:p>
            <a:pPr>
              <a:buNone/>
            </a:pPr>
            <a:r>
              <a:rPr lang="ru-RU" sz="9600" b="1" i="1" dirty="0" smtClean="0">
                <a:solidFill>
                  <a:srgbClr val="7030A0"/>
                </a:solidFill>
              </a:rPr>
              <a:t>     2.Президент кондитерской компании «</a:t>
            </a:r>
            <a:r>
              <a:rPr lang="ru-RU" sz="9600" b="1" i="1" dirty="0" err="1" smtClean="0">
                <a:solidFill>
                  <a:srgbClr val="7030A0"/>
                </a:solidFill>
              </a:rPr>
              <a:t>Брекс-кекс</a:t>
            </a:r>
            <a:r>
              <a:rPr lang="ru-RU" sz="9600" b="1" i="1" dirty="0" smtClean="0">
                <a:solidFill>
                  <a:srgbClr val="7030A0"/>
                </a:solidFill>
              </a:rPr>
              <a:t>» спрашивает: «Первый покупатель предлагает за продукцию 2</a:t>
            </a:r>
            <a:r>
              <a:rPr lang="ru-RU" sz="9600" b="1" i="1" baseline="30000" dirty="0" smtClean="0">
                <a:solidFill>
                  <a:srgbClr val="7030A0"/>
                </a:solidFill>
              </a:rPr>
              <a:t>16</a:t>
            </a:r>
            <a:r>
              <a:rPr lang="ru-RU" sz="9600" b="1" i="1" dirty="0" smtClean="0">
                <a:solidFill>
                  <a:srgbClr val="7030A0"/>
                </a:solidFill>
              </a:rPr>
              <a:t> тыс.руб., а второй ((2</a:t>
            </a:r>
            <a:r>
              <a:rPr lang="ru-RU" sz="9600" b="1" i="1" baseline="30000" dirty="0" smtClean="0">
                <a:solidFill>
                  <a:srgbClr val="7030A0"/>
                </a:solidFill>
              </a:rPr>
              <a:t>2</a:t>
            </a:r>
            <a:r>
              <a:rPr lang="ru-RU" sz="9600" b="1" i="1" dirty="0" smtClean="0">
                <a:solidFill>
                  <a:srgbClr val="7030A0"/>
                </a:solidFill>
              </a:rPr>
              <a:t>)</a:t>
            </a:r>
            <a:r>
              <a:rPr lang="ru-RU" sz="9600" b="1" i="1" baseline="30000" dirty="0" smtClean="0">
                <a:solidFill>
                  <a:srgbClr val="7030A0"/>
                </a:solidFill>
              </a:rPr>
              <a:t>2</a:t>
            </a:r>
            <a:r>
              <a:rPr lang="ru-RU" sz="9600" b="1" i="1" dirty="0" smtClean="0">
                <a:solidFill>
                  <a:srgbClr val="7030A0"/>
                </a:solidFill>
              </a:rPr>
              <a:t>)</a:t>
            </a:r>
            <a:r>
              <a:rPr lang="ru-RU" sz="9600" b="1" i="1" baseline="30000" dirty="0" smtClean="0">
                <a:solidFill>
                  <a:srgbClr val="7030A0"/>
                </a:solidFill>
              </a:rPr>
              <a:t>2</a:t>
            </a:r>
            <a:r>
              <a:rPr lang="ru-RU" sz="9600" b="1" i="1" dirty="0" smtClean="0">
                <a:solidFill>
                  <a:srgbClr val="7030A0"/>
                </a:solidFill>
              </a:rPr>
              <a:t> тыс.руб. Какое предложение принять?</a:t>
            </a:r>
          </a:p>
          <a:p>
            <a:pPr>
              <a:buNone/>
            </a:pPr>
            <a:endParaRPr lang="ru-RU" sz="9600" b="1" i="1" dirty="0">
              <a:solidFill>
                <a:srgbClr val="7030A0"/>
              </a:solidFill>
            </a:endParaRPr>
          </a:p>
          <a:p>
            <a:pPr lvl="0">
              <a:buNone/>
            </a:pPr>
            <a:r>
              <a:rPr lang="ru-RU" sz="14400" b="1" i="1" dirty="0" smtClean="0">
                <a:solidFill>
                  <a:srgbClr val="00B0F0"/>
                </a:solidFill>
                <a:latin typeface="Monotype Corsiva" pitchFamily="66" charset="0"/>
              </a:rPr>
              <a:t>           « Угадай </a:t>
            </a:r>
            <a:r>
              <a:rPr lang="ru-RU" sz="14400" b="1" i="1" dirty="0">
                <a:solidFill>
                  <a:srgbClr val="00B0F0"/>
                </a:solidFill>
                <a:latin typeface="Monotype Corsiva" pitchFamily="66" charset="0"/>
              </a:rPr>
              <a:t>корень</a:t>
            </a:r>
            <a:r>
              <a:rPr lang="ru-RU" sz="14400" b="1" i="1" dirty="0" smtClean="0">
                <a:solidFill>
                  <a:srgbClr val="00B0F0"/>
                </a:solidFill>
                <a:latin typeface="Monotype Corsiva" pitchFamily="66" charset="0"/>
              </a:rPr>
              <a:t>!»</a:t>
            </a:r>
            <a:endParaRPr lang="ru-RU" sz="14400" b="1" i="1" dirty="0">
              <a:solidFill>
                <a:srgbClr val="00B0F0"/>
              </a:solidFill>
              <a:latin typeface="Monotype Corsiva" pitchFamily="66" charset="0"/>
            </a:endParaRPr>
          </a:p>
          <a:p>
            <a:pPr>
              <a:buNone/>
            </a:pPr>
            <a:r>
              <a:rPr lang="ru-RU" sz="9600" b="1" i="1" dirty="0" smtClean="0">
                <a:solidFill>
                  <a:srgbClr val="FF0000"/>
                </a:solidFill>
              </a:rPr>
              <a:t>            а</a:t>
            </a:r>
            <a:r>
              <a:rPr lang="ru-RU" sz="9600" b="1" i="1" dirty="0">
                <a:solidFill>
                  <a:srgbClr val="FF0000"/>
                </a:solidFill>
              </a:rPr>
              <a:t>) 2</a:t>
            </a:r>
            <a:r>
              <a:rPr lang="ru-RU" sz="9600" b="1" i="1" baseline="30000" dirty="0">
                <a:solidFill>
                  <a:srgbClr val="FF0000"/>
                </a:solidFill>
              </a:rPr>
              <a:t>х-5</a:t>
            </a:r>
            <a:r>
              <a:rPr lang="ru-RU" sz="9600" b="1" i="1" dirty="0">
                <a:solidFill>
                  <a:srgbClr val="FF0000"/>
                </a:solidFill>
              </a:rPr>
              <a:t>=2 </a:t>
            </a:r>
            <a:r>
              <a:rPr lang="ru-RU" sz="9600" b="1" i="1" dirty="0" smtClean="0">
                <a:solidFill>
                  <a:srgbClr val="FF0000"/>
                </a:solidFill>
              </a:rPr>
              <a:t>,   б)2</a:t>
            </a:r>
            <a:r>
              <a:rPr lang="ru-RU" sz="9600" b="1" i="1" baseline="30000" dirty="0" smtClean="0">
                <a:solidFill>
                  <a:srgbClr val="FF0000"/>
                </a:solidFill>
              </a:rPr>
              <a:t>х</a:t>
            </a:r>
            <a:r>
              <a:rPr lang="ru-RU" sz="9600" b="1" i="1" dirty="0" smtClean="0">
                <a:solidFill>
                  <a:srgbClr val="FF0000"/>
                </a:solidFill>
              </a:rPr>
              <a:t>=512 ,</a:t>
            </a:r>
          </a:p>
          <a:p>
            <a:pPr>
              <a:buNone/>
            </a:pPr>
            <a:r>
              <a:rPr lang="ru-RU" sz="9600" b="1" i="1" dirty="0" smtClean="0">
                <a:solidFill>
                  <a:srgbClr val="FF0000"/>
                </a:solidFill>
              </a:rPr>
              <a:t>           в</a:t>
            </a:r>
            <a:r>
              <a:rPr lang="ru-RU" sz="9600" b="1" i="1" dirty="0">
                <a:solidFill>
                  <a:srgbClr val="FF0000"/>
                </a:solidFill>
              </a:rPr>
              <a:t>) х</a:t>
            </a:r>
            <a:r>
              <a:rPr lang="ru-RU" sz="9600" b="1" i="1" baseline="30000" dirty="0">
                <a:solidFill>
                  <a:srgbClr val="FF0000"/>
                </a:solidFill>
              </a:rPr>
              <a:t>5</a:t>
            </a:r>
            <a:r>
              <a:rPr lang="ru-RU" sz="9600" b="1" i="1" dirty="0">
                <a:solidFill>
                  <a:srgbClr val="FF0000"/>
                </a:solidFill>
              </a:rPr>
              <a:t>=243 </a:t>
            </a:r>
            <a:r>
              <a:rPr lang="ru-RU" sz="9600" b="1" i="1" dirty="0" smtClean="0">
                <a:solidFill>
                  <a:srgbClr val="FF0000"/>
                </a:solidFill>
              </a:rPr>
              <a:t>,   г</a:t>
            </a:r>
            <a:r>
              <a:rPr lang="ru-RU" sz="9600" b="1" i="1" dirty="0">
                <a:solidFill>
                  <a:srgbClr val="FF0000"/>
                </a:solidFill>
              </a:rPr>
              <a:t>) х</a:t>
            </a:r>
            <a:r>
              <a:rPr lang="ru-RU" sz="9600" b="1" i="1" baseline="30000" dirty="0">
                <a:solidFill>
                  <a:srgbClr val="FF0000"/>
                </a:solidFill>
              </a:rPr>
              <a:t>3</a:t>
            </a:r>
            <a:r>
              <a:rPr lang="ru-RU" sz="9600" b="1" i="1" dirty="0">
                <a:solidFill>
                  <a:srgbClr val="FF0000"/>
                </a:solidFill>
              </a:rPr>
              <a:t>=(-8</a:t>
            </a:r>
            <a:r>
              <a:rPr lang="ru-RU" sz="9600" b="1" i="1" dirty="0" smtClean="0">
                <a:solidFill>
                  <a:srgbClr val="FF0000"/>
                </a:solidFill>
              </a:rPr>
              <a:t>).</a:t>
            </a:r>
            <a:endParaRPr lang="ru-RU" sz="9600" b="1" i="1" dirty="0">
              <a:solidFill>
                <a:srgbClr val="FF0000"/>
              </a:solidFill>
            </a:endParaRPr>
          </a:p>
          <a:p>
            <a:pPr>
              <a:buNone/>
            </a:pPr>
            <a:r>
              <a:rPr lang="ru-RU" sz="9600" b="1" dirty="0"/>
              <a:t> </a:t>
            </a:r>
          </a:p>
          <a:p>
            <a:pPr>
              <a:buNone/>
            </a:pPr>
            <a:r>
              <a:rPr lang="ru-RU" sz="9600" dirty="0"/>
              <a:t> </a:t>
            </a:r>
          </a:p>
          <a:p>
            <a:endParaRPr lang="ru-RU" dirty="0"/>
          </a:p>
        </p:txBody>
      </p:sp>
      <p:pic>
        <p:nvPicPr>
          <p:cNvPr id="6" name="Рисунок 5" descr="j0232133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929322" y="3500438"/>
            <a:ext cx="2332040" cy="2714644"/>
          </a:xfrm>
          <a:prstGeom prst="rect">
            <a:avLst/>
          </a:prstGeom>
          <a:noFill/>
        </p:spPr>
      </p:pic>
      <p:pic>
        <p:nvPicPr>
          <p:cNvPr id="7" name="Рисунок 6" descr="j0336396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572264" y="428604"/>
            <a:ext cx="1847850" cy="1643065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1"/>
          <p:cNvSpPr>
            <a:spLocks noChangeArrowheads="1"/>
          </p:cNvSpPr>
          <p:nvPr/>
        </p:nvSpPr>
        <p:spPr bwMode="auto">
          <a:xfrm>
            <a:off x="0" y="0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DeflateInflat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500166" y="571480"/>
            <a:ext cx="6286544" cy="4000528"/>
          </a:xfrm>
          <a:prstGeom prst="rect">
            <a:avLst/>
          </a:prstGeom>
        </p:spPr>
        <p:txBody>
          <a:bodyPr>
            <a:prstTxWarp prst="textDeflate">
              <a:avLst/>
            </a:prstTxWarp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solidFill>
                  <a:srgbClr val="332BD3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Урок заканчивать можно,</a:t>
            </a:r>
            <a:endParaRPr lang="ru-RU" sz="1000" b="1" dirty="0" smtClean="0">
              <a:solidFill>
                <a:srgbClr val="332BD3"/>
              </a:solidFill>
              <a:latin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solidFill>
                  <a:srgbClr val="332BD3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Итоги все подведены.</a:t>
            </a:r>
            <a:endParaRPr lang="ru-RU" sz="1000" b="1" dirty="0" smtClean="0">
              <a:solidFill>
                <a:srgbClr val="332BD3"/>
              </a:solidFill>
              <a:latin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solidFill>
                  <a:srgbClr val="332BD3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С математикой дружить можно,</a:t>
            </a:r>
            <a:endParaRPr lang="ru-RU" sz="1000" b="1" dirty="0" smtClean="0">
              <a:solidFill>
                <a:srgbClr val="332BD3"/>
              </a:solidFill>
              <a:latin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solidFill>
                  <a:srgbClr val="332BD3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Если полюбишь ты.</a:t>
            </a:r>
            <a:endParaRPr lang="ru-RU" sz="1000" b="1" dirty="0" smtClean="0">
              <a:solidFill>
                <a:srgbClr val="332BD3"/>
              </a:solidFill>
              <a:latin typeface="Arial" pitchFamily="34" charset="0"/>
            </a:endParaRPr>
          </a:p>
        </p:txBody>
      </p:sp>
      <p:pic>
        <p:nvPicPr>
          <p:cNvPr id="4" name="Рисунок 3" descr="ученики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928926" y="4429132"/>
            <a:ext cx="3190875" cy="1985956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0"/>
            <a:ext cx="7000924" cy="1643050"/>
          </a:xfrm>
        </p:spPr>
        <p:txBody>
          <a:bodyPr>
            <a:prstTxWarp prst="textTriangle">
              <a:avLst>
                <a:gd name="adj" fmla="val 47217"/>
              </a:avLst>
            </a:prstTxWarp>
            <a:normAutofit/>
          </a:bodyPr>
          <a:lstStyle/>
          <a:p>
            <a:r>
              <a:rPr lang="ru-RU" dirty="0" smtClean="0">
                <a:solidFill>
                  <a:srgbClr val="C00000"/>
                </a:solidFill>
              </a:rPr>
              <a:t>Девиз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4" name="AutoShape 11"/>
          <p:cNvSpPr>
            <a:spLocks noGrp="1" noChangeArrowheads="1"/>
          </p:cNvSpPr>
          <p:nvPr>
            <p:ph idx="1"/>
          </p:nvPr>
        </p:nvSpPr>
        <p:spPr bwMode="auto">
          <a:xfrm>
            <a:off x="357158" y="1285860"/>
            <a:ext cx="8229600" cy="4994912"/>
          </a:xfrm>
          <a:prstGeom prst="horizontalScroll">
            <a:avLst>
              <a:gd name="adj" fmla="val 12500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DoubleWave1">
              <a:avLst/>
            </a:prstTxWarp>
            <a:normAutofit/>
          </a:bodyPr>
          <a:lstStyle/>
          <a:p>
            <a:pPr>
              <a:buNone/>
            </a:pPr>
            <a:r>
              <a:rPr lang="ru-RU" dirty="0" smtClean="0">
                <a:solidFill>
                  <a:srgbClr val="C00000"/>
                </a:solidFill>
              </a:rPr>
              <a:t>«Кто хочет ограничиться </a:t>
            </a:r>
          </a:p>
          <a:p>
            <a:pPr>
              <a:buNone/>
            </a:pPr>
            <a:r>
              <a:rPr lang="ru-RU" dirty="0" smtClean="0">
                <a:solidFill>
                  <a:srgbClr val="C00000"/>
                </a:solidFill>
              </a:rPr>
              <a:t>настоящим без знания прошлого,</a:t>
            </a:r>
          </a:p>
          <a:p>
            <a:pPr>
              <a:buNone/>
            </a:pPr>
            <a:r>
              <a:rPr lang="ru-RU" dirty="0" smtClean="0">
                <a:solidFill>
                  <a:srgbClr val="C00000"/>
                </a:solidFill>
              </a:rPr>
              <a:t> тот никогда его не поймёт»</a:t>
            </a:r>
          </a:p>
          <a:p>
            <a:pPr>
              <a:buNone/>
            </a:pPr>
            <a:r>
              <a:rPr lang="ru-RU" dirty="0" smtClean="0">
                <a:solidFill>
                  <a:srgbClr val="C00000"/>
                </a:solidFill>
              </a:rPr>
              <a:t>                Г.В.Лейбниц</a:t>
            </a:r>
            <a:endParaRPr lang="ru-RU" dirty="0">
              <a:solidFill>
                <a:srgbClr val="C00000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Безымянный.JPG"/>
          <p:cNvPicPr>
            <a:picLocks noGrp="1"/>
          </p:cNvPicPr>
          <p:nvPr>
            <p:ph idx="4294967295"/>
          </p:nvPr>
        </p:nvPicPr>
        <p:blipFill>
          <a:blip r:embed="rId2"/>
          <a:stretch>
            <a:fillRect/>
          </a:stretch>
        </p:blipFill>
        <p:spPr>
          <a:xfrm>
            <a:off x="928662" y="785794"/>
            <a:ext cx="7572428" cy="5143536"/>
          </a:xfrm>
          <a:prstGeom prst="rect">
            <a:avLst/>
          </a:prstGeom>
          <a:solidFill>
            <a:srgbClr val="00B0F0"/>
          </a:solidFill>
          <a:ln>
            <a:solidFill>
              <a:srgbClr val="8FAD43"/>
            </a:solidFill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prstTxWarp prst="textInflate">
              <a:avLst/>
            </a:prstTxWarp>
          </a:bodyPr>
          <a:lstStyle/>
          <a:p>
            <a:r>
              <a:rPr lang="ru-RU" b="1" spc="0" dirty="0" smtClean="0">
                <a:ln w="18000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chemeClr val="accent3">
                    <a:lumMod val="40000"/>
                    <a:lumOff val="60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Пристань « Историческая</a:t>
            </a:r>
            <a:r>
              <a:rPr lang="ru-RU" b="1" spc="0" dirty="0" smtClean="0">
                <a:ln w="18000">
                  <a:solidFill>
                    <a:sysClr val="windowText" lastClr="000000"/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»</a:t>
            </a:r>
            <a:endParaRPr lang="ru-RU" b="1" spc="0" dirty="0">
              <a:ln w="18000">
                <a:solidFill>
                  <a:sysClr val="windowText" lastClr="000000"/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pic>
        <p:nvPicPr>
          <p:cNvPr id="6" name="Содержимое 5" descr="Устный счет. Картины русского художника Богданова-Бельского"/>
          <p:cNvPicPr>
            <a:picLocks noGrp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 bwMode="auto">
          <a:xfrm>
            <a:off x="879664" y="1600200"/>
            <a:ext cx="3193672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Содержимое 6"/>
          <p:cNvSpPr>
            <a:spLocks noGrp="1"/>
          </p:cNvSpPr>
          <p:nvPr>
            <p:ph sz="half" idx="2"/>
          </p:nvPr>
        </p:nvSpPr>
        <p:spPr/>
        <p:txBody>
          <a:bodyPr>
            <a:normAutofit fontScale="85000" lnSpcReduction="10000"/>
          </a:bodyPr>
          <a:lstStyle/>
          <a:p>
            <a:pPr>
              <a:buNone/>
            </a:pPr>
            <a:endParaRPr lang="ru-RU" sz="1600" dirty="0" smtClean="0"/>
          </a:p>
          <a:p>
            <a:pPr>
              <a:buNone/>
            </a:pPr>
            <a:r>
              <a:rPr lang="ru-RU" sz="1600" b="1" dirty="0" smtClean="0">
                <a:solidFill>
                  <a:srgbClr val="C00000"/>
                </a:solidFill>
              </a:rPr>
              <a:t>Каждый из вас  видел  репродукцию</a:t>
            </a:r>
          </a:p>
          <a:p>
            <a:pPr>
              <a:buNone/>
            </a:pPr>
            <a:r>
              <a:rPr lang="ru-RU" sz="1600" b="1" dirty="0" smtClean="0">
                <a:solidFill>
                  <a:srgbClr val="C00000"/>
                </a:solidFill>
              </a:rPr>
              <a:t>с талантливой  картины художника </a:t>
            </a:r>
          </a:p>
          <a:p>
            <a:pPr>
              <a:buNone/>
            </a:pPr>
            <a:r>
              <a:rPr lang="ru-RU" sz="1600" b="1" dirty="0" smtClean="0">
                <a:solidFill>
                  <a:srgbClr val="C00000"/>
                </a:solidFill>
              </a:rPr>
              <a:t>Богданова-Бельского «Устный счёт в </a:t>
            </a:r>
          </a:p>
          <a:p>
            <a:pPr>
              <a:buNone/>
            </a:pPr>
            <a:r>
              <a:rPr lang="ru-RU" sz="1600" b="1" dirty="0" smtClean="0">
                <a:solidFill>
                  <a:srgbClr val="C00000"/>
                </a:solidFill>
              </a:rPr>
              <a:t>народной школе С.А.Рачинского».</a:t>
            </a:r>
          </a:p>
          <a:p>
            <a:pPr>
              <a:buNone/>
            </a:pPr>
            <a:r>
              <a:rPr lang="ru-RU" sz="1600" b="1" dirty="0" smtClean="0">
                <a:solidFill>
                  <a:srgbClr val="C00000"/>
                </a:solidFill>
              </a:rPr>
              <a:t>Сергей Александрович был одним из </a:t>
            </a:r>
          </a:p>
          <a:p>
            <a:pPr>
              <a:buNone/>
            </a:pPr>
            <a:r>
              <a:rPr lang="ru-RU" sz="1600" b="1" dirty="0" smtClean="0">
                <a:solidFill>
                  <a:srgbClr val="C00000"/>
                </a:solidFill>
              </a:rPr>
              <a:t>выдающихся профессоров</a:t>
            </a:r>
          </a:p>
          <a:p>
            <a:pPr>
              <a:buNone/>
            </a:pPr>
            <a:r>
              <a:rPr lang="ru-RU" sz="1600" b="1" dirty="0" smtClean="0">
                <a:solidFill>
                  <a:srgbClr val="C00000"/>
                </a:solidFill>
              </a:rPr>
              <a:t>Московского университета. Его  </a:t>
            </a:r>
          </a:p>
          <a:p>
            <a:pPr>
              <a:buNone/>
            </a:pPr>
            <a:r>
              <a:rPr lang="ru-RU" sz="1600" b="1" dirty="0" smtClean="0">
                <a:solidFill>
                  <a:srgbClr val="C00000"/>
                </a:solidFill>
              </a:rPr>
              <a:t>глубоко волновала  судьба русского </a:t>
            </a:r>
          </a:p>
          <a:p>
            <a:pPr>
              <a:buNone/>
            </a:pPr>
            <a:r>
              <a:rPr lang="ru-RU" sz="1600" b="1" dirty="0" smtClean="0">
                <a:solidFill>
                  <a:srgbClr val="C00000"/>
                </a:solidFill>
              </a:rPr>
              <a:t>крестьянина.  В 1875 году</a:t>
            </a:r>
          </a:p>
          <a:p>
            <a:pPr>
              <a:buNone/>
            </a:pPr>
            <a:r>
              <a:rPr lang="ru-RU" sz="1600" b="1" dirty="0" smtClean="0">
                <a:solidFill>
                  <a:srgbClr val="C00000"/>
                </a:solidFill>
              </a:rPr>
              <a:t>учёный едет в село </a:t>
            </a:r>
            <a:r>
              <a:rPr lang="ru-RU" sz="1600" b="1" dirty="0" err="1" smtClean="0">
                <a:solidFill>
                  <a:srgbClr val="C00000"/>
                </a:solidFill>
              </a:rPr>
              <a:t>Татево</a:t>
            </a:r>
            <a:r>
              <a:rPr lang="ru-RU" sz="1600" b="1" dirty="0" smtClean="0">
                <a:solidFill>
                  <a:srgbClr val="C00000"/>
                </a:solidFill>
              </a:rPr>
              <a:t> </a:t>
            </a:r>
          </a:p>
          <a:p>
            <a:pPr>
              <a:buNone/>
            </a:pPr>
            <a:r>
              <a:rPr lang="ru-RU" sz="1600" b="1" dirty="0" smtClean="0">
                <a:solidFill>
                  <a:srgbClr val="C00000"/>
                </a:solidFill>
              </a:rPr>
              <a:t>Смоленской  губернии и открывает </a:t>
            </a:r>
          </a:p>
          <a:p>
            <a:pPr>
              <a:buNone/>
            </a:pPr>
            <a:r>
              <a:rPr lang="ru-RU" sz="1600" b="1" dirty="0" smtClean="0">
                <a:solidFill>
                  <a:srgbClr val="C00000"/>
                </a:solidFill>
              </a:rPr>
              <a:t>народную школу, в которой обучает</a:t>
            </a:r>
          </a:p>
          <a:p>
            <a:pPr>
              <a:buNone/>
            </a:pPr>
            <a:r>
              <a:rPr lang="ru-RU" sz="1600" b="1" dirty="0" smtClean="0">
                <a:solidFill>
                  <a:srgbClr val="C00000"/>
                </a:solidFill>
              </a:rPr>
              <a:t>крестьянских детей. В своей работе </a:t>
            </a:r>
          </a:p>
          <a:p>
            <a:pPr>
              <a:buNone/>
            </a:pPr>
            <a:r>
              <a:rPr lang="ru-RU" sz="1600" b="1" dirty="0" smtClean="0">
                <a:solidFill>
                  <a:srgbClr val="C00000"/>
                </a:solidFill>
              </a:rPr>
              <a:t>С.А. уделяет  внимание устному счёту. </a:t>
            </a:r>
          </a:p>
          <a:p>
            <a:pPr>
              <a:buNone/>
            </a:pPr>
            <a:r>
              <a:rPr lang="ru-RU" sz="1600" b="1" dirty="0" smtClean="0">
                <a:solidFill>
                  <a:srgbClr val="C00000"/>
                </a:solidFill>
              </a:rPr>
              <a:t>В картине художник передал </a:t>
            </a:r>
          </a:p>
          <a:p>
            <a:pPr>
              <a:buNone/>
            </a:pPr>
            <a:r>
              <a:rPr lang="ru-RU" sz="1600" b="1" dirty="0" smtClean="0">
                <a:solidFill>
                  <a:srgbClr val="C00000"/>
                </a:solidFill>
              </a:rPr>
              <a:t>урок математики своего учителя. На </a:t>
            </a:r>
          </a:p>
          <a:p>
            <a:pPr>
              <a:buNone/>
            </a:pPr>
            <a:r>
              <a:rPr lang="ru-RU" sz="1600" b="1" dirty="0" smtClean="0">
                <a:solidFill>
                  <a:srgbClr val="C00000"/>
                </a:solidFill>
              </a:rPr>
              <a:t>доске пример. Решите его устно.</a:t>
            </a:r>
          </a:p>
          <a:p>
            <a:pPr>
              <a:buNone/>
            </a:pPr>
            <a:endParaRPr lang="ru-RU" sz="1600" b="1" dirty="0">
              <a:solidFill>
                <a:srgbClr val="C00000"/>
              </a:solidFill>
            </a:endParaRPr>
          </a:p>
          <a:p>
            <a:pPr>
              <a:buNone/>
            </a:pPr>
            <a:endParaRPr lang="ru-RU" sz="1600" b="1" dirty="0" smtClean="0">
              <a:solidFill>
                <a:srgbClr val="C00000"/>
              </a:solidFill>
            </a:endParaRPr>
          </a:p>
          <a:p>
            <a:pPr>
              <a:buNone/>
            </a:pPr>
            <a:endParaRPr lang="ru-RU" sz="1600" dirty="0">
              <a:solidFill>
                <a:srgbClr val="C00000"/>
              </a:solidFill>
            </a:endParaRPr>
          </a:p>
          <a:p>
            <a:pPr>
              <a:buNone/>
            </a:pPr>
            <a:endParaRPr lang="ru-RU" sz="1600" dirty="0" smtClean="0">
              <a:solidFill>
                <a:srgbClr val="C00000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prstTxWarp prst="textDoubleWave1">
              <a:avLst/>
            </a:prstTxWarp>
            <a:normAutofit/>
          </a:bodyPr>
          <a:lstStyle/>
          <a:p>
            <a:pPr algn="ctr"/>
            <a:r>
              <a:rPr lang="ru-RU" sz="6000" dirty="0" smtClean="0">
                <a:ln w="6350">
                  <a:solidFill>
                    <a:sysClr val="windowText" lastClr="000000"/>
                  </a:solidFill>
                </a:ln>
                <a:solidFill>
                  <a:srgbClr val="FF0000"/>
                </a:solidFill>
              </a:rPr>
              <a:t>Залив </a:t>
            </a:r>
            <a:r>
              <a:rPr lang="ru-RU" sz="6000" dirty="0" smtClean="0">
                <a:ln w="6350"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latin typeface="Arial Black" pitchFamily="34" charset="0"/>
              </a:rPr>
              <a:t>Правил</a:t>
            </a:r>
            <a:endParaRPr lang="ru-RU" sz="6000" dirty="0">
              <a:ln w="6350">
                <a:solidFill>
                  <a:sysClr val="windowText" lastClr="000000"/>
                </a:solidFill>
              </a:ln>
              <a:solidFill>
                <a:srgbClr val="FF0000"/>
              </a:solidFill>
              <a:latin typeface="Arial Black" pitchFamily="34" charset="0"/>
            </a:endParaRPr>
          </a:p>
        </p:txBody>
      </p:sp>
      <p:sp>
        <p:nvSpPr>
          <p:cNvPr id="7" name="AutoShape 10"/>
          <p:cNvSpPr>
            <a:spLocks noGrp="1" noChangeArrowheads="1"/>
          </p:cNvSpPr>
          <p:nvPr>
            <p:ph idx="1"/>
          </p:nvPr>
        </p:nvSpPr>
        <p:spPr bwMode="auto">
          <a:xfrm>
            <a:off x="428596" y="1285860"/>
            <a:ext cx="8229600" cy="5072098"/>
          </a:xfrm>
          <a:prstGeom prst="verticalScroll">
            <a:avLst>
              <a:gd name="adj" fmla="val 12500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normAutofit fontScale="92500" lnSpcReduction="10000"/>
          </a:bodyPr>
          <a:lstStyle/>
          <a:p>
            <a:pPr algn="ctr">
              <a:buNone/>
            </a:pPr>
            <a:r>
              <a:rPr lang="ru-RU" sz="4300" dirty="0" smtClean="0"/>
              <a:t>       </a:t>
            </a:r>
          </a:p>
          <a:p>
            <a:pPr algn="ctr">
              <a:buNone/>
            </a:pPr>
            <a:r>
              <a:rPr lang="ru-RU" sz="4300" b="1" dirty="0" smtClean="0">
                <a:solidFill>
                  <a:srgbClr val="7030A0"/>
                </a:solidFill>
              </a:rPr>
              <a:t>Игра «</a:t>
            </a:r>
            <a:r>
              <a:rPr lang="ru-RU" sz="4300" b="1" dirty="0" err="1" smtClean="0">
                <a:solidFill>
                  <a:srgbClr val="7030A0"/>
                </a:solidFill>
                <a:latin typeface="Monotype Corsiva" pitchFamily="66" charset="0"/>
              </a:rPr>
              <a:t>Брей-ринг</a:t>
            </a:r>
            <a:r>
              <a:rPr lang="ru-RU" sz="4300" b="1" dirty="0" smtClean="0">
                <a:solidFill>
                  <a:srgbClr val="7030A0"/>
                </a:solidFill>
              </a:rPr>
              <a:t>»</a:t>
            </a:r>
            <a:endParaRPr lang="ru-RU" b="1" dirty="0" smtClean="0">
              <a:solidFill>
                <a:srgbClr val="002060"/>
              </a:solidFill>
            </a:endParaRPr>
          </a:p>
          <a:p>
            <a:pPr marL="914400" lvl="1" indent="-514350">
              <a:buNone/>
            </a:pPr>
            <a:r>
              <a:rPr lang="ru-RU" sz="2400" b="1" i="1" dirty="0" smtClean="0">
                <a:solidFill>
                  <a:srgbClr val="002060"/>
                </a:solidFill>
                <a:sym typeface="Symbol"/>
              </a:rPr>
              <a:t> </a:t>
            </a:r>
            <a:r>
              <a:rPr lang="ru-RU" sz="2400" i="1" dirty="0" smtClean="0">
                <a:solidFill>
                  <a:srgbClr val="002060"/>
                </a:solidFill>
                <a:sym typeface="Symbol"/>
              </a:rPr>
              <a:t>  </a:t>
            </a:r>
            <a:r>
              <a:rPr lang="ru-RU" sz="2100" b="1" i="1" dirty="0" smtClean="0">
                <a:solidFill>
                  <a:srgbClr val="002060"/>
                </a:solidFill>
              </a:rPr>
              <a:t>Дайте определение степени.</a:t>
            </a:r>
          </a:p>
          <a:p>
            <a:pPr marL="914400" lvl="1" indent="-514350">
              <a:buNone/>
            </a:pPr>
            <a:r>
              <a:rPr lang="ru-RU" sz="2100" b="1" i="1" dirty="0" smtClean="0">
                <a:solidFill>
                  <a:srgbClr val="002060"/>
                </a:solidFill>
                <a:sym typeface="Symbol"/>
              </a:rPr>
              <a:t>    </a:t>
            </a:r>
            <a:r>
              <a:rPr lang="ru-RU" sz="2100" b="1" i="1" dirty="0" smtClean="0">
                <a:solidFill>
                  <a:srgbClr val="002060"/>
                </a:solidFill>
              </a:rPr>
              <a:t>Основное свойство степени.</a:t>
            </a:r>
          </a:p>
          <a:p>
            <a:pPr marL="914400" lvl="1" indent="-514350">
              <a:buNone/>
            </a:pPr>
            <a:r>
              <a:rPr lang="ru-RU" sz="2100" b="1" i="1" dirty="0" smtClean="0">
                <a:solidFill>
                  <a:srgbClr val="002060"/>
                </a:solidFill>
                <a:sym typeface="Symbol"/>
              </a:rPr>
              <a:t>   </a:t>
            </a:r>
            <a:r>
              <a:rPr lang="ru-RU" sz="2100" b="1" i="1" dirty="0" smtClean="0">
                <a:solidFill>
                  <a:srgbClr val="002060"/>
                </a:solidFill>
              </a:rPr>
              <a:t>Что называют возведением в степень?</a:t>
            </a:r>
          </a:p>
          <a:p>
            <a:pPr marL="914400" lvl="1" indent="-514350">
              <a:buNone/>
            </a:pPr>
            <a:r>
              <a:rPr lang="ru-RU" sz="2100" b="1" i="1" dirty="0" smtClean="0">
                <a:solidFill>
                  <a:srgbClr val="002060"/>
                </a:solidFill>
                <a:sym typeface="Symbol"/>
              </a:rPr>
              <a:t>   </a:t>
            </a:r>
            <a:r>
              <a:rPr lang="ru-RU" sz="2100" b="1" i="1" dirty="0" smtClean="0">
                <a:solidFill>
                  <a:srgbClr val="002060"/>
                </a:solidFill>
              </a:rPr>
              <a:t>Как возвести в степень дробь?</a:t>
            </a:r>
          </a:p>
          <a:p>
            <a:pPr marL="914400" lvl="1" indent="-514350">
              <a:buNone/>
            </a:pPr>
            <a:r>
              <a:rPr lang="ru-RU" sz="2100" b="1" i="1" dirty="0" smtClean="0">
                <a:solidFill>
                  <a:srgbClr val="002060"/>
                </a:solidFill>
                <a:sym typeface="Symbol"/>
              </a:rPr>
              <a:t>   </a:t>
            </a:r>
            <a:r>
              <a:rPr lang="ru-RU" sz="2100" b="1" i="1" dirty="0" smtClean="0">
                <a:solidFill>
                  <a:srgbClr val="002060"/>
                </a:solidFill>
              </a:rPr>
              <a:t>Чему равна степень числа а с показателем0?</a:t>
            </a:r>
          </a:p>
          <a:p>
            <a:pPr marL="914400" lvl="1" indent="-514350">
              <a:buNone/>
            </a:pPr>
            <a:r>
              <a:rPr lang="ru-RU" sz="2100" b="1" i="1" dirty="0" smtClean="0">
                <a:solidFill>
                  <a:srgbClr val="002060"/>
                </a:solidFill>
                <a:sym typeface="Symbol"/>
              </a:rPr>
              <a:t>   </a:t>
            </a:r>
            <a:r>
              <a:rPr lang="ru-RU" sz="2100" b="1" i="1" dirty="0" smtClean="0">
                <a:solidFill>
                  <a:srgbClr val="002060"/>
                </a:solidFill>
              </a:rPr>
              <a:t>Чему равен угол в квадрате?</a:t>
            </a:r>
          </a:p>
          <a:p>
            <a:pPr marL="914400" lvl="1" indent="-514350">
              <a:buNone/>
            </a:pPr>
            <a:r>
              <a:rPr lang="ru-RU" sz="2100" b="1" i="1" dirty="0" smtClean="0">
                <a:solidFill>
                  <a:srgbClr val="002060"/>
                </a:solidFill>
                <a:sym typeface="Symbol"/>
              </a:rPr>
              <a:t>   </a:t>
            </a:r>
            <a:r>
              <a:rPr lang="ru-RU" sz="2100" b="1" i="1" dirty="0" smtClean="0">
                <a:solidFill>
                  <a:srgbClr val="002060"/>
                </a:solidFill>
              </a:rPr>
              <a:t>Как называют вторую степень?</a:t>
            </a:r>
          </a:p>
          <a:p>
            <a:pPr marL="914400" lvl="1" indent="-514350">
              <a:buNone/>
            </a:pPr>
            <a:r>
              <a:rPr lang="ru-RU" sz="2100" b="1" i="1" dirty="0" smtClean="0">
                <a:solidFill>
                  <a:srgbClr val="002060"/>
                </a:solidFill>
                <a:sym typeface="Symbol"/>
              </a:rPr>
              <a:t>   </a:t>
            </a:r>
            <a:r>
              <a:rPr lang="ru-RU" sz="2100" b="1" i="1" dirty="0" smtClean="0">
                <a:solidFill>
                  <a:srgbClr val="002060"/>
                </a:solidFill>
              </a:rPr>
              <a:t>Как возвести в степень  дробь? </a:t>
            </a:r>
          </a:p>
          <a:p>
            <a:pPr marL="914400" lvl="1" indent="-514350">
              <a:buAutoNum type="arabicPeriod"/>
            </a:pPr>
            <a:endParaRPr lang="ru-RU" sz="2400" b="1" i="1" dirty="0" smtClean="0">
              <a:solidFill>
                <a:srgbClr val="002060"/>
              </a:solidFill>
            </a:endParaRPr>
          </a:p>
          <a:p>
            <a:pPr marL="514350" indent="-514350">
              <a:buAutoNum type="arabicPeriod"/>
            </a:pPr>
            <a:endParaRPr lang="ru-RU" b="1" dirty="0" smtClean="0">
              <a:solidFill>
                <a:srgbClr val="002060"/>
              </a:solidFill>
            </a:endParaRPr>
          </a:p>
        </p:txBody>
      </p:sp>
      <p:pic>
        <p:nvPicPr>
          <p:cNvPr id="4" name="Рисунок 3" descr="C:\Program Files\Common Files\Microsoft Shared\Clipart\cagcat50\dd01009_.wmf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85918" y="5643578"/>
            <a:ext cx="785818" cy="582111"/>
          </a:xfrm>
          <a:prstGeom prst="rect">
            <a:avLst/>
          </a:prstGeom>
          <a:noFill/>
        </p:spPr>
      </p:pic>
      <p:pic>
        <p:nvPicPr>
          <p:cNvPr id="6" name="Рисунок 5" descr="C:\Program Files\Common Files\Microsoft Shared\Clipart\cagcat50\dd01009_.wmf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572132" y="5643578"/>
            <a:ext cx="785818" cy="582111"/>
          </a:xfrm>
          <a:prstGeom prst="rect">
            <a:avLst/>
          </a:prstGeom>
          <a:noFill/>
        </p:spPr>
      </p:pic>
      <p:pic>
        <p:nvPicPr>
          <p:cNvPr id="8" name="Рисунок 7" descr="C:\Program Files\Common Files\Microsoft Shared\Clipart\cagcat50\dd01009_.wmf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 rot="10800000">
            <a:off x="3714744" y="5643578"/>
            <a:ext cx="785818" cy="58211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6000" dirty="0" smtClean="0">
                <a:solidFill>
                  <a:srgbClr val="C00000"/>
                </a:solidFill>
              </a:rPr>
              <a:t>Город Формул</a:t>
            </a:r>
            <a:endParaRPr lang="ru-RU" sz="6000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lvl="0">
              <a:buNone/>
            </a:pPr>
            <a:r>
              <a:rPr lang="ru-RU" b="1" dirty="0" smtClean="0"/>
              <a:t>Используя равенство </a:t>
            </a:r>
          </a:p>
          <a:p>
            <a:pPr>
              <a:buNone/>
            </a:pPr>
            <a:r>
              <a:rPr lang="ru-RU" dirty="0" smtClean="0">
                <a:solidFill>
                  <a:srgbClr val="002060"/>
                </a:solidFill>
                <a:sym typeface="Symbol"/>
              </a:rPr>
              <a:t>1</a:t>
            </a:r>
            <a:r>
              <a:rPr lang="ru-RU" dirty="0" smtClean="0">
                <a:solidFill>
                  <a:srgbClr val="00B050"/>
                </a:solidFill>
                <a:sym typeface="Symbol"/>
              </a:rPr>
              <a:t>.</a:t>
            </a:r>
            <a:r>
              <a:rPr lang="ru-RU" b="1" dirty="0" smtClean="0">
                <a:solidFill>
                  <a:srgbClr val="00B050"/>
                </a:solidFill>
                <a:sym typeface="Symbol"/>
              </a:rPr>
              <a:t></a:t>
            </a:r>
            <a:r>
              <a:rPr lang="ru-RU" b="1" dirty="0" smtClean="0">
                <a:solidFill>
                  <a:srgbClr val="00B050"/>
                </a:solidFill>
              </a:rPr>
              <a:t>10</a:t>
            </a:r>
            <a:r>
              <a:rPr lang="en-US" b="1" dirty="0">
                <a:solidFill>
                  <a:srgbClr val="00B050"/>
                </a:solidFill>
              </a:rPr>
              <a:t>n</a:t>
            </a:r>
            <a:r>
              <a:rPr lang="ru-RU" b="1" dirty="0">
                <a:solidFill>
                  <a:srgbClr val="00B050"/>
                </a:solidFill>
              </a:rPr>
              <a:t>+5)</a:t>
            </a:r>
            <a:r>
              <a:rPr lang="ru-RU" b="1" baseline="30000" dirty="0">
                <a:solidFill>
                  <a:srgbClr val="00B050"/>
                </a:solidFill>
              </a:rPr>
              <a:t>2</a:t>
            </a:r>
            <a:r>
              <a:rPr lang="ru-RU" b="1" dirty="0">
                <a:solidFill>
                  <a:srgbClr val="00B050"/>
                </a:solidFill>
              </a:rPr>
              <a:t>=</a:t>
            </a:r>
            <a:r>
              <a:rPr lang="en-US" b="1" dirty="0">
                <a:solidFill>
                  <a:srgbClr val="00B050"/>
                </a:solidFill>
              </a:rPr>
              <a:t>n</a:t>
            </a:r>
            <a:r>
              <a:rPr lang="ru-RU" b="1" dirty="0">
                <a:solidFill>
                  <a:srgbClr val="00B050"/>
                </a:solidFill>
              </a:rPr>
              <a:t>(</a:t>
            </a:r>
            <a:r>
              <a:rPr lang="en-US" b="1" dirty="0">
                <a:solidFill>
                  <a:srgbClr val="00B050"/>
                </a:solidFill>
              </a:rPr>
              <a:t>n</a:t>
            </a:r>
            <a:r>
              <a:rPr lang="ru-RU" b="1" dirty="0" smtClean="0">
                <a:solidFill>
                  <a:srgbClr val="00B050"/>
                </a:solidFill>
              </a:rPr>
              <a:t>+1)</a:t>
            </a:r>
            <a:r>
              <a:rPr lang="ru-RU" b="1" dirty="0" smtClean="0">
                <a:solidFill>
                  <a:srgbClr val="00B050"/>
                </a:solidFill>
                <a:latin typeface="Times New Roman"/>
                <a:cs typeface="Times New Roman"/>
              </a:rPr>
              <a:t>٠</a:t>
            </a:r>
            <a:r>
              <a:rPr lang="ru-RU" b="1" dirty="0" smtClean="0">
                <a:solidFill>
                  <a:srgbClr val="00B050"/>
                </a:solidFill>
              </a:rPr>
              <a:t>100+25,</a:t>
            </a:r>
          </a:p>
          <a:p>
            <a:pPr>
              <a:buNone/>
            </a:pPr>
            <a:r>
              <a:rPr lang="ru-RU" b="1" dirty="0" smtClean="0">
                <a:solidFill>
                  <a:srgbClr val="00B050"/>
                </a:solidFill>
              </a:rPr>
              <a:t> </a:t>
            </a:r>
            <a:r>
              <a:rPr lang="ru-RU" b="1" dirty="0" smtClean="0"/>
              <a:t>вычислите:</a:t>
            </a:r>
            <a:endParaRPr lang="ru-RU" b="1" dirty="0"/>
          </a:p>
          <a:p>
            <a:pPr>
              <a:buNone/>
            </a:pPr>
            <a:r>
              <a:rPr lang="ru-RU" b="1" dirty="0" smtClean="0">
                <a:solidFill>
                  <a:srgbClr val="7030A0"/>
                </a:solidFill>
              </a:rPr>
              <a:t>    а) 85</a:t>
            </a:r>
            <a:r>
              <a:rPr lang="ru-RU" b="1" baseline="30000" dirty="0" smtClean="0">
                <a:solidFill>
                  <a:srgbClr val="7030A0"/>
                </a:solidFill>
              </a:rPr>
              <a:t>2</a:t>
            </a:r>
            <a:endParaRPr lang="ru-RU" b="1" dirty="0">
              <a:solidFill>
                <a:srgbClr val="7030A0"/>
              </a:solidFill>
            </a:endParaRPr>
          </a:p>
          <a:p>
            <a:pPr>
              <a:buNone/>
            </a:pPr>
            <a:r>
              <a:rPr lang="ru-RU" b="1" dirty="0" smtClean="0">
                <a:solidFill>
                  <a:srgbClr val="7030A0"/>
                </a:solidFill>
              </a:rPr>
              <a:t>    б) 995</a:t>
            </a:r>
            <a:r>
              <a:rPr lang="ru-RU" b="1" baseline="30000" dirty="0" smtClean="0">
                <a:solidFill>
                  <a:srgbClr val="7030A0"/>
                </a:solidFill>
              </a:rPr>
              <a:t>2</a:t>
            </a:r>
            <a:endParaRPr lang="ru-RU" b="1" dirty="0">
              <a:solidFill>
                <a:srgbClr val="7030A0"/>
              </a:solidFill>
            </a:endParaRPr>
          </a:p>
          <a:p>
            <a:pPr lvl="0">
              <a:buNone/>
            </a:pPr>
            <a:r>
              <a:rPr lang="ru-RU" b="1" dirty="0" smtClean="0"/>
              <a:t> 2.</a:t>
            </a:r>
            <a:r>
              <a:rPr lang="ru-RU" b="1" dirty="0" smtClean="0">
                <a:solidFill>
                  <a:srgbClr val="00B050"/>
                </a:solidFill>
                <a:sym typeface="Symbol"/>
              </a:rPr>
              <a:t></a:t>
            </a:r>
            <a:r>
              <a:rPr lang="en-US" b="1" dirty="0" smtClean="0">
                <a:solidFill>
                  <a:srgbClr val="00B050"/>
                </a:solidFill>
              </a:rPr>
              <a:t>a</a:t>
            </a:r>
            <a:r>
              <a:rPr lang="en-US" b="1" baseline="30000" dirty="0" smtClean="0">
                <a:solidFill>
                  <a:srgbClr val="00B050"/>
                </a:solidFill>
              </a:rPr>
              <a:t>2</a:t>
            </a:r>
            <a:r>
              <a:rPr lang="en-US" b="1" dirty="0">
                <a:solidFill>
                  <a:srgbClr val="00B050"/>
                </a:solidFill>
              </a:rPr>
              <a:t>=(</a:t>
            </a:r>
            <a:r>
              <a:rPr lang="en-US" b="1" dirty="0" err="1">
                <a:solidFill>
                  <a:srgbClr val="00B050"/>
                </a:solidFill>
              </a:rPr>
              <a:t>a+b</a:t>
            </a:r>
            <a:r>
              <a:rPr lang="en-US" b="1" dirty="0">
                <a:solidFill>
                  <a:srgbClr val="00B050"/>
                </a:solidFill>
              </a:rPr>
              <a:t>)(a-b)+b</a:t>
            </a:r>
            <a:r>
              <a:rPr lang="en-US" b="1" baseline="30000" dirty="0">
                <a:solidFill>
                  <a:srgbClr val="00B050"/>
                </a:solidFill>
              </a:rPr>
              <a:t>2</a:t>
            </a:r>
            <a:endParaRPr lang="ru-RU" b="1" dirty="0">
              <a:solidFill>
                <a:srgbClr val="00B050"/>
              </a:solidFill>
            </a:endParaRPr>
          </a:p>
          <a:p>
            <a:pPr>
              <a:buNone/>
            </a:pPr>
            <a:r>
              <a:rPr lang="ru-RU" b="1" dirty="0" smtClean="0"/>
              <a:t>   </a:t>
            </a:r>
            <a:r>
              <a:rPr lang="en-US" b="1" dirty="0" smtClean="0">
                <a:solidFill>
                  <a:srgbClr val="7030A0"/>
                </a:solidFill>
              </a:rPr>
              <a:t>63</a:t>
            </a:r>
            <a:r>
              <a:rPr lang="en-US" b="1" baseline="30000" dirty="0" smtClean="0">
                <a:solidFill>
                  <a:srgbClr val="7030A0"/>
                </a:solidFill>
              </a:rPr>
              <a:t>2</a:t>
            </a:r>
            <a:endParaRPr lang="ru-RU" b="1" dirty="0">
              <a:solidFill>
                <a:srgbClr val="7030A0"/>
              </a:solidFill>
            </a:endParaRPr>
          </a:p>
          <a:p>
            <a:pPr lvl="0">
              <a:buNone/>
            </a:pPr>
            <a:r>
              <a:rPr lang="ru-RU" b="1" dirty="0" smtClean="0">
                <a:solidFill>
                  <a:schemeClr val="tx2">
                    <a:lumMod val="50000"/>
                  </a:schemeClr>
                </a:solidFill>
                <a:sym typeface="Symbol"/>
              </a:rPr>
              <a:t> 3.</a:t>
            </a:r>
            <a:r>
              <a:rPr lang="ru-RU" b="1" dirty="0" smtClean="0">
                <a:solidFill>
                  <a:srgbClr val="00B050"/>
                </a:solidFill>
                <a:sym typeface="Symbol"/>
              </a:rPr>
              <a:t></a:t>
            </a:r>
            <a:r>
              <a:rPr lang="ru-RU" b="1" dirty="0" smtClean="0">
                <a:solidFill>
                  <a:srgbClr val="00B050"/>
                </a:solidFill>
              </a:rPr>
              <a:t>(</a:t>
            </a:r>
            <a:r>
              <a:rPr lang="en-US" b="1" dirty="0" err="1" smtClean="0">
                <a:solidFill>
                  <a:srgbClr val="00B050"/>
                </a:solidFill>
              </a:rPr>
              <a:t>a+b</a:t>
            </a:r>
            <a:r>
              <a:rPr lang="en-US" b="1" dirty="0">
                <a:solidFill>
                  <a:srgbClr val="00B050"/>
                </a:solidFill>
              </a:rPr>
              <a:t>)(a-b)=a</a:t>
            </a:r>
            <a:r>
              <a:rPr lang="en-US" b="1" baseline="30000" dirty="0">
                <a:solidFill>
                  <a:srgbClr val="00B050"/>
                </a:solidFill>
              </a:rPr>
              <a:t>2</a:t>
            </a:r>
            <a:r>
              <a:rPr lang="en-US" b="1" dirty="0">
                <a:solidFill>
                  <a:srgbClr val="00B050"/>
                </a:solidFill>
              </a:rPr>
              <a:t>-b</a:t>
            </a:r>
            <a:r>
              <a:rPr lang="en-US" b="1" baseline="30000" dirty="0">
                <a:solidFill>
                  <a:srgbClr val="00B050"/>
                </a:solidFill>
              </a:rPr>
              <a:t>2</a:t>
            </a:r>
            <a:endParaRPr lang="ru-RU" b="1" dirty="0">
              <a:solidFill>
                <a:srgbClr val="00B050"/>
              </a:solidFill>
            </a:endParaRPr>
          </a:p>
          <a:p>
            <a:pPr>
              <a:buNone/>
            </a:pPr>
            <a:r>
              <a:rPr lang="ru-RU" b="1" dirty="0" smtClean="0"/>
              <a:t>    </a:t>
            </a:r>
            <a:r>
              <a:rPr lang="en-US" b="1" dirty="0" smtClean="0">
                <a:solidFill>
                  <a:srgbClr val="7030A0"/>
                </a:solidFill>
              </a:rPr>
              <a:t>71</a:t>
            </a:r>
            <a:r>
              <a:rPr lang="en-US" b="1" dirty="0" smtClean="0">
                <a:solidFill>
                  <a:srgbClr val="7030A0"/>
                </a:solidFill>
                <a:latin typeface="Times New Roman"/>
                <a:cs typeface="Times New Roman"/>
              </a:rPr>
              <a:t>٠</a:t>
            </a:r>
            <a:r>
              <a:rPr lang="en-US" b="1" dirty="0" smtClean="0">
                <a:solidFill>
                  <a:srgbClr val="7030A0"/>
                </a:solidFill>
              </a:rPr>
              <a:t>69</a:t>
            </a:r>
            <a:endParaRPr lang="ru-RU" b="1" dirty="0">
              <a:solidFill>
                <a:srgbClr val="7030A0"/>
              </a:solidFill>
            </a:endParaRPr>
          </a:p>
          <a:p>
            <a:pPr>
              <a:buNone/>
            </a:pPr>
            <a:r>
              <a:rPr lang="ru-RU" dirty="0"/>
              <a:t> </a:t>
            </a:r>
          </a:p>
          <a:p>
            <a:endParaRPr lang="ru-RU" dirty="0"/>
          </a:p>
          <a:p>
            <a:endParaRPr lang="ru-RU" dirty="0"/>
          </a:p>
        </p:txBody>
      </p:sp>
      <p:pic>
        <p:nvPicPr>
          <p:cNvPr id="4" name="Рисунок 3" descr="16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572264" y="2143116"/>
            <a:ext cx="2286016" cy="4091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prstTxWarp prst="textWave2">
              <a:avLst/>
            </a:prstTxWarp>
            <a:normAutofit/>
          </a:bodyPr>
          <a:lstStyle/>
          <a:p>
            <a:pPr algn="ctr"/>
            <a:r>
              <a:rPr lang="ru-RU" sz="6000" dirty="0" smtClean="0">
                <a:solidFill>
                  <a:srgbClr val="0070C0"/>
                </a:solidFill>
              </a:rPr>
              <a:t>Волшебный замок</a:t>
            </a:r>
            <a:endParaRPr lang="ru-RU" sz="6000" dirty="0">
              <a:solidFill>
                <a:srgbClr val="0070C0"/>
              </a:solidFill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sz="1800" dirty="0" smtClean="0">
                <a:solidFill>
                  <a:srgbClr val="7030A0"/>
                </a:solidFill>
                <a:latin typeface="Monotype Corsiva" pitchFamily="66" charset="0"/>
              </a:rPr>
              <a:t> </a:t>
            </a:r>
            <a:endParaRPr lang="ru-RU" sz="2000" dirty="0" smtClean="0">
              <a:solidFill>
                <a:srgbClr val="FF0000"/>
              </a:solidFill>
              <a:latin typeface="Monotype Corsiva" pitchFamily="66" charset="0"/>
            </a:endParaRPr>
          </a:p>
          <a:p>
            <a:pPr>
              <a:buNone/>
            </a:pPr>
            <a:r>
              <a:rPr lang="ru-RU" sz="2000" dirty="0" smtClean="0">
                <a:solidFill>
                  <a:srgbClr val="FF0000"/>
                </a:solidFill>
                <a:latin typeface="Monotype Corsiva" pitchFamily="66" charset="0"/>
              </a:rPr>
              <a:t>           </a:t>
            </a:r>
            <a:endParaRPr lang="ru-RU" sz="2400" dirty="0" smtClean="0">
              <a:solidFill>
                <a:srgbClr val="FF0000"/>
              </a:solidFill>
            </a:endParaRPr>
          </a:p>
          <a:p>
            <a:pPr>
              <a:buNone/>
            </a:pPr>
            <a:endParaRPr lang="ru-RU" sz="2400" dirty="0" smtClean="0"/>
          </a:p>
          <a:p>
            <a:endParaRPr lang="ru-RU" sz="2400" dirty="0" smtClean="0"/>
          </a:p>
          <a:p>
            <a:pPr>
              <a:buNone/>
            </a:pPr>
            <a:r>
              <a:rPr lang="ru-RU" sz="2400" dirty="0" smtClean="0"/>
              <a:t>          </a:t>
            </a:r>
            <a:endParaRPr lang="ru-RU" sz="2400" dirty="0"/>
          </a:p>
        </p:txBody>
      </p:sp>
      <p:sp>
        <p:nvSpPr>
          <p:cNvPr id="21" name="Содержимое 20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sz="2000" b="1" dirty="0" smtClean="0">
                <a:solidFill>
                  <a:srgbClr val="C00000"/>
                </a:solidFill>
                <a:latin typeface="Monotype Corsiva" pitchFamily="66" charset="0"/>
              </a:rPr>
              <a:t>Впишите в клетки  квадрата такие </a:t>
            </a:r>
          </a:p>
          <a:p>
            <a:pPr>
              <a:buNone/>
            </a:pPr>
            <a:r>
              <a:rPr lang="ru-RU" sz="2000" b="1" dirty="0" smtClean="0">
                <a:solidFill>
                  <a:srgbClr val="C00000"/>
                </a:solidFill>
                <a:latin typeface="Monotype Corsiva" pitchFamily="66" charset="0"/>
              </a:rPr>
              <a:t>степени числа </a:t>
            </a:r>
            <a:r>
              <a:rPr lang="ru-RU" sz="2000" b="1" dirty="0" err="1" smtClean="0">
                <a:solidFill>
                  <a:srgbClr val="C00000"/>
                </a:solidFill>
                <a:latin typeface="Monotype Corsiva" pitchFamily="66" charset="0"/>
              </a:rPr>
              <a:t>х</a:t>
            </a:r>
            <a:r>
              <a:rPr lang="ru-RU" sz="2000" b="1" dirty="0" smtClean="0">
                <a:solidFill>
                  <a:srgbClr val="C00000"/>
                </a:solidFill>
                <a:latin typeface="Monotype Corsiva" pitchFamily="66" charset="0"/>
              </a:rPr>
              <a:t>, чтобы произведение </a:t>
            </a:r>
          </a:p>
          <a:p>
            <a:pPr>
              <a:buNone/>
            </a:pPr>
            <a:r>
              <a:rPr lang="ru-RU" sz="2000" b="1" dirty="0" smtClean="0">
                <a:solidFill>
                  <a:srgbClr val="C00000"/>
                </a:solidFill>
                <a:latin typeface="Monotype Corsiva" pitchFamily="66" charset="0"/>
              </a:rPr>
              <a:t>их по любой горизонтали, вертикали, </a:t>
            </a:r>
          </a:p>
          <a:p>
            <a:pPr>
              <a:buNone/>
            </a:pPr>
            <a:r>
              <a:rPr lang="ru-RU" sz="2000" b="1" dirty="0" smtClean="0">
                <a:solidFill>
                  <a:srgbClr val="C00000"/>
                </a:solidFill>
                <a:latin typeface="Monotype Corsiva" pitchFamily="66" charset="0"/>
              </a:rPr>
              <a:t>диагонали было равно</a:t>
            </a:r>
          </a:p>
          <a:p>
            <a:pPr>
              <a:buNone/>
            </a:pPr>
            <a:r>
              <a:rPr lang="ru-RU" sz="2000" b="1" dirty="0" smtClean="0">
                <a:solidFill>
                  <a:srgbClr val="C00000"/>
                </a:solidFill>
                <a:latin typeface="Monotype Corsiva" pitchFamily="66" charset="0"/>
              </a:rPr>
              <a:t>         Этот квадрат «пришёл к нам» из </a:t>
            </a:r>
          </a:p>
          <a:p>
            <a:pPr>
              <a:buNone/>
            </a:pPr>
            <a:r>
              <a:rPr lang="ru-RU" sz="2000" b="1" dirty="0" smtClean="0">
                <a:solidFill>
                  <a:srgbClr val="C00000"/>
                </a:solidFill>
                <a:latin typeface="Monotype Corsiva" pitchFamily="66" charset="0"/>
              </a:rPr>
              <a:t>глубины веков. Его составили жрецы и </a:t>
            </a:r>
          </a:p>
          <a:p>
            <a:pPr>
              <a:buNone/>
            </a:pPr>
            <a:r>
              <a:rPr lang="ru-RU" sz="2000" b="1" dirty="0" smtClean="0">
                <a:solidFill>
                  <a:srgbClr val="C00000"/>
                </a:solidFill>
                <a:latin typeface="Monotype Corsiva" pitchFamily="66" charset="0"/>
              </a:rPr>
              <a:t>назвали магическим. Верили, что </a:t>
            </a:r>
          </a:p>
          <a:p>
            <a:pPr>
              <a:buNone/>
            </a:pPr>
            <a:r>
              <a:rPr lang="ru-RU" sz="2000" b="1" dirty="0" smtClean="0">
                <a:solidFill>
                  <a:srgbClr val="C00000"/>
                </a:solidFill>
                <a:latin typeface="Monotype Corsiva" pitchFamily="66" charset="0"/>
              </a:rPr>
              <a:t>такие квадраты придавали человеку </a:t>
            </a:r>
          </a:p>
          <a:p>
            <a:pPr>
              <a:buNone/>
            </a:pPr>
            <a:r>
              <a:rPr lang="ru-RU" sz="2000" b="1" dirty="0" smtClean="0">
                <a:solidFill>
                  <a:srgbClr val="C00000"/>
                </a:solidFill>
                <a:latin typeface="Monotype Corsiva" pitchFamily="66" charset="0"/>
              </a:rPr>
              <a:t>необычные способности.</a:t>
            </a:r>
          </a:p>
          <a:p>
            <a:pPr>
              <a:buNone/>
            </a:pPr>
            <a:endParaRPr lang="ru-RU" sz="2000" dirty="0" smtClean="0">
              <a:solidFill>
                <a:srgbClr val="FF0000"/>
              </a:solidFill>
              <a:latin typeface="Monotype Corsiva" pitchFamily="66" charset="0"/>
            </a:endParaRPr>
          </a:p>
          <a:p>
            <a:pPr>
              <a:buNone/>
            </a:pPr>
            <a:endParaRPr lang="ru-RU" sz="2000" dirty="0"/>
          </a:p>
        </p:txBody>
      </p:sp>
      <p:graphicFrame>
        <p:nvGraphicFramePr>
          <p:cNvPr id="1041" name="Object 17"/>
          <p:cNvGraphicFramePr>
            <a:graphicFrameLocks noChangeAspect="1"/>
          </p:cNvGraphicFramePr>
          <p:nvPr/>
        </p:nvGraphicFramePr>
        <p:xfrm>
          <a:off x="4330700" y="3536950"/>
          <a:ext cx="914400" cy="215900"/>
        </p:xfrm>
        <a:graphic>
          <a:graphicData uri="http://schemas.openxmlformats.org/presentationml/2006/ole">
            <p:oleObj spid="_x0000_s1041" name="Формула" r:id="rId3" imgW="914400" imgH="215640" progId="Equation.3">
              <p:embed/>
            </p:oleObj>
          </a:graphicData>
        </a:graphic>
      </p:graphicFrame>
      <p:graphicFrame>
        <p:nvGraphicFramePr>
          <p:cNvPr id="1047" name="Object 23"/>
          <p:cNvGraphicFramePr>
            <a:graphicFrameLocks noChangeAspect="1"/>
          </p:cNvGraphicFramePr>
          <p:nvPr/>
        </p:nvGraphicFramePr>
        <p:xfrm>
          <a:off x="4762500" y="3968750"/>
          <a:ext cx="914400" cy="215900"/>
        </p:xfrm>
        <a:graphic>
          <a:graphicData uri="http://schemas.openxmlformats.org/presentationml/2006/ole">
            <p:oleObj spid="_x0000_s1047" name="Формула" r:id="rId4" imgW="914400" imgH="215640" progId="Equation.3">
              <p:embed/>
            </p:oleObj>
          </a:graphicData>
        </a:graphic>
      </p:graphicFrame>
      <p:graphicFrame>
        <p:nvGraphicFramePr>
          <p:cNvPr id="1055" name="Object 31"/>
          <p:cNvGraphicFramePr>
            <a:graphicFrameLocks noChangeAspect="1"/>
          </p:cNvGraphicFramePr>
          <p:nvPr/>
        </p:nvGraphicFramePr>
        <p:xfrm>
          <a:off x="5072066" y="4357694"/>
          <a:ext cx="914400" cy="215900"/>
        </p:xfrm>
        <a:graphic>
          <a:graphicData uri="http://schemas.openxmlformats.org/presentationml/2006/ole">
            <p:oleObj spid="_x0000_s1055" name="Формула" r:id="rId5" imgW="914400" imgH="215640" progId="Equation.3">
              <p:embed/>
            </p:oleObj>
          </a:graphicData>
        </a:graphic>
      </p:graphicFrame>
      <p:graphicFrame>
        <p:nvGraphicFramePr>
          <p:cNvPr id="1056" name="Object 32"/>
          <p:cNvGraphicFramePr>
            <a:graphicFrameLocks noChangeAspect="1"/>
          </p:cNvGraphicFramePr>
          <p:nvPr/>
        </p:nvGraphicFramePr>
        <p:xfrm>
          <a:off x="5194300" y="4400550"/>
          <a:ext cx="914400" cy="215900"/>
        </p:xfrm>
        <a:graphic>
          <a:graphicData uri="http://schemas.openxmlformats.org/presentationml/2006/ole">
            <p:oleObj spid="_x0000_s1056" name="Формула" r:id="rId6" imgW="914400" imgH="215640" progId="Equation.3">
              <p:embed/>
            </p:oleObj>
          </a:graphicData>
        </a:graphic>
      </p:graphicFrame>
      <p:graphicFrame>
        <p:nvGraphicFramePr>
          <p:cNvPr id="1057" name="Object 33"/>
          <p:cNvGraphicFramePr>
            <a:graphicFrameLocks noChangeAspect="1"/>
          </p:cNvGraphicFramePr>
          <p:nvPr/>
        </p:nvGraphicFramePr>
        <p:xfrm>
          <a:off x="3643306" y="2857496"/>
          <a:ext cx="914400" cy="215900"/>
        </p:xfrm>
        <a:graphic>
          <a:graphicData uri="http://schemas.openxmlformats.org/presentationml/2006/ole">
            <p:oleObj spid="_x0000_s1057" name="Формула" r:id="rId7" imgW="914400" imgH="215640" progId="Equation.3">
              <p:embed/>
            </p:oleObj>
          </a:graphicData>
        </a:graphic>
      </p:graphicFrame>
      <p:pic>
        <p:nvPicPr>
          <p:cNvPr id="18" name="Рисунок 17" descr="j0137619"/>
          <p:cNvPicPr/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357158" y="1643050"/>
            <a:ext cx="3857652" cy="4286280"/>
          </a:xfrm>
          <a:prstGeom prst="rect">
            <a:avLst/>
          </a:prstGeom>
          <a:noFill/>
        </p:spPr>
      </p:pic>
      <p:graphicFrame>
        <p:nvGraphicFramePr>
          <p:cNvPr id="20" name="Содержимое 18"/>
          <p:cNvGraphicFramePr>
            <a:graphicFrameLocks/>
          </p:cNvGraphicFramePr>
          <p:nvPr/>
        </p:nvGraphicFramePr>
        <p:xfrm>
          <a:off x="6000760" y="4928058"/>
          <a:ext cx="1145846" cy="1152144"/>
        </p:xfrm>
        <a:graphic>
          <a:graphicData uri="http://schemas.openxmlformats.org/drawingml/2006/table">
            <a:tbl>
              <a:tblPr firstCol="1"/>
              <a:tblGrid>
                <a:gridCol w="1145846"/>
              </a:tblGrid>
              <a:tr h="310896"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           </a:t>
                      </a:r>
                      <a:endParaRPr lang="ru-RU" sz="1800" dirty="0"/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</a:tr>
              <a:tr h="393192">
                <a:tc>
                  <a:txBody>
                    <a:bodyPr/>
                    <a:lstStyle/>
                    <a:p>
                      <a:endParaRPr lang="ru-RU" sz="1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</a:tr>
              <a:tr h="393192">
                <a:tc>
                  <a:txBody>
                    <a:bodyPr/>
                    <a:lstStyle/>
                    <a:p>
                      <a:endParaRPr lang="ru-RU" sz="1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rgbClr val="00B0F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2" name="Таблица 21"/>
          <p:cNvGraphicFramePr>
            <a:graphicFrameLocks noGrp="1"/>
          </p:cNvGraphicFramePr>
          <p:nvPr/>
        </p:nvGraphicFramePr>
        <p:xfrm>
          <a:off x="6286512" y="4929198"/>
          <a:ext cx="428628" cy="1143008"/>
        </p:xfrm>
        <a:graphic>
          <a:graphicData uri="http://schemas.openxmlformats.org/drawingml/2006/table">
            <a:tbl>
              <a:tblPr/>
              <a:tblGrid>
                <a:gridCol w="428628"/>
              </a:tblGrid>
              <a:tr h="1143008">
                <a:tc>
                  <a:txBody>
                    <a:bodyPr/>
                    <a:lstStyle/>
                    <a:p>
                      <a:endParaRPr lang="ru-RU" dirty="0" smtClean="0"/>
                    </a:p>
                    <a:p>
                      <a:endParaRPr lang="ru-RU" dirty="0" smtClean="0"/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graphicFrame>
        <p:nvGraphicFramePr>
          <p:cNvPr id="23" name="Объект 22"/>
          <p:cNvGraphicFramePr>
            <a:graphicFrameLocks noChangeAspect="1"/>
          </p:cNvGraphicFramePr>
          <p:nvPr/>
        </p:nvGraphicFramePr>
        <p:xfrm>
          <a:off x="6786578" y="5000636"/>
          <a:ext cx="254000" cy="279400"/>
        </p:xfrm>
        <a:graphic>
          <a:graphicData uri="http://schemas.openxmlformats.org/presentationml/2006/ole">
            <p:oleObj spid="_x0000_s1058" name="Формула" r:id="rId9" imgW="253800" imgH="279360" progId="Equation.3">
              <p:embed/>
            </p:oleObj>
          </a:graphicData>
        </a:graphic>
      </p:graphicFrame>
      <p:graphicFrame>
        <p:nvGraphicFramePr>
          <p:cNvPr id="25" name="Объект 24"/>
          <p:cNvGraphicFramePr>
            <a:graphicFrameLocks noChangeAspect="1"/>
          </p:cNvGraphicFramePr>
          <p:nvPr/>
        </p:nvGraphicFramePr>
        <p:xfrm>
          <a:off x="6000760" y="5000636"/>
          <a:ext cx="254000" cy="279400"/>
        </p:xfrm>
        <a:graphic>
          <a:graphicData uri="http://schemas.openxmlformats.org/presentationml/2006/ole">
            <p:oleObj spid="_x0000_s1059" name="Формула" r:id="rId10" imgW="253800" imgH="279360" progId="Equation.3">
              <p:embed/>
            </p:oleObj>
          </a:graphicData>
        </a:graphic>
      </p:graphicFrame>
      <p:graphicFrame>
        <p:nvGraphicFramePr>
          <p:cNvPr id="28" name="Объект 27"/>
          <p:cNvGraphicFramePr>
            <a:graphicFrameLocks noChangeAspect="1"/>
          </p:cNvGraphicFramePr>
          <p:nvPr/>
        </p:nvGraphicFramePr>
        <p:xfrm>
          <a:off x="6357950" y="5357826"/>
          <a:ext cx="254000" cy="279400"/>
        </p:xfrm>
        <a:graphic>
          <a:graphicData uri="http://schemas.openxmlformats.org/presentationml/2006/ole">
            <p:oleObj spid="_x0000_s1060" name="Формула" r:id="rId11" imgW="253800" imgH="279360" progId="Equation.3">
              <p:embed/>
            </p:oleObj>
          </a:graphicData>
        </a:graphic>
      </p:graphicFrame>
      <p:graphicFrame>
        <p:nvGraphicFramePr>
          <p:cNvPr id="29" name="Object 25"/>
          <p:cNvGraphicFramePr>
            <a:graphicFrameLocks noChangeAspect="1"/>
          </p:cNvGraphicFramePr>
          <p:nvPr/>
        </p:nvGraphicFramePr>
        <p:xfrm>
          <a:off x="6072198" y="5357826"/>
          <a:ext cx="914400" cy="215900"/>
        </p:xfrm>
        <a:graphic>
          <a:graphicData uri="http://schemas.openxmlformats.org/presentationml/2006/ole">
            <p:oleObj spid="_x0000_s1061" name="Формула" r:id="rId12" imgW="914400" imgH="215640" progId="Equation.3">
              <p:embed/>
            </p:oleObj>
          </a:graphicData>
        </a:graphic>
      </p:graphicFrame>
      <p:graphicFrame>
        <p:nvGraphicFramePr>
          <p:cNvPr id="1067" name="Object 43"/>
          <p:cNvGraphicFramePr>
            <a:graphicFrameLocks noChangeAspect="1"/>
          </p:cNvGraphicFramePr>
          <p:nvPr/>
        </p:nvGraphicFramePr>
        <p:xfrm>
          <a:off x="6430963" y="5573713"/>
          <a:ext cx="914400" cy="215900"/>
        </p:xfrm>
        <a:graphic>
          <a:graphicData uri="http://schemas.openxmlformats.org/presentationml/2006/ole">
            <p:oleObj spid="_x0000_s1067" name="Формула" r:id="rId13" imgW="914400" imgH="215640" progId="Equation.3">
              <p:embed/>
            </p:oleObj>
          </a:graphicData>
        </a:graphic>
      </p:graphicFrame>
      <p:graphicFrame>
        <p:nvGraphicFramePr>
          <p:cNvPr id="1069" name="Object 45"/>
          <p:cNvGraphicFramePr>
            <a:graphicFrameLocks noChangeAspect="1"/>
          </p:cNvGraphicFramePr>
          <p:nvPr/>
        </p:nvGraphicFramePr>
        <p:xfrm>
          <a:off x="7000892" y="2714620"/>
          <a:ext cx="254000" cy="279400"/>
        </p:xfrm>
        <a:graphic>
          <a:graphicData uri="http://schemas.openxmlformats.org/presentationml/2006/ole">
            <p:oleObj spid="_x0000_s1069" name="Формула" r:id="rId14" imgW="253800" imgH="279360" progId="Equation.3">
              <p:embed/>
            </p:oleObj>
          </a:graphicData>
        </a:graphic>
      </p:graphicFrame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214290"/>
            <a:ext cx="8229600" cy="1219200"/>
          </a:xfrm>
        </p:spPr>
        <p:txBody>
          <a:bodyPr>
            <a:prstTxWarp prst="textInflateBottom">
              <a:avLst/>
            </a:prstTxWarp>
            <a:noAutofit/>
          </a:bodyPr>
          <a:lstStyle/>
          <a:p>
            <a:pPr algn="ctr"/>
            <a:r>
              <a:rPr lang="ru-RU" sz="4000" dirty="0" smtClean="0">
                <a:solidFill>
                  <a:srgbClr val="C00000"/>
                </a:solidFill>
              </a:rPr>
              <a:t>Море    Знаний</a:t>
            </a:r>
            <a:br>
              <a:rPr lang="ru-RU" sz="4000" dirty="0" smtClean="0">
                <a:solidFill>
                  <a:srgbClr val="C00000"/>
                </a:solidFill>
              </a:rPr>
            </a:br>
            <a:endParaRPr lang="ru-RU" sz="4000" dirty="0">
              <a:solidFill>
                <a:srgbClr val="C00000"/>
              </a:solidFill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b="1" i="1" dirty="0" smtClean="0">
                <a:solidFill>
                  <a:srgbClr val="0070C0"/>
                </a:solidFill>
              </a:rPr>
              <a:t>Игра </a:t>
            </a:r>
            <a:r>
              <a:rPr lang="ru-RU" sz="3000" b="1" i="1" dirty="0" smtClean="0">
                <a:solidFill>
                  <a:srgbClr val="0070C0"/>
                </a:solidFill>
              </a:rPr>
              <a:t>«Определи знак!»</a:t>
            </a:r>
          </a:p>
          <a:p>
            <a:pPr algn="ctr">
              <a:buNone/>
            </a:pPr>
            <a:r>
              <a:rPr lang="ru-RU" b="1" i="1" dirty="0" smtClean="0">
                <a:solidFill>
                  <a:srgbClr val="002060"/>
                </a:solidFill>
              </a:rPr>
              <a:t>Сравнить:</a:t>
            </a:r>
            <a:endParaRPr lang="ru-RU" sz="1800" b="1" i="1" dirty="0" smtClean="0">
              <a:solidFill>
                <a:srgbClr val="002060"/>
              </a:solidFill>
            </a:endParaRPr>
          </a:p>
          <a:p>
            <a:pPr algn="ctr">
              <a:buNone/>
            </a:pPr>
            <a:r>
              <a:rPr lang="ru-RU" sz="2400" b="1" dirty="0" smtClean="0">
                <a:sym typeface="Symbol"/>
              </a:rPr>
              <a:t>      </a:t>
            </a:r>
            <a:r>
              <a:rPr lang="ru-RU" b="1" dirty="0" smtClean="0">
                <a:solidFill>
                  <a:srgbClr val="C00000"/>
                </a:solidFill>
                <a:sym typeface="Symbol"/>
              </a:rPr>
              <a:t></a:t>
            </a:r>
            <a:r>
              <a:rPr lang="ru-RU" b="1" dirty="0" smtClean="0">
                <a:solidFill>
                  <a:srgbClr val="C00000"/>
                </a:solidFill>
              </a:rPr>
              <a:t> (-</a:t>
            </a:r>
            <a:r>
              <a:rPr lang="ru-RU" b="1" dirty="0">
                <a:solidFill>
                  <a:srgbClr val="C00000"/>
                </a:solidFill>
              </a:rPr>
              <a:t>11)</a:t>
            </a:r>
            <a:r>
              <a:rPr lang="ru-RU" b="1" baseline="30000" dirty="0">
                <a:solidFill>
                  <a:srgbClr val="C00000"/>
                </a:solidFill>
              </a:rPr>
              <a:t>-7</a:t>
            </a:r>
            <a:r>
              <a:rPr lang="ru-RU" b="1" dirty="0">
                <a:solidFill>
                  <a:srgbClr val="C00000"/>
                </a:solidFill>
              </a:rPr>
              <a:t> и 11</a:t>
            </a:r>
            <a:r>
              <a:rPr lang="ru-RU" b="1" baseline="30000" dirty="0">
                <a:solidFill>
                  <a:srgbClr val="C00000"/>
                </a:solidFill>
              </a:rPr>
              <a:t>7</a:t>
            </a:r>
            <a:r>
              <a:rPr lang="ru-RU" b="1" dirty="0">
                <a:solidFill>
                  <a:srgbClr val="C00000"/>
                </a:solidFill>
              </a:rPr>
              <a:t> </a:t>
            </a:r>
            <a:endParaRPr lang="ru-RU" b="1" dirty="0" smtClean="0">
              <a:solidFill>
                <a:srgbClr val="C00000"/>
              </a:solidFill>
            </a:endParaRPr>
          </a:p>
          <a:p>
            <a:pPr lvl="0" algn="ctr">
              <a:buNone/>
            </a:pPr>
            <a:r>
              <a:rPr lang="ru-RU" b="1" dirty="0" smtClean="0">
                <a:solidFill>
                  <a:srgbClr val="C00000"/>
                </a:solidFill>
              </a:rPr>
              <a:t>     </a:t>
            </a:r>
            <a:r>
              <a:rPr lang="ru-RU" b="1" dirty="0" smtClean="0">
                <a:solidFill>
                  <a:srgbClr val="C00000"/>
                </a:solidFill>
                <a:sym typeface="Symbol"/>
              </a:rPr>
              <a:t></a:t>
            </a:r>
            <a:r>
              <a:rPr lang="ru-RU" b="1" dirty="0" smtClean="0">
                <a:solidFill>
                  <a:srgbClr val="C00000"/>
                </a:solidFill>
              </a:rPr>
              <a:t> </a:t>
            </a:r>
            <a:r>
              <a:rPr lang="ru-RU" b="1" dirty="0">
                <a:solidFill>
                  <a:srgbClr val="C00000"/>
                </a:solidFill>
              </a:rPr>
              <a:t>(-16)</a:t>
            </a:r>
            <a:r>
              <a:rPr lang="ru-RU" b="1" baseline="30000" dirty="0">
                <a:solidFill>
                  <a:srgbClr val="C00000"/>
                </a:solidFill>
              </a:rPr>
              <a:t>8</a:t>
            </a:r>
            <a:r>
              <a:rPr lang="ru-RU" b="1" dirty="0">
                <a:solidFill>
                  <a:srgbClr val="C00000"/>
                </a:solidFill>
              </a:rPr>
              <a:t> и </a:t>
            </a:r>
            <a:r>
              <a:rPr lang="ru-RU" b="1" dirty="0" smtClean="0">
                <a:solidFill>
                  <a:srgbClr val="C00000"/>
                </a:solidFill>
              </a:rPr>
              <a:t>16</a:t>
            </a:r>
            <a:r>
              <a:rPr lang="ru-RU" b="1" baseline="30000" dirty="0" smtClean="0">
                <a:solidFill>
                  <a:srgbClr val="C00000"/>
                </a:solidFill>
              </a:rPr>
              <a:t>8</a:t>
            </a:r>
            <a:endParaRPr lang="ru-RU" b="1" dirty="0" smtClean="0">
              <a:solidFill>
                <a:srgbClr val="C00000"/>
              </a:solidFill>
            </a:endParaRPr>
          </a:p>
          <a:p>
            <a:pPr lvl="0" algn="ctr">
              <a:buNone/>
            </a:pPr>
            <a:r>
              <a:rPr lang="ru-RU" b="1" dirty="0" smtClean="0">
                <a:solidFill>
                  <a:srgbClr val="C00000"/>
                </a:solidFill>
                <a:sym typeface="Symbol"/>
              </a:rPr>
              <a:t>        </a:t>
            </a:r>
            <a:r>
              <a:rPr lang="ru-RU" b="1" dirty="0" smtClean="0">
                <a:solidFill>
                  <a:srgbClr val="C00000"/>
                </a:solidFill>
              </a:rPr>
              <a:t>2·3</a:t>
            </a:r>
            <a:r>
              <a:rPr lang="ru-RU" b="1" baseline="30000" dirty="0" smtClean="0">
                <a:solidFill>
                  <a:srgbClr val="C00000"/>
                </a:solidFill>
              </a:rPr>
              <a:t>2</a:t>
            </a:r>
            <a:r>
              <a:rPr lang="ru-RU" b="1" dirty="0" smtClean="0">
                <a:solidFill>
                  <a:srgbClr val="C00000"/>
                </a:solidFill>
              </a:rPr>
              <a:t> и 3·2</a:t>
            </a:r>
            <a:r>
              <a:rPr lang="ru-RU" b="1" baseline="30000" dirty="0" smtClean="0">
                <a:solidFill>
                  <a:srgbClr val="C00000"/>
                </a:solidFill>
              </a:rPr>
              <a:t>3</a:t>
            </a:r>
          </a:p>
          <a:p>
            <a:pPr algn="ctr">
              <a:buNone/>
            </a:pPr>
            <a:r>
              <a:rPr lang="ru-RU" b="1" dirty="0" smtClean="0">
                <a:solidFill>
                  <a:srgbClr val="C00000"/>
                </a:solidFill>
                <a:sym typeface="Symbol"/>
              </a:rPr>
              <a:t>  </a:t>
            </a:r>
            <a:r>
              <a:rPr lang="ru-RU" b="1" dirty="0" smtClean="0">
                <a:solidFill>
                  <a:srgbClr val="C00000"/>
                </a:solidFill>
              </a:rPr>
              <a:t>1</a:t>
            </a:r>
            <a:r>
              <a:rPr lang="ru-RU" b="1" baseline="30000" dirty="0" smtClean="0">
                <a:solidFill>
                  <a:srgbClr val="C00000"/>
                </a:solidFill>
              </a:rPr>
              <a:t>2</a:t>
            </a:r>
            <a:r>
              <a:rPr lang="ru-RU" b="1" dirty="0" smtClean="0">
                <a:solidFill>
                  <a:srgbClr val="C00000"/>
                </a:solidFill>
              </a:rPr>
              <a:t> и 0,8</a:t>
            </a:r>
            <a:r>
              <a:rPr lang="ru-RU" b="1" baseline="30000" dirty="0" smtClean="0">
                <a:solidFill>
                  <a:srgbClr val="C00000"/>
                </a:solidFill>
              </a:rPr>
              <a:t>2</a:t>
            </a:r>
          </a:p>
          <a:p>
            <a:pPr lvl="0" algn="ctr">
              <a:buNone/>
            </a:pPr>
            <a:r>
              <a:rPr lang="ru-RU" b="1" dirty="0" smtClean="0">
                <a:solidFill>
                  <a:srgbClr val="C00000"/>
                </a:solidFill>
              </a:rPr>
              <a:t>     </a:t>
            </a:r>
            <a:r>
              <a:rPr lang="ru-RU" b="1" dirty="0" smtClean="0">
                <a:solidFill>
                  <a:srgbClr val="C00000"/>
                </a:solidFill>
                <a:sym typeface="Symbol"/>
              </a:rPr>
              <a:t></a:t>
            </a:r>
            <a:r>
              <a:rPr lang="ru-RU" b="1" dirty="0" smtClean="0">
                <a:solidFill>
                  <a:srgbClr val="C00000"/>
                </a:solidFill>
              </a:rPr>
              <a:t> 10</a:t>
            </a:r>
            <a:r>
              <a:rPr lang="ru-RU" b="1" baseline="30000" dirty="0" smtClean="0">
                <a:solidFill>
                  <a:srgbClr val="C00000"/>
                </a:solidFill>
              </a:rPr>
              <a:t>20</a:t>
            </a:r>
            <a:r>
              <a:rPr lang="ru-RU" b="1" dirty="0" smtClean="0">
                <a:solidFill>
                  <a:srgbClr val="C00000"/>
                </a:solidFill>
              </a:rPr>
              <a:t> </a:t>
            </a:r>
            <a:r>
              <a:rPr lang="ru-RU" b="1" dirty="0">
                <a:solidFill>
                  <a:srgbClr val="C00000"/>
                </a:solidFill>
              </a:rPr>
              <a:t>и 20</a:t>
            </a:r>
            <a:r>
              <a:rPr lang="ru-RU" b="1" baseline="30000" dirty="0">
                <a:solidFill>
                  <a:srgbClr val="C00000"/>
                </a:solidFill>
              </a:rPr>
              <a:t>10</a:t>
            </a:r>
            <a:endParaRPr lang="ru-RU" b="1" dirty="0">
              <a:solidFill>
                <a:srgbClr val="C00000"/>
              </a:solidFill>
            </a:endParaRPr>
          </a:p>
          <a:p>
            <a:pPr algn="r"/>
            <a:endParaRPr lang="ru-RU" dirty="0">
              <a:solidFill>
                <a:srgbClr val="C00000"/>
              </a:solidFill>
            </a:endParaRPr>
          </a:p>
          <a:p>
            <a:pPr lvl="0"/>
            <a:endParaRPr lang="ru-RU" sz="1800" dirty="0"/>
          </a:p>
          <a:p>
            <a:endParaRPr lang="ru-RU" sz="1800" dirty="0"/>
          </a:p>
        </p:txBody>
      </p:sp>
      <p:graphicFrame>
        <p:nvGraphicFramePr>
          <p:cNvPr id="9" name="Содержимое 8"/>
          <p:cNvGraphicFramePr>
            <a:graphicFrameLocks noGrp="1"/>
          </p:cNvGraphicFramePr>
          <p:nvPr>
            <p:ph sz="half" idx="2"/>
          </p:nvPr>
        </p:nvGraphicFramePr>
        <p:xfrm>
          <a:off x="4714876" y="1600200"/>
          <a:ext cx="3164204" cy="4206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41044"/>
                <a:gridCol w="807720"/>
                <a:gridCol w="807720"/>
                <a:gridCol w="807720"/>
              </a:tblGrid>
              <a:tr h="370840">
                <a:tc>
                  <a:txBody>
                    <a:bodyPr/>
                    <a:lstStyle/>
                    <a:p>
                      <a:r>
                        <a:rPr lang="ru-RU" sz="2400" b="1" dirty="0" smtClean="0">
                          <a:solidFill>
                            <a:srgbClr val="002060"/>
                          </a:solidFill>
                        </a:rPr>
                        <a:t>1</a:t>
                      </a:r>
                      <a:endParaRPr lang="ru-RU" sz="2400" b="1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Е</a:t>
                      </a:r>
                      <a:r>
                        <a:rPr lang="en-US" sz="2400" b="1" dirty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&gt;</a:t>
                      </a:r>
                      <a:endParaRPr lang="ru-RU" sz="24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С</a:t>
                      </a:r>
                      <a:r>
                        <a:rPr lang="en-US" sz="2400" b="1" dirty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=</a:t>
                      </a:r>
                      <a:endParaRPr lang="ru-RU" sz="24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У</a:t>
                      </a:r>
                      <a:r>
                        <a:rPr lang="en-US" sz="2400" b="1" dirty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&lt;</a:t>
                      </a:r>
                      <a:endParaRPr lang="ru-RU" sz="24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2400" b="1" dirty="0" smtClean="0">
                          <a:solidFill>
                            <a:srgbClr val="002060"/>
                          </a:solidFill>
                        </a:rPr>
                        <a:t>2</a:t>
                      </a:r>
                      <a:endParaRPr lang="ru-RU" sz="2400" b="1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А</a:t>
                      </a:r>
                      <a:r>
                        <a:rPr lang="en-US" sz="2400" b="1" dirty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&lt;</a:t>
                      </a:r>
                      <a:endParaRPr lang="ru-RU" sz="24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С</a:t>
                      </a:r>
                      <a:r>
                        <a:rPr lang="en-US" sz="2400" b="1" dirty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=</a:t>
                      </a:r>
                      <a:endParaRPr lang="ru-RU" sz="24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П</a:t>
                      </a:r>
                      <a:r>
                        <a:rPr lang="en-US" sz="2400" b="1" dirty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&gt;</a:t>
                      </a:r>
                      <a:endParaRPr lang="ru-RU" sz="24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2400" b="1" dirty="0" smtClean="0">
                          <a:solidFill>
                            <a:srgbClr val="002060"/>
                          </a:solidFill>
                        </a:rPr>
                        <a:t>3</a:t>
                      </a:r>
                      <a:endParaRPr lang="ru-RU" sz="2400" b="1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П</a:t>
                      </a:r>
                      <a:r>
                        <a:rPr lang="en-US" sz="2400" b="1" dirty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&lt;</a:t>
                      </a:r>
                      <a:endParaRPr lang="ru-RU" sz="24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Х</a:t>
                      </a:r>
                      <a:r>
                        <a:rPr lang="en-US" sz="2400" b="1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&gt;</a:t>
                      </a:r>
                      <a:endParaRPr lang="ru-RU" sz="2400" b="1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С</a:t>
                      </a:r>
                      <a:r>
                        <a:rPr lang="en-US" sz="2400" b="1" dirty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=</a:t>
                      </a:r>
                      <a:endParaRPr lang="ru-RU" sz="24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2400" b="1" dirty="0" smtClean="0">
                          <a:solidFill>
                            <a:srgbClr val="002060"/>
                          </a:solidFill>
                        </a:rPr>
                        <a:t>4</a:t>
                      </a:r>
                      <a:endParaRPr lang="ru-RU" sz="2400" b="1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А</a:t>
                      </a:r>
                      <a:r>
                        <a:rPr lang="en-US" sz="2400" b="1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=</a:t>
                      </a:r>
                      <a:endParaRPr lang="ru-RU" sz="2400" b="1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Е</a:t>
                      </a:r>
                      <a:r>
                        <a:rPr lang="en-US" sz="2400" b="1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&gt;</a:t>
                      </a:r>
                      <a:endParaRPr lang="ru-RU" sz="2400" b="1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П</a:t>
                      </a:r>
                      <a:r>
                        <a:rPr lang="en-US" sz="2400" b="1" dirty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&lt;</a:t>
                      </a:r>
                      <a:endParaRPr lang="ru-RU" sz="24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2400" b="1" dirty="0" smtClean="0">
                          <a:solidFill>
                            <a:srgbClr val="002060"/>
                          </a:solidFill>
                        </a:rPr>
                        <a:t>5</a:t>
                      </a:r>
                      <a:endParaRPr lang="ru-RU" sz="2400" b="1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П</a:t>
                      </a:r>
                      <a:r>
                        <a:rPr lang="en-US" sz="2400" b="1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&lt;</a:t>
                      </a:r>
                      <a:endParaRPr lang="ru-RU" sz="2400" b="1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С</a:t>
                      </a:r>
                      <a:r>
                        <a:rPr lang="en-US" sz="2400" b="1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=</a:t>
                      </a:r>
                      <a:endParaRPr lang="ru-RU" sz="2400" b="1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Х</a:t>
                      </a:r>
                      <a:r>
                        <a:rPr lang="en-US" sz="2400" b="1" dirty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&gt;</a:t>
                      </a:r>
                      <a:endParaRPr lang="ru-RU" sz="24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graphicFrame>
        <p:nvGraphicFramePr>
          <p:cNvPr id="10" name="Объект 9"/>
          <p:cNvGraphicFramePr>
            <a:graphicFrameLocks noChangeAspect="1"/>
          </p:cNvGraphicFramePr>
          <p:nvPr/>
        </p:nvGraphicFramePr>
        <p:xfrm>
          <a:off x="4514850" y="3321050"/>
          <a:ext cx="114300" cy="215900"/>
        </p:xfrm>
        <a:graphic>
          <a:graphicData uri="http://schemas.openxmlformats.org/presentationml/2006/ole">
            <p:oleObj spid="_x0000_s20483" name="Формула" r:id="rId3" imgW="914400" imgH="215640" progId="Equation.3">
              <p:embed/>
            </p:oleObj>
          </a:graphicData>
        </a:graphic>
      </p:graphicFrame>
      <p:graphicFrame>
        <p:nvGraphicFramePr>
          <p:cNvPr id="11" name="Объект 10"/>
          <p:cNvGraphicFramePr>
            <a:graphicFrameLocks noChangeAspect="1"/>
          </p:cNvGraphicFramePr>
          <p:nvPr/>
        </p:nvGraphicFramePr>
        <p:xfrm>
          <a:off x="4514850" y="3321050"/>
          <a:ext cx="114300" cy="215900"/>
        </p:xfrm>
        <a:graphic>
          <a:graphicData uri="http://schemas.openxmlformats.org/presentationml/2006/ole">
            <p:oleObj spid="_x0000_s20484" name="Формула" r:id="rId4" imgW="914400" imgH="215640" progId="Equation.3">
              <p:embed/>
            </p:oleObj>
          </a:graphicData>
        </a:graphic>
      </p:graphicFrame>
      <p:pic>
        <p:nvPicPr>
          <p:cNvPr id="14" name="Рисунок 13" descr="rabbit"/>
          <p:cNvPicPr/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71472" y="642918"/>
            <a:ext cx="2357454" cy="22145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142852"/>
            <a:ext cx="8229600" cy="1219200"/>
          </a:xfrm>
        </p:spPr>
        <p:txBody>
          <a:bodyPr>
            <a:normAutofit/>
          </a:bodyPr>
          <a:lstStyle/>
          <a:p>
            <a:pPr algn="ctr"/>
            <a:r>
              <a:rPr lang="ru-RU" sz="6600" dirty="0" smtClean="0">
                <a:solidFill>
                  <a:srgbClr val="0070C0"/>
                </a:solidFill>
              </a:rPr>
              <a:t>Горы </a:t>
            </a:r>
            <a:r>
              <a:rPr lang="ru-RU" sz="6600" dirty="0" err="1" smtClean="0">
                <a:solidFill>
                  <a:srgbClr val="0070C0"/>
                </a:solidFill>
              </a:rPr>
              <a:t>Мозгодром</a:t>
            </a:r>
            <a:endParaRPr lang="ru-RU" sz="6600" dirty="0">
              <a:solidFill>
                <a:srgbClr val="0070C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lvl="0">
              <a:buNone/>
            </a:pPr>
            <a:r>
              <a:rPr lang="ru-RU" sz="4400" b="1" dirty="0" smtClean="0">
                <a:solidFill>
                  <a:srgbClr val="00B0F0"/>
                </a:solidFill>
                <a:latin typeface="Monotype Corsiva" pitchFamily="66" charset="0"/>
              </a:rPr>
              <a:t>               </a:t>
            </a:r>
            <a:r>
              <a:rPr lang="ru-RU" sz="4400" b="1" dirty="0" smtClean="0">
                <a:solidFill>
                  <a:srgbClr val="FF0000"/>
                </a:solidFill>
                <a:latin typeface="Monotype Corsiva" pitchFamily="66" charset="0"/>
              </a:rPr>
              <a:t>«</a:t>
            </a:r>
            <a:r>
              <a:rPr lang="ru-RU" sz="4400" b="1" dirty="0">
                <a:solidFill>
                  <a:srgbClr val="FF0000"/>
                </a:solidFill>
                <a:latin typeface="Monotype Corsiva" pitchFamily="66" charset="0"/>
              </a:rPr>
              <a:t>Где ошибка?»</a:t>
            </a:r>
          </a:p>
          <a:p>
            <a:pPr>
              <a:buNone/>
            </a:pPr>
            <a:r>
              <a:rPr lang="ru-RU" b="1" dirty="0" smtClean="0">
                <a:solidFill>
                  <a:srgbClr val="00B050"/>
                </a:solidFill>
              </a:rPr>
              <a:t>   Выполняя </a:t>
            </a:r>
            <a:r>
              <a:rPr lang="ru-RU" b="1" dirty="0">
                <a:solidFill>
                  <a:srgbClr val="00B050"/>
                </a:solidFill>
              </a:rPr>
              <a:t>задания на преобразование выражений, содержащих степени, ученик допустил ошибки:</a:t>
            </a:r>
          </a:p>
          <a:p>
            <a:pPr lvl="0">
              <a:buNone/>
            </a:pPr>
            <a:r>
              <a:rPr lang="ru-RU" b="1" dirty="0" smtClean="0"/>
              <a:t>     </a:t>
            </a:r>
            <a:r>
              <a:rPr lang="ru-RU" b="1" dirty="0" smtClean="0">
                <a:solidFill>
                  <a:srgbClr val="002060"/>
                </a:solidFill>
              </a:rPr>
              <a:t>а)  5·5·5·5=4</a:t>
            </a:r>
            <a:r>
              <a:rPr lang="ru-RU" b="1" baseline="30000" dirty="0" smtClean="0">
                <a:solidFill>
                  <a:srgbClr val="002060"/>
                </a:solidFill>
              </a:rPr>
              <a:t>5</a:t>
            </a:r>
            <a:r>
              <a:rPr lang="ru-RU" b="1" dirty="0" smtClean="0">
                <a:solidFill>
                  <a:srgbClr val="002060"/>
                </a:solidFill>
              </a:rPr>
              <a:t>               г)  2</a:t>
            </a:r>
            <a:r>
              <a:rPr lang="ru-RU" b="1" baseline="30000" dirty="0" smtClean="0">
                <a:solidFill>
                  <a:srgbClr val="002060"/>
                </a:solidFill>
              </a:rPr>
              <a:t>3</a:t>
            </a:r>
            <a:r>
              <a:rPr lang="ru-RU" b="1" dirty="0" smtClean="0">
                <a:solidFill>
                  <a:srgbClr val="002060"/>
                </a:solidFill>
              </a:rPr>
              <a:t>+2</a:t>
            </a:r>
            <a:r>
              <a:rPr lang="ru-RU" b="1" baseline="30000" dirty="0" smtClean="0">
                <a:solidFill>
                  <a:srgbClr val="002060"/>
                </a:solidFill>
              </a:rPr>
              <a:t>7</a:t>
            </a:r>
            <a:r>
              <a:rPr lang="ru-RU" b="1" dirty="0" smtClean="0">
                <a:solidFill>
                  <a:srgbClr val="002060"/>
                </a:solidFill>
              </a:rPr>
              <a:t>=2</a:t>
            </a:r>
            <a:r>
              <a:rPr lang="ru-RU" b="1" baseline="30000" dirty="0" smtClean="0">
                <a:solidFill>
                  <a:srgbClr val="002060"/>
                </a:solidFill>
              </a:rPr>
              <a:t>10</a:t>
            </a:r>
            <a:endParaRPr lang="ru-RU" b="1" dirty="0">
              <a:solidFill>
                <a:srgbClr val="002060"/>
              </a:solidFill>
            </a:endParaRPr>
          </a:p>
          <a:p>
            <a:pPr lvl="0">
              <a:buNone/>
            </a:pPr>
            <a:r>
              <a:rPr lang="ru-RU" b="1" dirty="0" smtClean="0">
                <a:solidFill>
                  <a:srgbClr val="002060"/>
                </a:solidFill>
              </a:rPr>
              <a:t>     б)  2</a:t>
            </a:r>
            <a:r>
              <a:rPr lang="ru-RU" b="1" baseline="30000" dirty="0" smtClean="0">
                <a:solidFill>
                  <a:srgbClr val="002060"/>
                </a:solidFill>
              </a:rPr>
              <a:t>3</a:t>
            </a:r>
            <a:r>
              <a:rPr lang="ru-RU" b="1" dirty="0" smtClean="0">
                <a:solidFill>
                  <a:srgbClr val="002060"/>
                </a:solidFill>
                <a:latin typeface="Times New Roman"/>
                <a:cs typeface="Times New Roman"/>
              </a:rPr>
              <a:t>٠</a:t>
            </a:r>
            <a:r>
              <a:rPr lang="ru-RU" b="1" dirty="0" smtClean="0">
                <a:solidFill>
                  <a:srgbClr val="002060"/>
                </a:solidFill>
              </a:rPr>
              <a:t>2</a:t>
            </a:r>
            <a:r>
              <a:rPr lang="ru-RU" b="1" baseline="30000" dirty="0" smtClean="0">
                <a:solidFill>
                  <a:srgbClr val="002060"/>
                </a:solidFill>
              </a:rPr>
              <a:t>7</a:t>
            </a:r>
            <a:r>
              <a:rPr lang="ru-RU" b="1" dirty="0" smtClean="0">
                <a:solidFill>
                  <a:srgbClr val="002060"/>
                </a:solidFill>
              </a:rPr>
              <a:t>=4</a:t>
            </a:r>
            <a:r>
              <a:rPr lang="ru-RU" b="1" baseline="30000" dirty="0" smtClean="0">
                <a:solidFill>
                  <a:srgbClr val="002060"/>
                </a:solidFill>
              </a:rPr>
              <a:t>10                           </a:t>
            </a:r>
            <a:r>
              <a:rPr lang="ru-RU" b="1" dirty="0" smtClean="0">
                <a:solidFill>
                  <a:srgbClr val="002060"/>
                </a:solidFill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</a:rPr>
              <a:t>д</a:t>
            </a:r>
            <a:r>
              <a:rPr lang="ru-RU" b="1" dirty="0" smtClean="0">
                <a:solidFill>
                  <a:srgbClr val="002060"/>
                </a:solidFill>
              </a:rPr>
              <a:t>) 7</a:t>
            </a:r>
            <a:r>
              <a:rPr lang="ru-RU" b="1" baseline="30000" dirty="0" smtClean="0">
                <a:solidFill>
                  <a:srgbClr val="002060"/>
                </a:solidFill>
              </a:rPr>
              <a:t>1</a:t>
            </a:r>
            <a:r>
              <a:rPr lang="ru-RU" b="1" dirty="0" smtClean="0">
                <a:solidFill>
                  <a:srgbClr val="002060"/>
                </a:solidFill>
              </a:rPr>
              <a:t>=1</a:t>
            </a:r>
            <a:endParaRPr lang="ru-RU" b="1" dirty="0">
              <a:solidFill>
                <a:srgbClr val="002060"/>
              </a:solidFill>
            </a:endParaRPr>
          </a:p>
          <a:p>
            <a:pPr lvl="0">
              <a:buNone/>
            </a:pPr>
            <a:r>
              <a:rPr lang="ru-RU" b="1" dirty="0" smtClean="0">
                <a:solidFill>
                  <a:srgbClr val="002060"/>
                </a:solidFill>
              </a:rPr>
              <a:t>     в)  2</a:t>
            </a:r>
            <a:r>
              <a:rPr lang="ru-RU" b="1" baseline="30000" dirty="0" smtClean="0">
                <a:solidFill>
                  <a:srgbClr val="002060"/>
                </a:solidFill>
              </a:rPr>
              <a:t>30</a:t>
            </a:r>
            <a:r>
              <a:rPr lang="ru-RU" b="1" dirty="0" smtClean="0">
                <a:solidFill>
                  <a:srgbClr val="002060"/>
                </a:solidFill>
              </a:rPr>
              <a:t>:2</a:t>
            </a:r>
            <a:r>
              <a:rPr lang="ru-RU" b="1" baseline="30000" dirty="0" smtClean="0">
                <a:solidFill>
                  <a:srgbClr val="002060"/>
                </a:solidFill>
              </a:rPr>
              <a:t>10</a:t>
            </a:r>
            <a:r>
              <a:rPr lang="ru-RU" b="1" dirty="0" smtClean="0">
                <a:solidFill>
                  <a:srgbClr val="002060"/>
                </a:solidFill>
              </a:rPr>
              <a:t>=2</a:t>
            </a:r>
            <a:r>
              <a:rPr lang="ru-RU" b="1" baseline="30000" dirty="0" smtClean="0">
                <a:solidFill>
                  <a:srgbClr val="002060"/>
                </a:solidFill>
              </a:rPr>
              <a:t>3                          </a:t>
            </a:r>
            <a:r>
              <a:rPr lang="ru-RU" b="1" dirty="0" smtClean="0">
                <a:solidFill>
                  <a:srgbClr val="002060"/>
                </a:solidFill>
              </a:rPr>
              <a:t> е) </a:t>
            </a:r>
            <a:r>
              <a:rPr lang="ru-RU" b="1" dirty="0">
                <a:solidFill>
                  <a:srgbClr val="002060"/>
                </a:solidFill>
              </a:rPr>
              <a:t>(2х)</a:t>
            </a:r>
            <a:r>
              <a:rPr lang="ru-RU" b="1" baseline="30000" dirty="0">
                <a:solidFill>
                  <a:srgbClr val="002060"/>
                </a:solidFill>
              </a:rPr>
              <a:t>3</a:t>
            </a:r>
            <a:r>
              <a:rPr lang="ru-RU" b="1" dirty="0">
                <a:solidFill>
                  <a:srgbClr val="002060"/>
                </a:solidFill>
              </a:rPr>
              <a:t>=2х</a:t>
            </a:r>
            <a:r>
              <a:rPr lang="ru-RU" b="1" baseline="30000" dirty="0">
                <a:solidFill>
                  <a:srgbClr val="002060"/>
                </a:solidFill>
              </a:rPr>
              <a:t>3</a:t>
            </a:r>
            <a:endParaRPr lang="ru-RU" b="1" dirty="0">
              <a:solidFill>
                <a:srgbClr val="002060"/>
              </a:solidFill>
            </a:endParaRPr>
          </a:p>
          <a:p>
            <a:pPr>
              <a:buNone/>
            </a:pPr>
            <a:r>
              <a:rPr lang="ru-RU" b="1" dirty="0" smtClean="0"/>
              <a:t>      </a:t>
            </a:r>
            <a:r>
              <a:rPr lang="ru-RU" b="1" dirty="0" smtClean="0">
                <a:solidFill>
                  <a:srgbClr val="00B050"/>
                </a:solidFill>
              </a:rPr>
              <a:t>Какие </a:t>
            </a:r>
            <a:r>
              <a:rPr lang="ru-RU" b="1" dirty="0">
                <a:solidFill>
                  <a:srgbClr val="00B050"/>
                </a:solidFill>
              </a:rPr>
              <a:t>определения, свойства, правила не знает ученик?</a:t>
            </a:r>
          </a:p>
          <a:p>
            <a:pPr lvl="0">
              <a:buNone/>
            </a:pPr>
            <a:r>
              <a:rPr lang="ru-RU" b="1" dirty="0" smtClean="0">
                <a:solidFill>
                  <a:srgbClr val="00B050"/>
                </a:solidFill>
              </a:rPr>
              <a:t>        «</a:t>
            </a:r>
            <a:r>
              <a:rPr lang="ru-RU" b="1" dirty="0">
                <a:solidFill>
                  <a:srgbClr val="00B050"/>
                </a:solidFill>
              </a:rPr>
              <a:t>Верно ли равенство</a:t>
            </a:r>
            <a:r>
              <a:rPr lang="ru-RU" b="1" dirty="0" smtClean="0">
                <a:solidFill>
                  <a:srgbClr val="00B050"/>
                </a:solidFill>
              </a:rPr>
              <a:t>?»</a:t>
            </a:r>
          </a:p>
          <a:p>
            <a:pPr lvl="0">
              <a:buNone/>
            </a:pPr>
            <a:r>
              <a:rPr lang="ru-RU" b="1" dirty="0"/>
              <a:t> </a:t>
            </a:r>
            <a:r>
              <a:rPr lang="ru-RU" b="1" dirty="0" smtClean="0"/>
              <a:t>     </a:t>
            </a:r>
            <a:r>
              <a:rPr lang="ru-RU" b="1" dirty="0" smtClean="0">
                <a:solidFill>
                  <a:srgbClr val="002060"/>
                </a:solidFill>
              </a:rPr>
              <a:t>12</a:t>
            </a:r>
            <a:r>
              <a:rPr lang="ru-RU" b="1" baseline="30000" dirty="0" smtClean="0">
                <a:solidFill>
                  <a:srgbClr val="002060"/>
                </a:solidFill>
              </a:rPr>
              <a:t>18</a:t>
            </a:r>
            <a:r>
              <a:rPr lang="ru-RU" b="1" dirty="0" smtClean="0">
                <a:solidFill>
                  <a:srgbClr val="002060"/>
                </a:solidFill>
              </a:rPr>
              <a:t>=27</a:t>
            </a:r>
            <a:r>
              <a:rPr lang="ru-RU" b="1" baseline="30000" dirty="0" smtClean="0">
                <a:solidFill>
                  <a:srgbClr val="002060"/>
                </a:solidFill>
              </a:rPr>
              <a:t>6</a:t>
            </a:r>
            <a:r>
              <a:rPr lang="ru-RU" b="1" dirty="0" smtClean="0">
                <a:solidFill>
                  <a:srgbClr val="002060"/>
                </a:solidFill>
                <a:latin typeface="Times New Roman"/>
                <a:cs typeface="Times New Roman"/>
              </a:rPr>
              <a:t>٠</a:t>
            </a:r>
            <a:r>
              <a:rPr lang="ru-RU" b="1" dirty="0" smtClean="0">
                <a:solidFill>
                  <a:srgbClr val="002060"/>
                </a:solidFill>
              </a:rPr>
              <a:t>16</a:t>
            </a:r>
            <a:r>
              <a:rPr lang="ru-RU" b="1" baseline="30000" dirty="0" smtClean="0">
                <a:solidFill>
                  <a:srgbClr val="002060"/>
                </a:solidFill>
              </a:rPr>
              <a:t>9</a:t>
            </a:r>
            <a:endParaRPr lang="ru-RU" b="1" dirty="0">
              <a:solidFill>
                <a:srgbClr val="002060"/>
              </a:solidFill>
            </a:endParaRPr>
          </a:p>
          <a:p>
            <a:pPr>
              <a:buNone/>
            </a:pPr>
            <a:endParaRPr lang="ru-RU" b="1" dirty="0"/>
          </a:p>
        </p:txBody>
      </p:sp>
      <p:graphicFrame>
        <p:nvGraphicFramePr>
          <p:cNvPr id="4" name="Объект 3"/>
          <p:cNvGraphicFramePr>
            <a:graphicFrameLocks noChangeAspect="1"/>
          </p:cNvGraphicFramePr>
          <p:nvPr/>
        </p:nvGraphicFramePr>
        <p:xfrm>
          <a:off x="4514850" y="3321050"/>
          <a:ext cx="114300" cy="215900"/>
        </p:xfrm>
        <a:graphic>
          <a:graphicData uri="http://schemas.openxmlformats.org/presentationml/2006/ole">
            <p:oleObj spid="_x0000_s25602" name="Формула" r:id="rId3" imgW="914400" imgH="215640" progId="Equation.3">
              <p:embed/>
            </p:oleObj>
          </a:graphicData>
        </a:graphic>
      </p:graphicFrame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Яркая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Foundry</Template>
  <TotalTime>525</TotalTime>
  <Words>549</Words>
  <Application>Microsoft Office PowerPoint</Application>
  <PresentationFormat>Экран (4:3)</PresentationFormat>
  <Paragraphs>131</Paragraphs>
  <Slides>12</Slides>
  <Notes>1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4" baseType="lpstr">
      <vt:lpstr>Апекс</vt:lpstr>
      <vt:lpstr>Формула</vt:lpstr>
      <vt:lpstr>     Путешествие в страну  Степени</vt:lpstr>
      <vt:lpstr>Девиз </vt:lpstr>
      <vt:lpstr>Слайд 3</vt:lpstr>
      <vt:lpstr>Пристань « Историческая»</vt:lpstr>
      <vt:lpstr>Залив Правил</vt:lpstr>
      <vt:lpstr>Город Формул</vt:lpstr>
      <vt:lpstr>Волшебный замок</vt:lpstr>
      <vt:lpstr>Море    Знаний </vt:lpstr>
      <vt:lpstr>Горы Мозгодром</vt:lpstr>
      <vt:lpstr>Поляна игр</vt:lpstr>
      <vt:lpstr>«Угадай-ка»</vt:lpstr>
      <vt:lpstr>Слайд 12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Путешествие в страну Степени</dc:title>
  <dc:creator>МОУ Новонадеждинская сош</dc:creator>
  <cp:lastModifiedBy>Ученик</cp:lastModifiedBy>
  <cp:revision>52</cp:revision>
  <dcterms:created xsi:type="dcterms:W3CDTF">2010-12-27T10:59:19Z</dcterms:created>
  <dcterms:modified xsi:type="dcterms:W3CDTF">2011-01-11T09:09:18Z</dcterms:modified>
</cp:coreProperties>
</file>