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962400"/>
            <a:ext cx="8229600" cy="914400"/>
          </a:xfrm>
        </p:spPr>
        <p:txBody>
          <a:bodyPr/>
          <a:lstStyle>
            <a:lvl1pPr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00600"/>
            <a:ext cx="82296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7550" y="304800"/>
            <a:ext cx="207645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607695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40386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5400" y="990600"/>
            <a:ext cx="40386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9906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360F89F8-9830-4BA4-9C04-E73E5EBCF7BB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63109685-52D0-4C0F-BD9A-BCB922B5F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428868"/>
            <a:ext cx="5586426" cy="914400"/>
          </a:xfrm>
        </p:spPr>
        <p:txBody>
          <a:bodyPr/>
          <a:lstStyle/>
          <a:p>
            <a:r>
              <a:rPr lang="ru-RU" i="0" dirty="0" smtClean="0">
                <a:solidFill>
                  <a:srgbClr val="FFFF00"/>
                </a:solidFill>
              </a:rPr>
              <a:t>Плавание тел</a:t>
            </a:r>
            <a:endParaRPr lang="ru-RU" i="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8358214" cy="623878"/>
          </a:xfrm>
        </p:spPr>
        <p:txBody>
          <a:bodyPr/>
          <a:lstStyle/>
          <a:p>
            <a:r>
              <a:rPr lang="ru-RU" dirty="0" smtClean="0"/>
              <a:t>Урок физики 7 класс с применением ТРКМ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14778" y="214290"/>
            <a:ext cx="4929222" cy="714380"/>
          </a:xfrm>
        </p:spPr>
        <p:txBody>
          <a:bodyPr/>
          <a:lstStyle/>
          <a:p>
            <a:pPr algn="r">
              <a:defRPr/>
            </a:pPr>
            <a:r>
              <a:rPr lang="ru-RU" sz="2000" dirty="0" smtClean="0"/>
              <a:t>Разработала учитель физики  </a:t>
            </a:r>
          </a:p>
          <a:p>
            <a:pPr algn="r">
              <a:defRPr/>
            </a:pPr>
            <a:r>
              <a:rPr lang="ru-RU" sz="2000" dirty="0" smtClean="0"/>
              <a:t>Фомичёва Наталья Викторовна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0" dirty="0" smtClean="0">
                <a:solidFill>
                  <a:srgbClr val="FFFF00"/>
                </a:solidFill>
              </a:rPr>
              <a:t>Практическая работа</a:t>
            </a:r>
            <a:endParaRPr lang="ru-RU" i="0" dirty="0">
              <a:solidFill>
                <a:srgbClr val="FFFF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7872442" cy="54864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группа – почему некоторые тела тонут в воде?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группа – почему некоторые тела всплывают на поверхность воды?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группа -  почему некоторые тела плавают в воде?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0" dirty="0" smtClean="0">
                <a:solidFill>
                  <a:srgbClr val="FFFF00"/>
                </a:solidFill>
              </a:rPr>
              <a:t>Практическая работа</a:t>
            </a:r>
            <a:endParaRPr lang="ru-RU" i="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8229600" cy="484348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группа – сосуд с водой, шарик из пластилина и металла.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группа – сосуд с водой, шарик из парафина и пробки.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группа -  сосуд с чистой водой и сосуд с солёной водой, картофелина.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Заполнить таблицу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142976" y="1857364"/>
          <a:ext cx="7443789" cy="248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263"/>
                <a:gridCol w="2481263"/>
                <a:gridCol w="2481263"/>
              </a:tblGrid>
              <a:tr h="9382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Плотность воды </a:t>
                      </a:r>
                    </a:p>
                    <a:p>
                      <a:pPr algn="ctr"/>
                      <a:r>
                        <a:rPr lang="el-GR" dirty="0" smtClean="0"/>
                        <a:t>ρ</a:t>
                      </a:r>
                      <a:r>
                        <a:rPr lang="ru-RU" dirty="0" smtClean="0"/>
                        <a:t>, кг/м³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 вещества,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ρ</a:t>
                      </a:r>
                      <a:r>
                        <a:rPr lang="ru-RU" dirty="0" smtClean="0"/>
                        <a:t>, кг/м³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Тонет или плавает</a:t>
                      </a:r>
                      <a:endParaRPr lang="ru-RU" dirty="0"/>
                    </a:p>
                  </a:txBody>
                  <a:tcPr/>
                </a:tc>
              </a:tr>
              <a:tr h="1550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Вывод: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8229600" cy="5486400"/>
          </a:xfrm>
        </p:spPr>
        <p:txBody>
          <a:bodyPr/>
          <a:lstStyle/>
          <a:p>
            <a:pPr algn="ctr">
              <a:buNone/>
            </a:pPr>
            <a:endParaRPr lang="ru-RU" sz="2000" dirty="0" smtClean="0">
              <a:latin typeface="Arno Pro Caption" pitchFamily="18" charset="0"/>
            </a:endParaRPr>
          </a:p>
          <a:p>
            <a:pPr algn="ctr">
              <a:buNone/>
            </a:pPr>
            <a:r>
              <a:rPr lang="ru-RU" sz="4800" dirty="0" err="1" smtClean="0">
                <a:latin typeface="Arno Pro Caption" pitchFamily="18" charset="0"/>
              </a:rPr>
              <a:t>ρ</a:t>
            </a:r>
            <a:r>
              <a:rPr lang="ru-RU" sz="4800" baseline="-25000" dirty="0" err="1" smtClean="0">
                <a:latin typeface="Arno Pro Caption" pitchFamily="18" charset="0"/>
              </a:rPr>
              <a:t>т  </a:t>
            </a:r>
            <a:r>
              <a:rPr lang="ru-RU" sz="4800" dirty="0" smtClean="0">
                <a:latin typeface="Arno Pro Caption" pitchFamily="18" charset="0"/>
              </a:rPr>
              <a:t>&gt; </a:t>
            </a:r>
            <a:r>
              <a:rPr lang="ru-RU" sz="4800" dirty="0" err="1" smtClean="0">
                <a:latin typeface="Arno Pro Caption" pitchFamily="18" charset="0"/>
              </a:rPr>
              <a:t>ρ</a:t>
            </a:r>
            <a:r>
              <a:rPr lang="ru-RU" sz="4800" baseline="-25000" dirty="0" err="1" smtClean="0">
                <a:latin typeface="Arno Pro Caption" pitchFamily="18" charset="0"/>
              </a:rPr>
              <a:t>ж </a:t>
            </a:r>
            <a:r>
              <a:rPr lang="ru-RU" sz="4800" dirty="0" err="1" smtClean="0">
                <a:latin typeface="Arno Pro Caption" pitchFamily="18" charset="0"/>
              </a:rPr>
              <a:t> </a:t>
            </a:r>
            <a:r>
              <a:rPr lang="ru-RU" sz="4800" dirty="0" smtClean="0">
                <a:latin typeface="Arno Pro Caption" pitchFamily="18" charset="0"/>
              </a:rPr>
              <a:t>-  тело тонет</a:t>
            </a:r>
          </a:p>
          <a:p>
            <a:pPr algn="ctr">
              <a:buNone/>
            </a:pPr>
            <a:endParaRPr lang="ru-RU" sz="4800" dirty="0" smtClean="0">
              <a:latin typeface="Arno Pro Caption" pitchFamily="18" charset="0"/>
            </a:endParaRPr>
          </a:p>
          <a:p>
            <a:pPr algn="ctr">
              <a:buNone/>
            </a:pPr>
            <a:r>
              <a:rPr lang="ru-RU" sz="4800" baseline="-25000" dirty="0" smtClean="0">
                <a:latin typeface="Arno Pro Caption" pitchFamily="18" charset="0"/>
              </a:rPr>
              <a:t>           </a:t>
            </a:r>
            <a:r>
              <a:rPr lang="ru-RU" sz="4800" dirty="0" smtClean="0">
                <a:latin typeface="Arno Pro Caption" pitchFamily="18" charset="0"/>
              </a:rPr>
              <a:t>   </a:t>
            </a:r>
            <a:r>
              <a:rPr lang="ru-RU" sz="4800" dirty="0" err="1" smtClean="0">
                <a:latin typeface="Arno Pro Caption" pitchFamily="18" charset="0"/>
              </a:rPr>
              <a:t>ρ</a:t>
            </a:r>
            <a:r>
              <a:rPr lang="ru-RU" sz="4800" baseline="-25000" dirty="0" err="1" smtClean="0">
                <a:latin typeface="Arno Pro Caption" pitchFamily="18" charset="0"/>
              </a:rPr>
              <a:t>т  </a:t>
            </a:r>
            <a:r>
              <a:rPr lang="ru-RU" sz="4800" dirty="0" smtClean="0">
                <a:latin typeface="Arno Pro Caption" pitchFamily="18" charset="0"/>
              </a:rPr>
              <a:t>&lt; </a:t>
            </a:r>
            <a:r>
              <a:rPr lang="ru-RU" sz="4800" dirty="0" err="1" smtClean="0">
                <a:latin typeface="Arno Pro Caption" pitchFamily="18" charset="0"/>
              </a:rPr>
              <a:t>ρ</a:t>
            </a:r>
            <a:r>
              <a:rPr lang="ru-RU" sz="4800" baseline="-25000" dirty="0" err="1" smtClean="0">
                <a:latin typeface="Arno Pro Caption" pitchFamily="18" charset="0"/>
              </a:rPr>
              <a:t>ж</a:t>
            </a:r>
            <a:r>
              <a:rPr lang="ru-RU" sz="4800" dirty="0" err="1" smtClean="0">
                <a:latin typeface="Arno Pro Caption" pitchFamily="18" charset="0"/>
              </a:rPr>
              <a:t> </a:t>
            </a:r>
            <a:r>
              <a:rPr lang="ru-RU" sz="4800" dirty="0" smtClean="0">
                <a:latin typeface="Arno Pro Caption" pitchFamily="18" charset="0"/>
              </a:rPr>
              <a:t>-  тело всплывает</a:t>
            </a:r>
          </a:p>
          <a:p>
            <a:pPr algn="ctr">
              <a:buNone/>
            </a:pPr>
            <a:endParaRPr lang="ru-RU" sz="4800" dirty="0" smtClean="0">
              <a:latin typeface="Arno Pro Captio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Arno Pro Caption" pitchFamily="18" charset="0"/>
              </a:rPr>
              <a:t>     </a:t>
            </a:r>
            <a:r>
              <a:rPr lang="ru-RU" sz="4800" dirty="0" err="1" smtClean="0">
                <a:latin typeface="Arno Pro Caption" pitchFamily="18" charset="0"/>
              </a:rPr>
              <a:t>ρ</a:t>
            </a:r>
            <a:r>
              <a:rPr lang="ru-RU" sz="4800" baseline="-25000" dirty="0" err="1" smtClean="0">
                <a:latin typeface="Arno Pro Caption" pitchFamily="18" charset="0"/>
              </a:rPr>
              <a:t>т  </a:t>
            </a:r>
            <a:r>
              <a:rPr lang="ru-RU" sz="4800" dirty="0" smtClean="0">
                <a:latin typeface="Arno Pro Caption" pitchFamily="18" charset="0"/>
              </a:rPr>
              <a:t>= </a:t>
            </a:r>
            <a:r>
              <a:rPr lang="ru-RU" sz="4800" dirty="0" err="1" smtClean="0">
                <a:latin typeface="Arno Pro Caption" pitchFamily="18" charset="0"/>
              </a:rPr>
              <a:t>ρ</a:t>
            </a:r>
            <a:r>
              <a:rPr lang="ru-RU" sz="4800" baseline="-25000" dirty="0" err="1" smtClean="0">
                <a:latin typeface="Arno Pro Caption" pitchFamily="18" charset="0"/>
              </a:rPr>
              <a:t>ж</a:t>
            </a:r>
            <a:r>
              <a:rPr lang="ru-RU" sz="4800" dirty="0" err="1" smtClean="0">
                <a:latin typeface="Arno Pro Caption" pitchFamily="18" charset="0"/>
              </a:rPr>
              <a:t> </a:t>
            </a:r>
            <a:r>
              <a:rPr lang="ru-RU" sz="4800" dirty="0" smtClean="0">
                <a:latin typeface="Arno Pro Caption" pitchFamily="18" charset="0"/>
              </a:rPr>
              <a:t>-  тело плавает</a:t>
            </a:r>
          </a:p>
          <a:p>
            <a:pPr algn="ctr">
              <a:buNone/>
            </a:pPr>
            <a:endParaRPr lang="ru-RU" sz="4800" dirty="0"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 smtClean="0">
                <a:solidFill>
                  <a:schemeClr val="bg1"/>
                </a:solidFill>
              </a:rPr>
              <a:t>Стадия  - рефлексия</a:t>
            </a:r>
            <a:endParaRPr lang="ru-RU" b="1" i="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7943880" cy="5486400"/>
          </a:xfrm>
        </p:spPr>
        <p:txBody>
          <a:bodyPr/>
          <a:lstStyle/>
          <a:p>
            <a:pPr>
              <a:buNone/>
            </a:pPr>
            <a:endParaRPr lang="ru-RU" sz="800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</a:rPr>
              <a:t>Прием «Незаконченное предложение»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dirty="0" smtClean="0"/>
              <a:t>  Я оцениваю свою работу  в группе   …………..</a:t>
            </a:r>
          </a:p>
          <a:p>
            <a:pPr>
              <a:buNone/>
            </a:pPr>
            <a:r>
              <a:rPr lang="ru-RU" dirty="0" smtClean="0"/>
              <a:t>  </a:t>
            </a:r>
          </a:p>
          <a:p>
            <a:r>
              <a:rPr lang="ru-RU" dirty="0" smtClean="0"/>
              <a:t>  Сегодня на уроке мне удалось  ………</a:t>
            </a:r>
          </a:p>
          <a:p>
            <a:pPr>
              <a:buNone/>
            </a:pPr>
            <a:r>
              <a:rPr lang="ru-RU" dirty="0" smtClean="0"/>
              <a:t>   </a:t>
            </a:r>
          </a:p>
          <a:p>
            <a:r>
              <a:rPr lang="ru-RU" dirty="0" smtClean="0"/>
              <a:t>  Мне на уроке показалось трудным 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7430"/>
            <a:ext cx="8305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i="0" dirty="0" smtClean="0">
                <a:solidFill>
                  <a:srgbClr val="FFFF00"/>
                </a:solidFill>
              </a:rPr>
              <a:t>Спасибо</a:t>
            </a:r>
            <a:r>
              <a:rPr lang="ru-RU" i="0" dirty="0" smtClean="0">
                <a:solidFill>
                  <a:srgbClr val="FFFF00"/>
                </a:solidFill>
              </a:rPr>
              <a:t> </a:t>
            </a:r>
            <a:r>
              <a:rPr lang="ru-RU" sz="6600" i="0" dirty="0" smtClean="0">
                <a:solidFill>
                  <a:srgbClr val="FFFF00"/>
                </a:solidFill>
              </a:rPr>
              <a:t>за урок!</a:t>
            </a:r>
            <a:endParaRPr lang="ru-RU" sz="6600" i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5728"/>
            <a:ext cx="8305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Физический диктант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105400" y="2500306"/>
            <a:ext cx="4038600" cy="2286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Сила Архимеда направлена в сторону, противоположную  силе тяжести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135729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Вариант 1                        Вариант2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 txBox="1">
            <a:spLocks/>
          </p:cNvSpPr>
          <p:nvPr/>
        </p:nvSpPr>
        <p:spPr bwMode="auto">
          <a:xfrm>
            <a:off x="928662" y="2428868"/>
            <a:ext cx="4038600" cy="285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bg1"/>
                </a:solidFill>
              </a:rPr>
              <a:t>1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Сила, выталкивающая тело из жидкости или газа называется силой Архимеда.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5500702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rgbClr val="FFFF00"/>
                </a:solidFill>
              </a:rPr>
              <a:t>Прием «</a:t>
            </a:r>
            <a:r>
              <a:rPr lang="ru-RU" sz="2800" i="1" dirty="0" err="1" smtClean="0">
                <a:solidFill>
                  <a:srgbClr val="FFFF00"/>
                </a:solidFill>
              </a:rPr>
              <a:t>Данетка</a:t>
            </a:r>
            <a:r>
              <a:rPr lang="ru-RU" sz="2800" i="1" dirty="0" smtClean="0">
                <a:solidFill>
                  <a:srgbClr val="FFFF00"/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714488"/>
            <a:ext cx="4038600" cy="37957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 . На все тела, погружённые  в жидкость или газ действует сила Архимеда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14488"/>
            <a:ext cx="4038600" cy="18668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Сила Архимеда зависит от объёма тела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8572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Вариант 1                        Вариант 2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05400" y="1714488"/>
            <a:ext cx="4038600" cy="18668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 Сила Архимеда зависит от плотности жидкости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28572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Вариант 1                        Вариант 2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857224" y="1643050"/>
            <a:ext cx="4038600" cy="18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bg1"/>
                </a:solidFill>
              </a:rPr>
              <a:t>3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Сила Архимеда не зависит от плотности тела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142976" y="285728"/>
            <a:ext cx="7520014" cy="60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i="0" dirty="0" smtClean="0">
                <a:solidFill>
                  <a:schemeClr val="bg1"/>
                </a:solidFill>
                <a:latin typeface="+mn-lt"/>
              </a:rPr>
              <a:t>Вариант 1                        Вариант 2 </a:t>
            </a:r>
            <a:endParaRPr lang="ru-RU" sz="320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05400" y="2143116"/>
            <a:ext cx="4038600" cy="27860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Тело легче в воде, чем в воздухе, потому что на него в воде действует сила тяжести? </a:t>
            </a:r>
            <a:endParaRPr lang="ru-RU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1000100" y="2143116"/>
            <a:ext cx="4038600" cy="18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bg1"/>
                </a:solidFill>
              </a:rPr>
              <a:t>4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Сила Архимеда направлена вертикально вверх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214414" y="28572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i="0" dirty="0" smtClean="0">
                <a:solidFill>
                  <a:schemeClr val="bg1"/>
                </a:solidFill>
                <a:latin typeface="+mn-lt"/>
              </a:rPr>
              <a:t>Вариант 1                        Вариант 2 </a:t>
            </a:r>
            <a:endParaRPr lang="ru-RU" sz="320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05400" y="2357430"/>
            <a:ext cx="4038600" cy="32956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 Выталкивающая сила равна весу жидкости в объёме погружённого в неё тела</a:t>
            </a: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sz="half" idx="2"/>
          </p:nvPr>
        </p:nvSpPr>
        <p:spPr>
          <a:xfrm>
            <a:off x="1071538" y="2428868"/>
            <a:ext cx="4038600" cy="32956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 Выталкивающая сила зависит от формы тела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0" dirty="0" smtClean="0">
                <a:solidFill>
                  <a:schemeClr val="bg1"/>
                </a:solidFill>
              </a:rPr>
              <a:t>Стадия – вызов   Приём «Корзина»</a:t>
            </a:r>
            <a:endParaRPr lang="ru-RU" sz="3600" b="1" i="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857364"/>
            <a:ext cx="3976660" cy="31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15016"/>
            <a:ext cx="8305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Условия плавания тел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1285852" y="2071678"/>
            <a:ext cx="2071702" cy="300039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6572264" y="2143116"/>
            <a:ext cx="2000264" cy="300039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00232" y="2285992"/>
            <a:ext cx="61200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58082" y="250030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1785918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1" idx="4"/>
          </p:cNvCxnSpPr>
          <p:nvPr/>
        </p:nvCxnSpPr>
        <p:spPr>
          <a:xfrm rot="5400000">
            <a:off x="1928794" y="457200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214546" y="4071942"/>
            <a:ext cx="142876" cy="14287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428860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sz="1100" dirty="0" smtClean="0"/>
              <a:t>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428860" y="485776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sz="1100" dirty="0"/>
              <a:t>Т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endCxn id="22" idx="0"/>
          </p:cNvCxnSpPr>
          <p:nvPr/>
        </p:nvCxnSpPr>
        <p:spPr>
          <a:xfrm>
            <a:off x="2500298" y="300037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298" y="485776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Блок-схема: магнитный диск 33"/>
          <p:cNvSpPr/>
          <p:nvPr/>
        </p:nvSpPr>
        <p:spPr>
          <a:xfrm>
            <a:off x="4000496" y="2143116"/>
            <a:ext cx="2071702" cy="300039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786314" y="2357430"/>
            <a:ext cx="61200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59"/>
          <p:cNvGrpSpPr/>
          <p:nvPr/>
        </p:nvGrpSpPr>
        <p:grpSpPr>
          <a:xfrm>
            <a:off x="5000628" y="3000372"/>
            <a:ext cx="142876" cy="1357322"/>
            <a:chOff x="3643306" y="4501364"/>
            <a:chExt cx="142876" cy="1357322"/>
          </a:xfrm>
        </p:grpSpPr>
        <p:cxnSp>
          <p:nvCxnSpPr>
            <p:cNvPr id="36" name="Прямая со стрелкой 35"/>
            <p:cNvCxnSpPr/>
            <p:nvPr/>
          </p:nvCxnSpPr>
          <p:spPr>
            <a:xfrm rot="5400000" flipH="1" flipV="1">
              <a:off x="3392876" y="4822438"/>
              <a:ext cx="6437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38" idx="4"/>
            </p:cNvCxnSpPr>
            <p:nvPr/>
          </p:nvCxnSpPr>
          <p:spPr>
            <a:xfrm rot="5400000">
              <a:off x="3428992" y="557214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3643306" y="5143512"/>
              <a:ext cx="142876" cy="1428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46"/>
          <p:cNvGrpSpPr/>
          <p:nvPr/>
        </p:nvGrpSpPr>
        <p:grpSpPr>
          <a:xfrm>
            <a:off x="5286380" y="3143248"/>
            <a:ext cx="571504" cy="369332"/>
            <a:chOff x="4929190" y="5572140"/>
            <a:chExt cx="571504" cy="369332"/>
          </a:xfrm>
        </p:grpSpPr>
        <p:sp>
          <p:nvSpPr>
            <p:cNvPr id="39" name="TextBox 38"/>
            <p:cNvSpPr txBox="1"/>
            <p:nvPr/>
          </p:nvSpPr>
          <p:spPr>
            <a:xfrm>
              <a:off x="4929190" y="557214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ru-RU" sz="1100" dirty="0" smtClean="0"/>
                <a:t>А</a:t>
              </a:r>
              <a:endParaRPr lang="ru-RU" dirty="0"/>
            </a:p>
          </p:txBody>
        </p:sp>
        <p:cxnSp>
          <p:nvCxnSpPr>
            <p:cNvPr id="40" name="Прямая со стрелкой 39"/>
            <p:cNvCxnSpPr>
              <a:endCxn id="39" idx="0"/>
            </p:cNvCxnSpPr>
            <p:nvPr/>
          </p:nvCxnSpPr>
          <p:spPr>
            <a:xfrm>
              <a:off x="5000628" y="557214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Группа 47"/>
          <p:cNvGrpSpPr/>
          <p:nvPr/>
        </p:nvGrpSpPr>
        <p:grpSpPr>
          <a:xfrm>
            <a:off x="5214942" y="4143380"/>
            <a:ext cx="714380" cy="369332"/>
            <a:chOff x="7215206" y="5357826"/>
            <a:chExt cx="714380" cy="369332"/>
          </a:xfrm>
        </p:grpSpPr>
        <p:cxnSp>
          <p:nvCxnSpPr>
            <p:cNvPr id="41" name="Прямая со стрелкой 40"/>
            <p:cNvCxnSpPr/>
            <p:nvPr/>
          </p:nvCxnSpPr>
          <p:spPr>
            <a:xfrm>
              <a:off x="7286644" y="535782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215206" y="535782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ru-RU" sz="1100" dirty="0"/>
                <a:t>Т</a:t>
              </a:r>
              <a:endParaRPr lang="ru-RU" dirty="0"/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428728" y="1071546"/>
            <a:ext cx="1680222" cy="85725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357686" y="1142984"/>
            <a:ext cx="1540203" cy="78581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214422"/>
            <a:ext cx="1540203" cy="785818"/>
          </a:xfrm>
          <a:prstGeom prst="rect">
            <a:avLst/>
          </a:prstGeom>
          <a:noFill/>
        </p:spPr>
      </p:pic>
      <p:grpSp>
        <p:nvGrpSpPr>
          <p:cNvPr id="7" name="Группа 70"/>
          <p:cNvGrpSpPr/>
          <p:nvPr/>
        </p:nvGrpSpPr>
        <p:grpSpPr>
          <a:xfrm>
            <a:off x="7572396" y="2071678"/>
            <a:ext cx="142876" cy="1215240"/>
            <a:chOff x="6286512" y="4714884"/>
            <a:chExt cx="142876" cy="1215240"/>
          </a:xfrm>
        </p:grpSpPr>
        <p:cxnSp>
          <p:nvCxnSpPr>
            <p:cNvPr id="66" name="Прямая со стрелкой 65"/>
            <p:cNvCxnSpPr/>
            <p:nvPr/>
          </p:nvCxnSpPr>
          <p:spPr>
            <a:xfrm rot="5400000" flipH="1" flipV="1">
              <a:off x="6036082" y="5035958"/>
              <a:ext cx="6437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>
              <a:stCxn id="68" idx="4"/>
            </p:cNvCxnSpPr>
            <p:nvPr/>
          </p:nvCxnSpPr>
          <p:spPr>
            <a:xfrm rot="5400000">
              <a:off x="6142445" y="5714619"/>
              <a:ext cx="43021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8" name="Овал 67"/>
            <p:cNvSpPr/>
            <p:nvPr/>
          </p:nvSpPr>
          <p:spPr>
            <a:xfrm>
              <a:off x="6286512" y="5357032"/>
              <a:ext cx="142876" cy="1428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1"/>
          <p:cNvGrpSpPr/>
          <p:nvPr/>
        </p:nvGrpSpPr>
        <p:grpSpPr>
          <a:xfrm>
            <a:off x="8001024" y="2428868"/>
            <a:ext cx="571504" cy="369332"/>
            <a:chOff x="5562608" y="7634318"/>
            <a:chExt cx="571504" cy="369332"/>
          </a:xfrm>
        </p:grpSpPr>
        <p:sp>
          <p:nvSpPr>
            <p:cNvPr id="73" name="TextBox 72"/>
            <p:cNvSpPr txBox="1"/>
            <p:nvPr/>
          </p:nvSpPr>
          <p:spPr>
            <a:xfrm>
              <a:off x="5562608" y="763431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ru-RU" sz="1100" dirty="0" smtClean="0"/>
                <a:t>А</a:t>
              </a:r>
              <a:endParaRPr lang="ru-RU" dirty="0"/>
            </a:p>
          </p:txBody>
        </p:sp>
        <p:cxnSp>
          <p:nvCxnSpPr>
            <p:cNvPr id="74" name="Прямая со стрелкой 73"/>
            <p:cNvCxnSpPr>
              <a:endCxn id="73" idx="0"/>
            </p:cNvCxnSpPr>
            <p:nvPr/>
          </p:nvCxnSpPr>
          <p:spPr>
            <a:xfrm>
              <a:off x="5634046" y="763431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Группа 78"/>
          <p:cNvGrpSpPr/>
          <p:nvPr/>
        </p:nvGrpSpPr>
        <p:grpSpPr>
          <a:xfrm>
            <a:off x="7858148" y="3143248"/>
            <a:ext cx="714380" cy="369332"/>
            <a:chOff x="7215206" y="5357826"/>
            <a:chExt cx="714380" cy="369332"/>
          </a:xfrm>
        </p:grpSpPr>
        <p:cxnSp>
          <p:nvCxnSpPr>
            <p:cNvPr id="80" name="Прямая со стрелкой 79"/>
            <p:cNvCxnSpPr/>
            <p:nvPr/>
          </p:nvCxnSpPr>
          <p:spPr>
            <a:xfrm>
              <a:off x="7286644" y="535782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215206" y="535782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ru-RU" sz="1100" dirty="0"/>
                <a:t>Т</a:t>
              </a:r>
              <a:endParaRPr lang="ru-RU" dirty="0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2500298" y="214290"/>
            <a:ext cx="592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Стадия - осмысления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-0.00417 0.23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0.00173 0.1564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21" grpId="0" animBg="1"/>
      <p:bldP spid="22" grpId="0"/>
      <p:bldP spid="23" grpId="0"/>
      <p:bldP spid="34" grpId="0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Проблемная ситуация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57356" y="1071546"/>
            <a:ext cx="5857916" cy="8572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Почему одни тела плавают, а другие тонут?</a:t>
            </a:r>
            <a:endParaRPr lang="ru-RU" dirty="0"/>
          </a:p>
        </p:txBody>
      </p:sp>
      <p:sp>
        <p:nvSpPr>
          <p:cNvPr id="5" name="Цилиндр 4"/>
          <p:cNvSpPr/>
          <p:nvPr/>
        </p:nvSpPr>
        <p:spPr>
          <a:xfrm>
            <a:off x="3714744" y="2643182"/>
            <a:ext cx="2286016" cy="3286148"/>
          </a:xfrm>
          <a:prstGeom prst="ca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526037">
            <a:off x="7399997" y="4707933"/>
            <a:ext cx="1143008" cy="78581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52 -0.05834 C -0.06545 -0.18565 -0.10521 -0.31273 -0.15208 -0.36273 C -0.19896 -0.41273 -0.27413 -0.425 -0.30712 -0.35834 C -0.3401 -0.29167 -0.34323 -0.02871 -0.35052 0.03727 " pathEditMode="relative" ptsTypes="aa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electron_blue">
  <a:themeElements>
    <a:clrScheme name="electron_blu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lectron_blue">
      <a:majorFont>
        <a:latin typeface="Aero"/>
        <a:ea typeface=""/>
        <a:cs typeface=""/>
      </a:majorFont>
      <a:minorFont>
        <a:latin typeface="Franklin Gothic Dem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lectron_bl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ectron_bl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ctron_bl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ctron_bl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ctron_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ctron_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ctron_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Открытый урок Плавание тел</Template>
  <TotalTime>4</TotalTime>
  <Words>315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electron_blue</vt:lpstr>
      <vt:lpstr>Плавание тел</vt:lpstr>
      <vt:lpstr>Физический диктант</vt:lpstr>
      <vt:lpstr>Слайд 3</vt:lpstr>
      <vt:lpstr>Слайд 4</vt:lpstr>
      <vt:lpstr>Вариант 1                        Вариант 2 </vt:lpstr>
      <vt:lpstr>Вариант 1                        Вариант 2 </vt:lpstr>
      <vt:lpstr>Стадия – вызов   Приём «Корзина»</vt:lpstr>
      <vt:lpstr>Условия плавания тел</vt:lpstr>
      <vt:lpstr>Проблемная ситуация</vt:lpstr>
      <vt:lpstr>Практическая работа</vt:lpstr>
      <vt:lpstr>Практическая работа</vt:lpstr>
      <vt:lpstr>Заполнить таблицу</vt:lpstr>
      <vt:lpstr>Вывод:</vt:lpstr>
      <vt:lpstr>Стадия  - рефлексия</vt:lpstr>
      <vt:lpstr>Спасибо за урок!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Плавание тел</dc:title>
  <dc:creator>User</dc:creator>
  <cp:lastModifiedBy>User</cp:lastModifiedBy>
  <cp:revision>3</cp:revision>
  <dcterms:created xsi:type="dcterms:W3CDTF">2011-11-13T02:10:24Z</dcterms:created>
  <dcterms:modified xsi:type="dcterms:W3CDTF">2011-11-13T03:49:37Z</dcterms:modified>
</cp:coreProperties>
</file>