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5" r:id="rId3"/>
    <p:sldId id="260" r:id="rId4"/>
    <p:sldId id="272" r:id="rId5"/>
    <p:sldId id="270" r:id="rId6"/>
    <p:sldId id="273" r:id="rId7"/>
    <p:sldId id="269" r:id="rId8"/>
    <p:sldId id="274" r:id="rId9"/>
    <p:sldId id="271" r:id="rId10"/>
    <p:sldId id="261" r:id="rId11"/>
    <p:sldId id="262" r:id="rId12"/>
    <p:sldId id="266" r:id="rId13"/>
    <p:sldId id="259" r:id="rId14"/>
    <p:sldId id="263" r:id="rId15"/>
    <p:sldId id="264" r:id="rId16"/>
    <p:sldId id="278" r:id="rId17"/>
    <p:sldId id="258" r:id="rId18"/>
    <p:sldId id="276" r:id="rId19"/>
    <p:sldId id="275" r:id="rId20"/>
    <p:sldId id="268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006600"/>
    <a:srgbClr val="FFFF66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97" d="100"/>
          <a:sy n="97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F2B822-3602-4B15-ACB3-86020FEFB63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80C82F-F75E-4A1C-84FE-654B6A7F3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622766-8543-4D57-8C80-CE5571D261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6B203A-09D7-4B87-AA90-8E922D013E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6B30-636A-4977-88F5-E6D86A8CE510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3FC2-953D-403C-AB64-AA921238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884B-F0B9-4EF4-93E3-CC13FA997B86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1FE7-57D1-4D51-972D-D8B967CE8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B974-12DE-43A4-AC60-EB92F0B21C5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5BC2-778D-4181-A493-D3F767CDE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178F-9D3D-477B-B50B-48CB0492CD3E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BA51-5426-414C-B594-0A32423C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DB60-5501-4942-AC5F-2728406B0C7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17F0-14FD-46DA-9332-058C6C3B8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4309-6574-4B59-B4D4-792C2C8A0FEF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ABA3-09D1-42E1-B1E6-01B1949DA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A182-B8D7-4CDE-A92B-2410AE89AF8F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07AD-4C14-4E64-894F-21A3303D6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1DE2-EE29-4F42-8AA7-9F8E0DDAD3B2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56AD-0868-4554-83C1-124CD8086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93D2-6758-4F88-84BC-3DA85EE068F4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C2F9-3629-4C42-82A3-935B02032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8898-C6AE-4CAD-9CA9-7BA7D12C0B4B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9D52-FA49-47F0-AF9F-3615D81EF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7A0E-D961-4E4B-BC99-0D6528AC478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A8DB-4E44-4C75-86B2-6ACF14C5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39132B-409A-4FBA-A009-F67CC5A9554D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24194E-ACF9-40B0-9D91-61D4AC397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214563"/>
            <a:ext cx="31956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5286375"/>
            <a:ext cx="7572375" cy="1071563"/>
          </a:xfrm>
        </p:spPr>
        <p:txBody>
          <a:bodyPr/>
          <a:lstStyle/>
          <a:p>
            <a:r>
              <a:rPr lang="ru-RU" sz="2000" smtClean="0">
                <a:solidFill>
                  <a:srgbClr val="000066"/>
                </a:solidFill>
              </a:rPr>
              <a:t> МОУ« Средняя общеобразовательная школа №4 г. Надым» </a:t>
            </a:r>
          </a:p>
          <a:p>
            <a:r>
              <a:rPr lang="ru-RU" sz="2400" smtClean="0">
                <a:solidFill>
                  <a:srgbClr val="000066"/>
                </a:solidFill>
                <a:latin typeface="Monotype Corsiva" pitchFamily="66" charset="0"/>
              </a:rPr>
              <a:t>Учитель технологии  </a:t>
            </a:r>
            <a:r>
              <a:rPr lang="ru-RU" sz="2400" smtClean="0">
                <a:solidFill>
                  <a:srgbClr val="006600"/>
                </a:solidFill>
                <a:latin typeface="Monotype Corsiva" pitchFamily="66" charset="0"/>
              </a:rPr>
              <a:t>Лесина Татьяна Викторовна</a:t>
            </a:r>
          </a:p>
          <a:p>
            <a:endParaRPr lang="ru-RU" sz="2000" smtClean="0">
              <a:solidFill>
                <a:srgbClr val="0066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813" y="714375"/>
            <a:ext cx="7215187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FF66"/>
                </a:solidFill>
                <a:latin typeface="Monotype Corsiva" pitchFamily="66" charset="0"/>
              </a:rPr>
              <a:t>Вязание крючком</a:t>
            </a:r>
            <a:endParaRPr lang="ru-RU" sz="4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2938" y="357188"/>
            <a:ext cx="8072437" cy="107156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cademy Italic" pitchFamily="2" charset="0"/>
              </a:rPr>
              <a:t>Подбор крючка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714875" y="1571625"/>
            <a:ext cx="4071938" cy="3779838"/>
          </a:xfrm>
          <a:prstGeom prst="flowChartAlternateProcess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Крючки бывают металлические, костяные, пластмассовые, деревянные.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Крючок должен быть в два раза толще нитки. Прежде чем приступить к вязанию изделия, необходимо выполнить небольшой образец и таким образом проверить соответствие толщины нитки и крючка.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643063"/>
            <a:ext cx="3241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285750"/>
            <a:ext cx="8358188" cy="1143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cademy Italic" pitchFamily="2" charset="0"/>
              </a:rPr>
              <a:t>Выбор пряжи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cademy Italic" pitchFamily="2" charset="0"/>
            </a:endParaRPr>
          </a:p>
        </p:txBody>
      </p:sp>
      <p:pic>
        <p:nvPicPr>
          <p:cNvPr id="19458" name="Picture 2" descr="C:\Users\Sok\Desktop\0_5f1a9_815cd77b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493838"/>
            <a:ext cx="8655050" cy="5156200"/>
          </a:xfr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714750" y="1571625"/>
            <a:ext cx="5072063" cy="4086225"/>
          </a:xfrm>
          <a:prstGeom prst="flowChartAlternateProcess">
            <a:avLst/>
          </a:prstGeom>
          <a:solidFill>
            <a:srgbClr val="CCFFFF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Кружева и воротники для платьев, белья и занавесок можно вязать из катушечных ниток № 30— 10, ромашки, тонкого ириса, мулине (в 3—4 сложения).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теплой зимней одежды используют нитки шерстяные, полушерстяные, вигоневые и из синтетического волокна, для летних кофточек — бумажный гарус, ирис, ромашку, мулине, хлопчатобумажные нитки.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Хозяйственные сумки вяжут из суровых ниток или узкой шелковой тесьмы (сутажа).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63" y="285750"/>
            <a:ext cx="8215312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Academy Italic"/>
              </a:rPr>
              <a:t>Организация рабочего места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Перед началом любого дела надо прежде всего оборудовать удобное рабочее место.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 вязании очень важно, чтобы это место было хорошо освещено. Свет должен падать на работу с левой стороны.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Сидеть надо прямо, касаясь корпусом спинки стула. Расстояние от глаз до работы должно составлять 35...40 см. При меньшем расстоянии развивается близорукость и в глаза попадают частички шерсти.</a:t>
            </a:r>
          </a:p>
        </p:txBody>
      </p:sp>
      <p:pic>
        <p:nvPicPr>
          <p:cNvPr id="2765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071938"/>
            <a:ext cx="3214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786188"/>
            <a:ext cx="3000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963738"/>
            <a:ext cx="59293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0063" y="357188"/>
            <a:ext cx="8215312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cademy Italic" pitchFamily="2" charset="0"/>
              </a:rPr>
              <a:t>Как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cademy Italic" pitchFamily="2" charset="0"/>
              </a:rPr>
              <a:t>держать крючок</a:t>
            </a:r>
            <a:r>
              <a:rPr lang="ru-RU" b="1" dirty="0">
                <a:latin typeface="Academy Italic" pitchFamily="2" charset="0"/>
              </a:rPr>
              <a:t/>
            </a:r>
            <a:br>
              <a:rPr lang="ru-RU" b="1" dirty="0">
                <a:latin typeface="Academy Italic" pitchFamily="2" charset="0"/>
              </a:rPr>
            </a:br>
            <a:endParaRPr lang="ru-RU" dirty="0">
              <a:latin typeface="Academy Italic" pitchFamily="2" charset="0"/>
            </a:endParaRPr>
          </a:p>
        </p:txBody>
      </p:sp>
      <p:sp>
        <p:nvSpPr>
          <p:cNvPr id="286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Первый способ: Возьмите крючок за его "щечки" большим и указательным пальцем, как- будто вы держите нож.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Второй способ: возьмите крючок за "щечки" двумя пальцами (большим и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указательным) и положите его на средний палец</a:t>
            </a:r>
            <a:r>
              <a:rPr lang="ru-RU" sz="1600" smtClean="0"/>
              <a:t>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44836"/>
            </a:avLst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 Italic" pitchFamily="2" charset="0"/>
              </a:rPr>
              <a:t>Условные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cademy Italic" pitchFamily="2" charset="0"/>
              </a:rPr>
              <a:t> обозначения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571625"/>
            <a:ext cx="4038600" cy="4525963"/>
          </a:xfrm>
          <a:prstGeom prst="roundRect">
            <a:avLst>
              <a:gd name="adj" fmla="val 31655"/>
            </a:avLst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29699" name="Picture 2" descr="C:\Users\Sok\Desktop\vyazanie-kryuchkom-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1050" y="1500188"/>
            <a:ext cx="3219450" cy="4786312"/>
          </a:xfrm>
        </p:spPr>
      </p:pic>
      <p:pic>
        <p:nvPicPr>
          <p:cNvPr id="29700" name="Picture 2" descr="условные обозначения к схемам при вязании крючком"/>
          <p:cNvPicPr>
            <a:picLocks noChangeAspect="1" noChangeArrowheads="1"/>
          </p:cNvPicPr>
          <p:nvPr/>
        </p:nvPicPr>
        <p:blipFill>
          <a:blip r:embed="rId3"/>
          <a:srcRect b="57272"/>
          <a:stretch>
            <a:fillRect/>
          </a:stretch>
        </p:blipFill>
        <p:spPr bwMode="auto">
          <a:xfrm>
            <a:off x="5072063" y="2857500"/>
            <a:ext cx="32019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40329"/>
            </a:avLst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latin typeface="Academy Italic" pitchFamily="2" charset="0"/>
              </a:rPr>
              <a:t>Цепочка воздушных петель - начало любой вещи, связанной крючком</a:t>
            </a:r>
            <a:endParaRPr lang="ru-RU" sz="3200" i="1" dirty="0">
              <a:latin typeface="Academy Italic" pitchFamily="2" charset="0"/>
            </a:endParaRPr>
          </a:p>
        </p:txBody>
      </p:sp>
      <p:pic>
        <p:nvPicPr>
          <p:cNvPr id="30722" name="Picture 2" descr="C:\Users\Sok\Desktop\898009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571625"/>
            <a:ext cx="2928938" cy="3455988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987550"/>
            <a:ext cx="2732088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Картинка 16 из 1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43063"/>
            <a:ext cx="4071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40329"/>
            </a:avLst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rgbClr val="C00000"/>
                </a:solidFill>
                <a:latin typeface="Academy Italic" pitchFamily="2" charset="0"/>
              </a:rPr>
              <a:t>Полустолбик</a:t>
            </a:r>
            <a:endParaRPr lang="ru-RU" sz="3600" i="1" dirty="0">
              <a:solidFill>
                <a:srgbClr val="C00000"/>
              </a:solidFill>
              <a:latin typeface="Academy Italic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500" y="4286250"/>
            <a:ext cx="8215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Полустолбик (ему соответствует 1 петля подъема) Применяется при вязании края изделия, чтобы он был ровным и плотным, и при соединении фигур. </a:t>
            </a:r>
          </a:p>
          <a:p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Вяжут его так: крючок вводят в петлю предыдущего ряда, захватывают крючком рабочую нить и протягивают ее непосредственно через петлю ряда (цепочки) и петлю, лежащую на крючке.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357188"/>
            <a:ext cx="8215313" cy="10001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Academy Italic" pitchFamily="2" charset="0"/>
              </a:rPr>
              <a:t>Столбик без </a:t>
            </a: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  <a:latin typeface="Academy Italic" pitchFamily="2" charset="0"/>
              </a:rPr>
              <a:t>накида</a:t>
            </a:r>
            <a:endParaRPr lang="ru-RU" sz="3600" i="1" dirty="0">
              <a:solidFill>
                <a:schemeClr val="accent6">
                  <a:lumMod val="50000"/>
                </a:schemeClr>
              </a:solidFill>
              <a:latin typeface="Academy Italic" pitchFamily="2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2000250"/>
            <a:ext cx="38147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Прикреплен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500188"/>
            <a:ext cx="44672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4" name="Прямоугольник 7"/>
          <p:cNvSpPr>
            <a:spLocks noChangeArrowheads="1"/>
          </p:cNvSpPr>
          <p:nvPr/>
        </p:nvSpPr>
        <p:spPr bwMode="auto">
          <a:xfrm>
            <a:off x="214313" y="5000625"/>
            <a:ext cx="8429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Столбик без накида еще называют коротким столбиком (ему соответствуют 2 петли подъема). Крючок вводят в петлю предыдущего ряда или цепочки (тогда во 2-ю петлю, не считая петли на крючке), захватывают нитку и вытягивают петлю. На крючке образовались 2 петли. Опять захватывают нить и протягивают ее через 2 петли, лежащие на крючке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357188"/>
            <a:ext cx="8215313" cy="10001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Academy Italic" pitchFamily="2" charset="0"/>
              </a:rPr>
              <a:t>Столбик с одним </a:t>
            </a: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  <a:latin typeface="Academy Italic" pitchFamily="2" charset="0"/>
              </a:rPr>
              <a:t>накидом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cademy Italic" pitchFamily="2" charset="0"/>
              </a:rPr>
              <a:t> 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cademy Italic" pitchFamily="2" charset="0"/>
            </a:endParaRPr>
          </a:p>
        </p:txBody>
      </p:sp>
      <p:pic>
        <p:nvPicPr>
          <p:cNvPr id="33795" name="Picture 2" descr="C:\Users\Sok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928813"/>
            <a:ext cx="5038725" cy="3200400"/>
          </a:xfrm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357188" y="4786313"/>
            <a:ext cx="8358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Делают накид, затем вводят его в петлю предыдущего ряда, зацепляют нить, вытягивают петлю. На крючке таким образом, находятся две петли и между ними накид.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Эти петли провязывают в два приёма. Сначала одну петлю и накид, затем вновь образованную петлю и петлю оставшуюся на крючке.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63" y="357188"/>
            <a:ext cx="8215312" cy="10001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cademy Italic" pitchFamily="2" charset="0"/>
              </a:rPr>
              <a:t>Схема  вязания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3481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5103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27146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85750"/>
            <a:ext cx="2667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857500"/>
            <a:ext cx="23574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643313" y="285750"/>
            <a:ext cx="1806575" cy="2428875"/>
          </a:xfrm>
        </p:spPr>
      </p:pic>
      <p:pic>
        <p:nvPicPr>
          <p:cNvPr id="16389" name="Picture 2" descr="C:\Users\Sok\Desktop\zont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3500438"/>
            <a:ext cx="2286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3071813"/>
            <a:ext cx="2282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Заголовок 10"/>
          <p:cNvSpPr>
            <a:spLocks noGrp="1"/>
          </p:cNvSpPr>
          <p:nvPr>
            <p:ph type="title"/>
          </p:nvPr>
        </p:nvSpPr>
        <p:spPr>
          <a:xfrm>
            <a:off x="3071813" y="2571750"/>
            <a:ext cx="3000375" cy="785813"/>
          </a:xfrm>
        </p:spPr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Идеи вязания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cademy Italic" pitchFamily="2" charset="0"/>
              </a:rPr>
              <a:t>Практическая работа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cademy Italic" pitchFamily="2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7688" y="1600200"/>
            <a:ext cx="5508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cademy Italic" pitchFamily="2" charset="0"/>
              </a:rPr>
              <a:t>Домашнее задание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Закончить вязание образца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Нарисовать эскиз «Прихватки»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375" y="357188"/>
            <a:ext cx="7929563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0066"/>
                </a:solidFill>
                <a:latin typeface="Academy Italic"/>
              </a:rPr>
              <a:t>История вязание крючком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2428875"/>
            <a:ext cx="3333750" cy="3867150"/>
          </a:xfrm>
        </p:spPr>
      </p:pic>
      <p:pic>
        <p:nvPicPr>
          <p:cNvPr id="18436" name="Рисунок 6" descr="Мир прош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43063"/>
            <a:ext cx="35004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63" y="5357813"/>
            <a:ext cx="5572125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Проверка домашнего задания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375" y="357188"/>
            <a:ext cx="7929563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cademy Italic" pitchFamily="2" charset="0"/>
              </a:rPr>
              <a:t>Тунисское вязание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19459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9460" name="Picture 2" descr="44167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43576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462422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0306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38" y="357188"/>
            <a:ext cx="7929562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Вязание на вилке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 descr="Картинка 18 из 10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85938"/>
            <a:ext cx="3571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вилки для вяз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714500"/>
            <a:ext cx="26797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14375" y="357188"/>
            <a:ext cx="7929563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cademy Italic" pitchFamily="2" charset="0"/>
              </a:rPr>
              <a:t>Простое (европейское) вязание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21508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9" name="Picture 2" descr="Картинка 26 из 104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627188"/>
            <a:ext cx="290512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Содержимое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714500"/>
            <a:ext cx="2676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4143375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375" y="357188"/>
            <a:ext cx="7929563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cademy Italic" pitchFamily="2" charset="0"/>
              </a:rPr>
              <a:t>Ирландское вязание (кружево)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22531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 descr="Картинка 26 из 31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000250"/>
            <a:ext cx="55245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Картинка 36 из 31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34321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38" y="357188"/>
            <a:ext cx="7929562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Машинное вязание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Картинка 75 из 35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14500"/>
            <a:ext cx="33337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51677449_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643063"/>
            <a:ext cx="30003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375" y="357188"/>
            <a:ext cx="7929563" cy="114300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cademy Italic" pitchFamily="2" charset="0"/>
              </a:rPr>
              <a:t>Жаккардовое вязание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cademy Italic" pitchFamily="2" charset="0"/>
            </a:endParaRPr>
          </a:p>
        </p:txBody>
      </p:sp>
      <p:sp>
        <p:nvSpPr>
          <p:cNvPr id="24579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4580" name="Picture 2" descr="Картинка 17 из 10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85938"/>
            <a:ext cx="3865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Картинка 7 из 10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714500"/>
            <a:ext cx="19288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403</Words>
  <Application>Microsoft Office PowerPoint</Application>
  <PresentationFormat>On-screen Show (4:3)</PresentationFormat>
  <Paragraphs>63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Arial</vt:lpstr>
      <vt:lpstr>Monotype Corsiva</vt:lpstr>
      <vt:lpstr>Times New Roman</vt:lpstr>
      <vt:lpstr>Academy Italic</vt:lpstr>
      <vt:lpstr>Тема Office</vt:lpstr>
      <vt:lpstr>Слайд 1</vt:lpstr>
      <vt:lpstr>Идеи вязания</vt:lpstr>
      <vt:lpstr>История вязание крючком</vt:lpstr>
      <vt:lpstr>Тунисское вязание</vt:lpstr>
      <vt:lpstr>Вязание на вилке</vt:lpstr>
      <vt:lpstr>Простое (европейское) вязание</vt:lpstr>
      <vt:lpstr>Ирландское вязание (кружево)</vt:lpstr>
      <vt:lpstr>Машинное вязание</vt:lpstr>
      <vt:lpstr>Жаккардовое вязание</vt:lpstr>
      <vt:lpstr>Подбор крючка</vt:lpstr>
      <vt:lpstr>Выбор пряжи</vt:lpstr>
      <vt:lpstr>Организация рабочего места</vt:lpstr>
      <vt:lpstr> Как держать крючок </vt:lpstr>
      <vt:lpstr>Условные обозначения</vt:lpstr>
      <vt:lpstr>Цепочка воздушных петель - начало любой вещи, связанной крючком</vt:lpstr>
      <vt:lpstr>Полустолбик</vt:lpstr>
      <vt:lpstr>Столбик без накида</vt:lpstr>
      <vt:lpstr>Столбик с одним накидом </vt:lpstr>
      <vt:lpstr>Схема  вязания</vt:lpstr>
      <vt:lpstr>Практическая работа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nastya.cherepneva</cp:lastModifiedBy>
  <cp:revision>96</cp:revision>
  <dcterms:modified xsi:type="dcterms:W3CDTF">2012-03-20T08:53:18Z</dcterms:modified>
</cp:coreProperties>
</file>