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1" r:id="rId3"/>
    <p:sldId id="272" r:id="rId4"/>
    <p:sldId id="273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0" r:id="rId15"/>
    <p:sldId id="265" r:id="rId16"/>
    <p:sldId id="266" r:id="rId17"/>
    <p:sldId id="268" r:id="rId18"/>
    <p:sldId id="275" r:id="rId19"/>
    <p:sldId id="276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D2302-7DC4-46F8-AF65-2227633A1364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12AE8-5285-450F-A34D-84CADB334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12AE8-5285-450F-A34D-84CADB33484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830A6770-90FC-4385-94C1-A8AB0A19402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6ECAC228-D8B9-4562-928C-5A0E1DE361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0" y="346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0" y="1253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0" y="1706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0" y="2160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0" y="799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0" y="2614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0" y="3521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0" y="3067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0" y="3974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612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4694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5148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5602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158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3334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3787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241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1066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1519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973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2426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2880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0%B5%D1%82%D0%BE%D0%B4%D0%B8%D1%87%D0%B5%D1%81%D0%BA%D0%B8%D0%B9%20%D1%83%D0%B3%D0%BE%D0%BB%D0%BE%D0%BA%20%D0%B2%20%D1%88%D0%BA%D0%BE%D0%BB%D0%B5&amp;img_url=thecenter2000.com/ursa/confused.jpg&amp;rpt=simage&amp;p=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1142984"/>
            <a:ext cx="800105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Числовые промежутки</a:t>
            </a:r>
            <a:endParaRPr lang="ru-RU" sz="96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578645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Ковалева Г.И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239-153-421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642918"/>
            <a:ext cx="257176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</a:t>
            </a:r>
            <a:r>
              <a:rPr lang="en-US" sz="4000" b="1" dirty="0" smtClean="0"/>
              <a:t> &lt; x &lt; b</a:t>
            </a:r>
            <a:r>
              <a:rPr lang="ru-RU" sz="4000" b="1" dirty="0" smtClean="0"/>
              <a:t> </a:t>
            </a:r>
            <a:r>
              <a:rPr lang="en-US" sz="4000" b="1" dirty="0" smtClean="0"/>
              <a:t> 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000100" y="2714620"/>
            <a:ext cx="5715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857356" y="2500306"/>
            <a:ext cx="3929090" cy="28575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643570" y="264318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85918" y="264318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71604" y="2786058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a                                            b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714480" y="1571612"/>
            <a:ext cx="428628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3714752"/>
            <a:ext cx="3348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(</a:t>
            </a:r>
            <a:r>
              <a:rPr lang="en-US" sz="3200" b="1" dirty="0" err="1" smtClean="0">
                <a:solidFill>
                  <a:srgbClr val="002060"/>
                </a:solidFill>
              </a:rPr>
              <a:t>a;b</a:t>
            </a:r>
            <a:r>
              <a:rPr lang="en-US" sz="3200" b="1" dirty="0" smtClean="0">
                <a:solidFill>
                  <a:srgbClr val="002060"/>
                </a:solidFill>
              </a:rPr>
              <a:t>) -</a:t>
            </a:r>
            <a:r>
              <a:rPr lang="ru-RU" sz="3200" b="1" dirty="0" smtClean="0">
                <a:solidFill>
                  <a:srgbClr val="002060"/>
                </a:solidFill>
              </a:rPr>
              <a:t> интервал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5072074"/>
            <a:ext cx="700092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Числовой промежуток от а до </a:t>
            </a:r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214290"/>
            <a:ext cx="137160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85720" y="428604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42327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642918"/>
            <a:ext cx="236314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b="1" dirty="0" smtClean="0"/>
              <a:t>а ≤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</a:t>
            </a:r>
            <a:r>
              <a:rPr lang="en-US" sz="4000" b="1" dirty="0" smtClean="0"/>
              <a:t>&lt; b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928662" y="2714620"/>
            <a:ext cx="57864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071670" y="2500306"/>
            <a:ext cx="3929090" cy="28575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857884" y="264318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28794" y="264318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57356" y="2786058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                                             b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57356" y="1714488"/>
            <a:ext cx="428628" cy="642942"/>
          </a:xfrm>
          <a:prstGeom prst="downArrow">
            <a:avLst>
              <a:gd name="adj1" fmla="val 43905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57224" y="3786190"/>
            <a:ext cx="4434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[ </a:t>
            </a:r>
            <a:r>
              <a:rPr lang="en-US" sz="3200" b="1" dirty="0" err="1" smtClean="0">
                <a:solidFill>
                  <a:srgbClr val="002060"/>
                </a:solidFill>
              </a:rPr>
              <a:t>a;b</a:t>
            </a:r>
            <a:r>
              <a:rPr lang="en-US" sz="3200" b="1" dirty="0" smtClean="0">
                <a:solidFill>
                  <a:srgbClr val="002060"/>
                </a:solidFill>
              </a:rPr>
              <a:t>)</a:t>
            </a:r>
            <a:r>
              <a:rPr lang="ru-RU" sz="3200" b="1" dirty="0" smtClean="0">
                <a:solidFill>
                  <a:srgbClr val="002060"/>
                </a:solidFill>
              </a:rPr>
              <a:t> - полуинтервал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5072074"/>
            <a:ext cx="7786742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Числовой промежуток от а до</a:t>
            </a:r>
            <a:r>
              <a:rPr lang="en-US" sz="3200" b="1" dirty="0" smtClean="0">
                <a:solidFill>
                  <a:srgbClr val="002060"/>
                </a:solidFill>
              </a:rPr>
              <a:t> b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>
                <a:solidFill>
                  <a:srgbClr val="002060"/>
                </a:solidFill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</a:rPr>
              <a:t>ключая а.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57166"/>
            <a:ext cx="15001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85720" y="357166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43108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500042"/>
            <a:ext cx="222048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b="1" dirty="0"/>
              <a:t>а</a:t>
            </a:r>
            <a:r>
              <a:rPr lang="ru-RU" sz="4000" b="1" dirty="0" smtClean="0"/>
              <a:t> </a:t>
            </a:r>
            <a:r>
              <a:rPr lang="en-US" sz="4000" b="1" dirty="0" smtClean="0"/>
              <a:t>&lt; x ≤ b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000100" y="2714620"/>
            <a:ext cx="642942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428860" y="2500306"/>
            <a:ext cx="3929090" cy="28575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357422" y="264318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86512" y="264318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00232" y="2857496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a                                            b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285984" y="1500174"/>
            <a:ext cx="357190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85786" y="3857628"/>
            <a:ext cx="4547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(a; b]</a:t>
            </a:r>
            <a:r>
              <a:rPr lang="ru-RU" sz="3200" b="1" dirty="0" smtClean="0">
                <a:solidFill>
                  <a:srgbClr val="002060"/>
                </a:solidFill>
              </a:rPr>
              <a:t> - полуинтервал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4929198"/>
            <a:ext cx="7715304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Числовой промежуток от а до </a:t>
            </a:r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</a:rPr>
              <a:t>ключая </a:t>
            </a:r>
            <a:r>
              <a:rPr lang="en-US" sz="3200" b="1" dirty="0" smtClean="0">
                <a:solidFill>
                  <a:srgbClr val="002060"/>
                </a:solidFill>
              </a:rPr>
              <a:t>b.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285728"/>
            <a:ext cx="14287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85720" y="357166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42309 -1.48148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500042"/>
            <a:ext cx="220284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/>
              <a:t>а</a:t>
            </a:r>
            <a:r>
              <a:rPr lang="ru-RU" sz="4000" b="1" dirty="0" smtClean="0"/>
              <a:t> ≤ </a:t>
            </a:r>
            <a:r>
              <a:rPr lang="en-US" sz="4000" b="1" dirty="0"/>
              <a:t>x</a:t>
            </a:r>
            <a:r>
              <a:rPr lang="en-US" sz="4000" b="1" dirty="0" smtClean="0"/>
              <a:t> ≤ b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928662" y="2714620"/>
            <a:ext cx="5715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928794" y="2500306"/>
            <a:ext cx="3929090" cy="285752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857356" y="264318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15008" y="264318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2786058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a                                            b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785918" y="1500174"/>
            <a:ext cx="428628" cy="78581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4348" y="3643314"/>
            <a:ext cx="5406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[ a; b]</a:t>
            </a:r>
            <a:r>
              <a:rPr lang="ru-RU" sz="3200" b="1" dirty="0" smtClean="0">
                <a:solidFill>
                  <a:srgbClr val="002060"/>
                </a:solidFill>
              </a:rPr>
              <a:t> – числовой отрезок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4929198"/>
            <a:ext cx="764386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Числовой промежуток от а до </a:t>
            </a:r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</a:rPr>
              <a:t>ключая а и </a:t>
            </a:r>
            <a:r>
              <a:rPr lang="en-US" sz="3200" b="1" dirty="0" smtClean="0">
                <a:solidFill>
                  <a:srgbClr val="002060"/>
                </a:solidFill>
              </a:rPr>
              <a:t>b.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57166"/>
            <a:ext cx="142876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85720" y="357166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43108 1.8518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42968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Множество действительных чисел</a:t>
            </a:r>
          </a:p>
          <a:p>
            <a:pPr algn="ctr"/>
            <a:r>
              <a:rPr lang="ru-RU" sz="2800" b="1" dirty="0" smtClean="0"/>
              <a:t>(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-любое число)</a:t>
            </a:r>
            <a:endParaRPr lang="ru-RU" sz="28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714480" y="2714620"/>
            <a:ext cx="50006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500306"/>
            <a:ext cx="4929222" cy="291148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>
            <a:off x="1785918" y="1785926"/>
            <a:ext cx="357190" cy="64294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335756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(-∞;+∞)</a:t>
            </a:r>
            <a:r>
              <a:rPr lang="ru-RU" sz="4000" b="1" dirty="0" smtClean="0">
                <a:solidFill>
                  <a:srgbClr val="002060"/>
                </a:solidFill>
              </a:rPr>
              <a:t> - интервал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286256"/>
            <a:ext cx="750099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Числовой промежуток от -∞ до +∞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5143512"/>
            <a:ext cx="172879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50989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38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Назовите промежутки, изображенные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 на рисунке</a:t>
            </a:r>
            <a:endParaRPr lang="ru-RU" sz="3200" b="1" dirty="0">
              <a:solidFill>
                <a:srgbClr val="7030A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928662" y="2071678"/>
            <a:ext cx="65722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000100" y="3429000"/>
            <a:ext cx="650085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000100" y="4857760"/>
            <a:ext cx="650085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928662" y="6286520"/>
            <a:ext cx="65722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357422" y="192880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43108" y="214311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- 3</a:t>
            </a:r>
            <a:endParaRPr lang="ru-RU" sz="2400" b="1" dirty="0"/>
          </a:p>
        </p:txBody>
      </p:sp>
      <p:pic>
        <p:nvPicPr>
          <p:cNvPr id="13" name="Рисунок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571736" y="1857364"/>
            <a:ext cx="4857784" cy="285752"/>
          </a:xfrm>
          <a:prstGeom prst="rect">
            <a:avLst/>
          </a:prstGeom>
          <a:noFill/>
        </p:spPr>
      </p:pic>
      <p:pic>
        <p:nvPicPr>
          <p:cNvPr id="14" name="Рисунок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000100" y="3214686"/>
            <a:ext cx="3929090" cy="285752"/>
          </a:xfrm>
          <a:prstGeom prst="rect">
            <a:avLst/>
          </a:prstGeom>
          <a:noFill/>
        </p:spPr>
      </p:pic>
      <p:pic>
        <p:nvPicPr>
          <p:cNvPr id="15" name="Рисунок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143108" y="4643446"/>
            <a:ext cx="3929090" cy="285752"/>
          </a:xfrm>
          <a:prstGeom prst="rect">
            <a:avLst/>
          </a:prstGeom>
          <a:noFill/>
        </p:spPr>
      </p:pic>
      <p:pic>
        <p:nvPicPr>
          <p:cNvPr id="16" name="Рисунок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143108" y="6072206"/>
            <a:ext cx="3929090" cy="285752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4786314" y="335756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643438" y="3643314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</a:t>
            </a:r>
            <a:endParaRPr lang="ru-RU" sz="2400" b="1" dirty="0"/>
          </a:p>
        </p:txBody>
      </p:sp>
      <p:sp>
        <p:nvSpPr>
          <p:cNvPr id="19" name="Овал 18"/>
          <p:cNvSpPr/>
          <p:nvPr/>
        </p:nvSpPr>
        <p:spPr>
          <a:xfrm>
            <a:off x="2071670" y="478632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929322" y="478632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928794" y="5000636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- 8                                         1,8</a:t>
            </a:r>
            <a:endParaRPr lang="ru-RU" sz="2400" b="1" dirty="0"/>
          </a:p>
        </p:txBody>
      </p:sp>
      <p:sp>
        <p:nvSpPr>
          <p:cNvPr id="22" name="Овал 21"/>
          <p:cNvSpPr/>
          <p:nvPr/>
        </p:nvSpPr>
        <p:spPr>
          <a:xfrm>
            <a:off x="6000760" y="6215082"/>
            <a:ext cx="214314" cy="21431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071670" y="621508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714480" y="642939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-8,4                                            67</a:t>
            </a:r>
            <a:endParaRPr lang="ru-RU" sz="2400" b="1" dirty="0"/>
          </a:p>
        </p:txBody>
      </p:sp>
      <p:pic>
        <p:nvPicPr>
          <p:cNvPr id="1026" name="Picture 2" descr="C:\Documents and Settings\Администратор\Рабочий стол\РАбочая\Уроки\анимация\Анимации 2\AG00317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85728"/>
            <a:ext cx="150019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643042" y="571480"/>
            <a:ext cx="57864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643042" y="2000240"/>
            <a:ext cx="57864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714480" y="3429000"/>
            <a:ext cx="57864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14480" y="4857760"/>
            <a:ext cx="5715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14480" y="6286520"/>
            <a:ext cx="564360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643042" y="357166"/>
            <a:ext cx="3929090" cy="285752"/>
          </a:xfrm>
          <a:prstGeom prst="rect">
            <a:avLst/>
          </a:prstGeom>
          <a:noFill/>
        </p:spPr>
      </p:pic>
      <p:pic>
        <p:nvPicPr>
          <p:cNvPr id="14" name="Рисунок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3428992" y="1785926"/>
            <a:ext cx="3929090" cy="285752"/>
          </a:xfrm>
          <a:prstGeom prst="rect">
            <a:avLst/>
          </a:prstGeom>
          <a:noFill/>
        </p:spPr>
      </p:pic>
      <p:pic>
        <p:nvPicPr>
          <p:cNvPr id="15" name="Рисунок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428860" y="3214686"/>
            <a:ext cx="3929090" cy="285752"/>
          </a:xfrm>
          <a:prstGeom prst="rect">
            <a:avLst/>
          </a:prstGeom>
          <a:noFill/>
        </p:spPr>
      </p:pic>
      <p:pic>
        <p:nvPicPr>
          <p:cNvPr id="16" name="Рисунок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571736" y="4643446"/>
            <a:ext cx="3929090" cy="285752"/>
          </a:xfrm>
          <a:prstGeom prst="rect">
            <a:avLst/>
          </a:prstGeom>
          <a:noFill/>
        </p:spPr>
      </p:pic>
      <p:pic>
        <p:nvPicPr>
          <p:cNvPr id="17" name="Рисунок 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714480" y="6072206"/>
            <a:ext cx="5572164" cy="285752"/>
          </a:xfrm>
          <a:prstGeom prst="rect">
            <a:avLst/>
          </a:prstGeom>
          <a:noFill/>
        </p:spPr>
      </p:pic>
      <p:sp>
        <p:nvSpPr>
          <p:cNvPr id="18" name="Овал 17"/>
          <p:cNvSpPr/>
          <p:nvPr/>
        </p:nvSpPr>
        <p:spPr>
          <a:xfrm>
            <a:off x="5500694" y="50004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86116" y="192880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357422" y="335756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215074" y="3357562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429388" y="478632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500298" y="478632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29256" y="714356"/>
            <a:ext cx="42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221455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- 42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214546" y="3500438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25                                          32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285984" y="4929198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-2,3                                          0</a:t>
            </a:r>
            <a:endParaRPr lang="ru-RU" sz="2400" b="1" dirty="0"/>
          </a:p>
        </p:txBody>
      </p:sp>
      <p:pic>
        <p:nvPicPr>
          <p:cNvPr id="2050" name="Picture 2" descr="C:\Documents and Settings\Администратор\Рабочий стол\РАбочая\Уроки\анимация\Анимации 2\AG00317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572008"/>
            <a:ext cx="135732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14290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Изобразите промежутки на координатной прямой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285860"/>
            <a:ext cx="83910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[ -3;7);               [8;21];           (-1; 3)</a:t>
            </a:r>
            <a:endParaRPr lang="ru-RU" sz="4000" b="1" dirty="0" smtClean="0"/>
          </a:p>
          <a:p>
            <a:endParaRPr lang="ru-RU" sz="4000" b="1" dirty="0" smtClean="0"/>
          </a:p>
          <a:p>
            <a:r>
              <a:rPr lang="en-US" sz="4000" b="1" dirty="0" smtClean="0"/>
              <a:t>               (2;+∞)              (-∞; +∞)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(-∞; 12];             (4;+∞)</a:t>
            </a:r>
            <a:endParaRPr lang="ru-RU" sz="4000" b="1" dirty="0"/>
          </a:p>
        </p:txBody>
      </p:sp>
      <p:pic>
        <p:nvPicPr>
          <p:cNvPr id="8" name="Picture 2" descr="C:\Documents and Settings\Администратор\Рабочий стол\РАбочая\Уроки\анимация\Анимации 2\AG00317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3929066"/>
            <a:ext cx="135732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642918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02" y="1348800"/>
            <a:ext cx="86439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вариант                           2 вариант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1857364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Учебник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812(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а,г,з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                                  № 812(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б,в,ж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813(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а,б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                                    № 813(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в,г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64" y="571480"/>
            <a:ext cx="87154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вариант                                  2 вариант</a:t>
            </a:r>
          </a:p>
          <a:p>
            <a:endParaRPr lang="ru-RU" sz="3200" dirty="0" smtClean="0"/>
          </a:p>
          <a:p>
            <a:pPr algn="ctr"/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1928802"/>
            <a:ext cx="1071569" cy="214314"/>
          </a:xfrm>
          <a:prstGeom prst="rect">
            <a:avLst/>
          </a:prstGeom>
          <a:noFill/>
        </p:spPr>
      </p:pic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5" y="1857364"/>
            <a:ext cx="1071569" cy="285752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571744"/>
            <a:ext cx="1143009" cy="214314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7" y="2571744"/>
            <a:ext cx="1071570" cy="219710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3214710" cy="347345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571744"/>
            <a:ext cx="3214710" cy="347345"/>
          </a:xfrm>
          <a:prstGeom prst="rect">
            <a:avLst/>
          </a:prstGeom>
          <a:noFill/>
        </p:spPr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928802"/>
            <a:ext cx="3000396" cy="275907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571744"/>
            <a:ext cx="3000395" cy="347345"/>
          </a:xfrm>
          <a:prstGeom prst="rect">
            <a:avLst/>
          </a:prstGeom>
          <a:noFill/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28662" y="1928802"/>
            <a:ext cx="215900" cy="215900"/>
          </a:xfrm>
          <a:prstGeom prst="ellipse">
            <a:avLst/>
          </a:prstGeom>
          <a:solidFill>
            <a:srgbClr val="00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6000760" y="2643182"/>
            <a:ext cx="215900" cy="215900"/>
          </a:xfrm>
          <a:prstGeom prst="ellipse">
            <a:avLst/>
          </a:prstGeom>
          <a:solidFill>
            <a:srgbClr val="00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215206" y="2643182"/>
            <a:ext cx="215900" cy="215900"/>
          </a:xfrm>
          <a:prstGeom prst="ellipse">
            <a:avLst/>
          </a:prstGeom>
          <a:solidFill>
            <a:srgbClr val="00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928662" y="2643182"/>
            <a:ext cx="215900" cy="2159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2844" y="1928802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                                                                                            б)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г)                                                                                             в)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ж)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6182" y="150017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№812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6182" y="392906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№813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2214546" y="1928802"/>
            <a:ext cx="215900" cy="215900"/>
          </a:xfrm>
          <a:prstGeom prst="ellipse">
            <a:avLst/>
          </a:prstGeom>
          <a:solidFill>
            <a:srgbClr val="00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2285984" y="2643182"/>
            <a:ext cx="215900" cy="2159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pic>
        <p:nvPicPr>
          <p:cNvPr id="29" name="Рисунок 2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286124"/>
            <a:ext cx="3286148" cy="347345"/>
          </a:xfrm>
          <a:prstGeom prst="rect">
            <a:avLst/>
          </a:prstGeom>
          <a:noFill/>
        </p:spPr>
      </p:pic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2285984" y="3357562"/>
            <a:ext cx="215900" cy="2159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pic>
        <p:nvPicPr>
          <p:cNvPr id="32" name="Рисунок 3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286124"/>
            <a:ext cx="3000396" cy="347345"/>
          </a:xfrm>
          <a:prstGeom prst="rect">
            <a:avLst/>
          </a:prstGeom>
          <a:noFill/>
        </p:spPr>
      </p:pic>
      <p:sp>
        <p:nvSpPr>
          <p:cNvPr id="33" name="Oval 9"/>
          <p:cNvSpPr>
            <a:spLocks noChangeArrowheads="1"/>
          </p:cNvSpPr>
          <p:nvPr/>
        </p:nvSpPr>
        <p:spPr bwMode="auto">
          <a:xfrm>
            <a:off x="6000760" y="1928802"/>
            <a:ext cx="215900" cy="2159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7286644" y="1928802"/>
            <a:ext cx="215900" cy="2159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7215206" y="3357562"/>
            <a:ext cx="215900" cy="215900"/>
          </a:xfrm>
          <a:prstGeom prst="ellipse">
            <a:avLst/>
          </a:prstGeom>
          <a:solidFill>
            <a:srgbClr val="00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pic>
        <p:nvPicPr>
          <p:cNvPr id="39" name="Рисунок 3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86124"/>
            <a:ext cx="1928825" cy="214314"/>
          </a:xfrm>
          <a:prstGeom prst="rect">
            <a:avLst/>
          </a:prstGeom>
          <a:noFill/>
        </p:spPr>
      </p:pic>
      <p:pic>
        <p:nvPicPr>
          <p:cNvPr id="41" name="Рисунок 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286124"/>
            <a:ext cx="1928826" cy="214314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857224" y="2143116"/>
            <a:ext cx="75724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-2                       4                                                                        -3                       3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-4                       0                                                                        0                       5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-1                                                                                              4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4857761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[-2;6];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(-1;7);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[-1;+∞).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(-∞;4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обучающие: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ввести понятие числового промежутка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умения работать с числовыми промежутками, изображать на координатной прямой промежуток и множество чисел, удовлетворяющих неравенству; прививать навыки графической культуры;</a:t>
            </a:r>
          </a:p>
          <a:p>
            <a:pPr lvl="0" algn="just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развитие логического мышления, способности самостоятельно решать учебные задачи, развитие любознательности учащихся, познавательного интереса к предмету;</a:t>
            </a:r>
          </a:p>
          <a:p>
            <a:pPr algn="just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 воспитание интереса к математике через использование и применение ИКТ; создание условий для формирования коммуникативных навыков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67866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</a:rPr>
              <a:t>СПАСИБО ВСЕМ ЗА УРОК!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4" name="Picture 4" descr="обезья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857364"/>
            <a:ext cx="52578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488" y="342900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Молодцы!</a:t>
            </a:r>
            <a:endParaRPr lang="ru-RU" sz="3600" dirty="0"/>
          </a:p>
        </p:txBody>
      </p:sp>
      <p:pic>
        <p:nvPicPr>
          <p:cNvPr id="6" name="Picture 6" descr="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642918"/>
            <a:ext cx="2952750" cy="2733675"/>
          </a:xfrm>
          <a:prstGeom prst="rect">
            <a:avLst/>
          </a:prstGeom>
          <a:noFill/>
        </p:spPr>
      </p:pic>
      <p:pic>
        <p:nvPicPr>
          <p:cNvPr id="7" name="Picture 6" descr="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928670"/>
            <a:ext cx="2952750" cy="2733675"/>
          </a:xfrm>
          <a:prstGeom prst="rect">
            <a:avLst/>
          </a:prstGeom>
          <a:noFill/>
        </p:spPr>
      </p:pic>
      <p:pic>
        <p:nvPicPr>
          <p:cNvPr id="8" name="Picture 6" descr="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48553">
            <a:off x="3039265" y="4031827"/>
            <a:ext cx="2952750" cy="273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lvl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Прочитайте неравенство и назовите несколько значений переменной, удовлетворяющее данному неравенству.</a:t>
            </a:r>
          </a:p>
          <a:p>
            <a:r>
              <a:rPr lang="ru-RU" sz="4400" dirty="0" smtClean="0"/>
              <a:t>А) </a:t>
            </a:r>
            <a:r>
              <a:rPr lang="ru-RU" sz="4400" dirty="0" err="1" smtClean="0"/>
              <a:t>х</a:t>
            </a:r>
            <a:r>
              <a:rPr lang="en-US" sz="4400" dirty="0" smtClean="0"/>
              <a:t> &lt; – 3</a:t>
            </a:r>
          </a:p>
          <a:p>
            <a:pPr>
              <a:buNone/>
            </a:pPr>
            <a:endParaRPr lang="ru-RU" dirty="0" smtClean="0"/>
          </a:p>
          <a:p>
            <a:r>
              <a:rPr lang="ru-RU" sz="4000" dirty="0" smtClean="0"/>
              <a:t>Б) </a:t>
            </a:r>
            <a:r>
              <a:rPr lang="en-US" sz="4000" dirty="0" smtClean="0"/>
              <a:t>x ≥ 7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z="4000" dirty="0" smtClean="0"/>
              <a:t>В) </a:t>
            </a:r>
            <a:r>
              <a:rPr lang="en-US" sz="4000" dirty="0" smtClean="0"/>
              <a:t>– 1 &lt; x &lt; 1 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1440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Между какими целыми числами заключено число:</a:t>
            </a:r>
          </a:p>
          <a:p>
            <a:pPr>
              <a:buNone/>
            </a:pPr>
            <a:r>
              <a:rPr lang="en-US" dirty="0" smtClean="0"/>
              <a:t>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В)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14414" y="1857364"/>
          <a:ext cx="714380" cy="714380"/>
        </p:xfrm>
        <a:graphic>
          <a:graphicData uri="http://schemas.openxmlformats.org/presentationml/2006/ole">
            <p:oleObj spid="_x0000_s31746" name="Формула" r:id="rId3" imgW="22860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14414" y="3000372"/>
          <a:ext cx="857256" cy="670896"/>
        </p:xfrm>
        <a:graphic>
          <a:graphicData uri="http://schemas.openxmlformats.org/presentationml/2006/ole">
            <p:oleObj spid="_x0000_s31747" name="Формула" r:id="rId4" imgW="29196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42976" y="4143380"/>
          <a:ext cx="1000132" cy="720095"/>
        </p:xfrm>
        <a:graphic>
          <a:graphicData uri="http://schemas.openxmlformats.org/presentationml/2006/ole">
            <p:oleObj spid="_x0000_s31748" name="Формула" r:id="rId5" imgW="317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71480"/>
            <a:ext cx="80010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solidFill>
                  <a:srgbClr val="C00000"/>
                </a:solidFill>
              </a:rPr>
              <a:t>Определение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Множество всех чисел, удовлетворяющих данному условию, называется числовым промежутком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000100" y="2143116"/>
            <a:ext cx="600079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 flipH="1">
            <a:off x="2786050" y="2071678"/>
            <a:ext cx="285752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3071802" y="1857364"/>
            <a:ext cx="3929090" cy="285752"/>
          </a:xfrm>
          <a:prstGeom prst="rect">
            <a:avLst/>
          </a:prstGeom>
          <a:noFill/>
        </p:spPr>
      </p:pic>
      <p:sp>
        <p:nvSpPr>
          <p:cNvPr id="8" name="Стрелка вниз 7"/>
          <p:cNvSpPr/>
          <p:nvPr/>
        </p:nvSpPr>
        <p:spPr>
          <a:xfrm>
            <a:off x="2643174" y="1071546"/>
            <a:ext cx="571504" cy="78581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643306" y="357166"/>
            <a:ext cx="132279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b="1" dirty="0" err="1"/>
              <a:t>х</a:t>
            </a:r>
            <a:r>
              <a:rPr lang="ru-RU" sz="4000" b="1" dirty="0" smtClean="0"/>
              <a:t> ≥ а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2214555"/>
            <a:ext cx="357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а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3143248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[a; +∞) -</a:t>
            </a:r>
            <a:r>
              <a:rPr lang="ru-RU" sz="3200" b="1" dirty="0" smtClean="0">
                <a:solidFill>
                  <a:srgbClr val="002060"/>
                </a:solidFill>
              </a:rPr>
              <a:t> числовой луч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214818"/>
            <a:ext cx="800105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Числовой промежуток от а до +∞, включая а.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3" name="Рисунок 12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285728"/>
            <a:ext cx="1443039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57158" y="357166"/>
            <a:ext cx="1553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7 0.00301 L 0.44532 0.003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214290"/>
            <a:ext cx="148309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/>
              <a:t>х</a:t>
            </a:r>
            <a:r>
              <a:rPr lang="en-US" sz="4000" b="1" dirty="0" smtClean="0"/>
              <a:t> &gt;</a:t>
            </a:r>
            <a:r>
              <a:rPr lang="ru-RU" sz="4000" b="1" dirty="0" smtClean="0"/>
              <a:t> а</a:t>
            </a:r>
            <a:r>
              <a:rPr lang="en-US" sz="4000" b="1" dirty="0" smtClean="0"/>
              <a:t> 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500166" y="2000240"/>
            <a:ext cx="50006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428860" y="1928802"/>
            <a:ext cx="142876" cy="14287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57422" y="2000240"/>
            <a:ext cx="47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500298" y="1714488"/>
            <a:ext cx="3929090" cy="285752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2357422" y="928670"/>
            <a:ext cx="428628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0034" y="2928934"/>
            <a:ext cx="4832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(а; +∞) - открытый луч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4143380"/>
            <a:ext cx="721523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Числовой промежуток от а до +∞.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142852"/>
            <a:ext cx="142876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85720" y="428604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42326 -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642918"/>
            <a:ext cx="162576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x &lt; a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000100" y="2714620"/>
            <a:ext cx="5715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4429124" y="2571744"/>
            <a:ext cx="214314" cy="21431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000100" y="2500306"/>
            <a:ext cx="3429024" cy="2857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57686" y="2786058"/>
            <a:ext cx="499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endParaRPr lang="ru-RU" sz="24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857224" y="1643050"/>
            <a:ext cx="500066" cy="71438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42976" y="3786190"/>
            <a:ext cx="4855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( - ∞; a)</a:t>
            </a:r>
            <a:r>
              <a:rPr lang="ru-RU" sz="3200" b="1" dirty="0" smtClean="0"/>
              <a:t> – числовой луч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5072074"/>
            <a:ext cx="5072098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Промежуток от - ∞ до 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428604"/>
            <a:ext cx="1500198" cy="138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5720" y="428604"/>
            <a:ext cx="1643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0.36823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642918"/>
            <a:ext cx="132279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b="1" dirty="0" err="1"/>
              <a:t>х</a:t>
            </a:r>
            <a:r>
              <a:rPr lang="ru-RU" sz="4000" b="1" dirty="0" smtClean="0"/>
              <a:t> ≤ а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285852" y="2714620"/>
            <a:ext cx="5715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214942" y="264318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143504" y="2857496"/>
            <a:ext cx="499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285852" y="2500306"/>
            <a:ext cx="3929090" cy="2857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85852" y="3714752"/>
            <a:ext cx="4741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( - ∞;а</a:t>
            </a:r>
            <a:r>
              <a:rPr lang="en-US" sz="3200" b="1" dirty="0" smtClean="0">
                <a:solidFill>
                  <a:srgbClr val="002060"/>
                </a:solidFill>
              </a:rPr>
              <a:t>]</a:t>
            </a:r>
            <a:r>
              <a:rPr lang="ru-RU" sz="3200" b="1" dirty="0" smtClean="0">
                <a:solidFill>
                  <a:srgbClr val="002060"/>
                </a:solidFill>
              </a:rPr>
              <a:t> – числовой луч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071538" y="1643050"/>
            <a:ext cx="428628" cy="714380"/>
          </a:xfrm>
          <a:prstGeom prst="downArrow">
            <a:avLst>
              <a:gd name="adj1" fmla="val 50000"/>
              <a:gd name="adj2" fmla="val 5571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10" y="5072074"/>
            <a:ext cx="800105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Числовой промежуток от - ∞ до а,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включая 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http://im3-tub.yandex.net/i?id=54438565-14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357166"/>
            <a:ext cx="13573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5720" y="357166"/>
            <a:ext cx="1553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42327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  <p:bldP spid="10" grpId="0" animBg="1"/>
    </p:bldLst>
  </p:timing>
</p:sld>
</file>

<file path=ppt/theme/theme1.xml><?xml version="1.0" encoding="utf-8"?>
<a:theme xmlns:a="http://schemas.openxmlformats.org/drawingml/2006/main" name="Тема8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347</TotalTime>
  <Words>501</Words>
  <Application>Microsoft Office PowerPoint</Application>
  <PresentationFormat>Экран (4:3)</PresentationFormat>
  <Paragraphs>113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Тема8</vt:lpstr>
      <vt:lpstr>Формула</vt:lpstr>
      <vt:lpstr>Слайд 1</vt:lpstr>
      <vt:lpstr>Цели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Ковалева Г.И.</dc:creator>
  <cp:lastModifiedBy>Admin</cp:lastModifiedBy>
  <cp:revision>40</cp:revision>
  <dcterms:created xsi:type="dcterms:W3CDTF">2011-03-13T07:41:06Z</dcterms:created>
  <dcterms:modified xsi:type="dcterms:W3CDTF">2011-11-30T12:46:42Z</dcterms:modified>
</cp:coreProperties>
</file>