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6" r:id="rId4"/>
    <p:sldId id="265" r:id="rId5"/>
    <p:sldId id="259" r:id="rId6"/>
    <p:sldId id="278" r:id="rId7"/>
    <p:sldId id="279" r:id="rId8"/>
    <p:sldId id="277" r:id="rId9"/>
    <p:sldId id="280" r:id="rId10"/>
    <p:sldId id="281" r:id="rId11"/>
    <p:sldId id="258" r:id="rId12"/>
    <p:sldId id="262" r:id="rId13"/>
    <p:sldId id="260" r:id="rId14"/>
    <p:sldId id="271" r:id="rId15"/>
    <p:sldId id="268" r:id="rId16"/>
    <p:sldId id="272" r:id="rId17"/>
    <p:sldId id="273" r:id="rId18"/>
    <p:sldId id="274" r:id="rId19"/>
    <p:sldId id="285" r:id="rId20"/>
    <p:sldId id="286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5" autoAdjust="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B48E5C-C05B-4625-AC38-44FBC2A19099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82460-BE75-4E8C-B655-C8DF447CC0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1"/>
            <a:ext cx="7772400" cy="1571637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4800" dirty="0" smtClean="0">
                <a:solidFill>
                  <a:srgbClr val="C00000"/>
                </a:solidFill>
              </a:rPr>
              <a:t>Хохломская  роспись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1F5"/>
              </a:clrFrom>
              <a:clrTo>
                <a:srgbClr val="F7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081087" y="2081196"/>
            <a:ext cx="3067050" cy="904875"/>
          </a:xfrm>
          <a:prstGeom prst="rect">
            <a:avLst/>
          </a:prstGeom>
          <a:noFill/>
        </p:spPr>
      </p:pic>
      <p:pic>
        <p:nvPicPr>
          <p:cNvPr id="3077" name="Picture 5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033458" y="4824408"/>
            <a:ext cx="3067050" cy="1000134"/>
          </a:xfrm>
          <a:prstGeom prst="rect">
            <a:avLst/>
          </a:prstGeom>
          <a:noFill/>
        </p:spPr>
      </p:pic>
      <p:pic>
        <p:nvPicPr>
          <p:cNvPr id="3078" name="Picture 6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3F7"/>
              </a:clrFrom>
              <a:clrTo>
                <a:srgbClr val="F8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42844" y="5953125"/>
            <a:ext cx="3067050" cy="904875"/>
          </a:xfrm>
          <a:prstGeom prst="rect">
            <a:avLst/>
          </a:prstGeom>
          <a:noFill/>
        </p:spPr>
      </p:pic>
      <p:pic>
        <p:nvPicPr>
          <p:cNvPr id="3079" name="Picture 7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2F6"/>
              </a:clrFrom>
              <a:clrTo>
                <a:srgbClr val="F7F2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928926" y="5953125"/>
            <a:ext cx="3067050" cy="904875"/>
          </a:xfrm>
          <a:prstGeom prst="rect">
            <a:avLst/>
          </a:prstGeom>
          <a:noFill/>
        </p:spPr>
      </p:pic>
      <p:pic>
        <p:nvPicPr>
          <p:cNvPr id="3080" name="Picture 8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4EFF3"/>
              </a:clrFrom>
              <a:clrTo>
                <a:srgbClr val="F4E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5953125"/>
            <a:ext cx="3067050" cy="904875"/>
          </a:xfrm>
          <a:prstGeom prst="rect">
            <a:avLst/>
          </a:prstGeom>
          <a:noFill/>
        </p:spPr>
      </p:pic>
      <p:pic>
        <p:nvPicPr>
          <p:cNvPr id="3081" name="Picture 9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158038" y="2081195"/>
            <a:ext cx="3067050" cy="904875"/>
          </a:xfrm>
          <a:prstGeom prst="rect">
            <a:avLst/>
          </a:prstGeom>
          <a:noFill/>
        </p:spPr>
      </p:pic>
      <p:pic>
        <p:nvPicPr>
          <p:cNvPr id="3082" name="Picture 10" descr="C:\Users\Usser\Pictures\931_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0EBEF"/>
              </a:clrFrom>
              <a:clrTo>
                <a:srgbClr val="F0EB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158038" y="4872037"/>
            <a:ext cx="3067050" cy="904875"/>
          </a:xfrm>
          <a:prstGeom prst="rect">
            <a:avLst/>
          </a:prstGeom>
          <a:noFill/>
        </p:spPr>
      </p:pic>
      <p:pic>
        <p:nvPicPr>
          <p:cNvPr id="15" name="Picture 3" descr="C:\Users\Usser\Pictures\nabor-dlya-supa-21-pr-hohloma-641-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142984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ser\Pictures\aea42e88be8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ser\Downloads\pic_hohloma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2033586" y="2033588"/>
            <a:ext cx="6858000" cy="2790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42852"/>
            <a:ext cx="5500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mbria" pitchFamily="18" charset="0"/>
              </a:rPr>
              <a:t>Наивысшего расцвета хохломской промысел достиг в XVIII веке. В это время складывается два типа письма: </a:t>
            </a:r>
            <a:r>
              <a:rPr lang="ru-RU" sz="2800" b="1" dirty="0" smtClean="0">
                <a:latin typeface="Cambria" pitchFamily="18" charset="0"/>
              </a:rPr>
              <a:t>верховое</a:t>
            </a:r>
            <a:r>
              <a:rPr lang="ru-RU" sz="2800" dirty="0" smtClean="0">
                <a:latin typeface="Cambria" pitchFamily="18" charset="0"/>
              </a:rPr>
              <a:t> и </a:t>
            </a:r>
            <a:r>
              <a:rPr lang="ru-RU" sz="2800" b="1" dirty="0" smtClean="0">
                <a:latin typeface="Cambria" pitchFamily="18" charset="0"/>
              </a:rPr>
              <a:t>фоновое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690336"/>
            <a:ext cx="55007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Верховая роспись</a:t>
            </a:r>
            <a:r>
              <a:rPr lang="ru-RU" sz="2800" dirty="0" smtClean="0"/>
              <a:t> велась пластичными мазками на </a:t>
            </a:r>
            <a:r>
              <a:rPr lang="ru-RU" sz="2800" dirty="0" err="1" smtClean="0"/>
              <a:t>пролуженной</a:t>
            </a:r>
            <a:r>
              <a:rPr lang="ru-RU" sz="2800" dirty="0" smtClean="0"/>
              <a:t> поверхности посуды, создавая великолепный ажурный рисунок. Классическим примером «верхового» письма может служить </a:t>
            </a:r>
            <a:r>
              <a:rPr lang="ru-RU" sz="2800" b="1" dirty="0" smtClean="0"/>
              <a:t>«травка»</a:t>
            </a:r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ser\Pictures\72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8670"/>
            <a:ext cx="5500726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64305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1500174"/>
            <a:ext cx="32861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</a:t>
            </a:r>
            <a:r>
              <a:rPr lang="ru-RU" sz="2800" b="1" dirty="0" smtClean="0"/>
              <a:t>«фоновой» </a:t>
            </a:r>
            <a:r>
              <a:rPr lang="ru-RU" sz="2800" dirty="0" smtClean="0"/>
              <a:t>росписи было характерно применение чёрного или красного фона, тогда как сам рисунок оставался золотым. 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285728"/>
            <a:ext cx="4786346" cy="658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Основу любой композиции составляют плавно изгибающиеся, как- бы вырастающие друг из друга ветви, которые сами художники называют "ведущей", или "корнем". Вокруг ведущей располагаются другие детали росписи, чередование которых подчиняется определенному ритму. В центре помещают крупный- главный элемент (например, гроздь рябины или цветок), вокруг- более мелкие- второстепенные (листья, травку, отдельные ягоды и цветы).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Picture 2" descr="C:\Users\Usser\Pictures\033__0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7161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71802" y="0"/>
            <a:ext cx="60721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Знакомый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трехлапый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 мохнатый листик, трогательная звездочка цветка, изогнутая веточка и, конечно, она - маленькая капелька лесной сладости - земляничка.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43240" y="1785927"/>
            <a:ext cx="57864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Хохломские художники любят рисовать на поверхностях своих изделий земляничку, малинку,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ежевичку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крыжовничек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, черную и красную смородинку, рябинку. Называют они ягоды ласково, и никогда даже один и тот же мастер не напишет их одинаково: чуть-чуть изменит очертания листа, по-другому изогнет веточки, разбросает цветы и ягоды - и вот тот же самый мотив заговорит с нами по-новому.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Usser\Pictures\00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57271" y="1643063"/>
            <a:ext cx="4857784" cy="314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ser\Pictures\ntnl-00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Детские  работы:</a:t>
            </a:r>
            <a:endParaRPr lang="ru-RU" dirty="0"/>
          </a:p>
        </p:txBody>
      </p:sp>
      <p:pic>
        <p:nvPicPr>
          <p:cNvPr id="5" name="Рисунок 4" descr="P10101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33550" y="1643050"/>
            <a:ext cx="4767276" cy="48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ser\Pictures\walks_landscap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142984"/>
            <a:ext cx="6438900" cy="4826000"/>
          </a:xfrm>
          <a:prstGeom prst="rect">
            <a:avLst/>
          </a:prstGeom>
          <a:noFill/>
        </p:spPr>
      </p:pic>
      <p:pic>
        <p:nvPicPr>
          <p:cNvPr id="3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810402" y="1190624"/>
            <a:ext cx="3286124" cy="904875"/>
          </a:xfrm>
          <a:prstGeom prst="rect">
            <a:avLst/>
          </a:prstGeom>
          <a:noFill/>
        </p:spPr>
      </p:pic>
      <p:pic>
        <p:nvPicPr>
          <p:cNvPr id="4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596077" y="4333884"/>
            <a:ext cx="3714776" cy="904875"/>
          </a:xfrm>
          <a:prstGeom prst="rect">
            <a:avLst/>
          </a:prstGeom>
          <a:noFill/>
        </p:spPr>
      </p:pic>
      <p:pic>
        <p:nvPicPr>
          <p:cNvPr id="5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083498" y="1297783"/>
            <a:ext cx="3500438" cy="904875"/>
          </a:xfrm>
          <a:prstGeom prst="rect">
            <a:avLst/>
          </a:prstGeom>
          <a:noFill/>
        </p:spPr>
      </p:pic>
      <p:pic>
        <p:nvPicPr>
          <p:cNvPr id="6" name="Picture 9" descr="C:\Users\Usser\Pictures\931_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866805" y="4295774"/>
            <a:ext cx="3067050" cy="904875"/>
          </a:xfrm>
          <a:prstGeom prst="rect">
            <a:avLst/>
          </a:prstGeom>
          <a:noFill/>
        </p:spPr>
      </p:pic>
      <p:pic>
        <p:nvPicPr>
          <p:cNvPr id="7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5524" y="133766"/>
            <a:ext cx="3752228" cy="904875"/>
          </a:xfrm>
          <a:prstGeom prst="rect">
            <a:avLst/>
          </a:prstGeom>
          <a:noFill/>
        </p:spPr>
      </p:pic>
      <p:pic>
        <p:nvPicPr>
          <p:cNvPr id="8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42852"/>
            <a:ext cx="3929090" cy="904875"/>
          </a:xfrm>
          <a:prstGeom prst="rect">
            <a:avLst/>
          </a:prstGeom>
          <a:noFill/>
        </p:spPr>
      </p:pic>
      <p:pic>
        <p:nvPicPr>
          <p:cNvPr id="9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6000768"/>
            <a:ext cx="3929090" cy="857232"/>
          </a:xfrm>
          <a:prstGeom prst="rect">
            <a:avLst/>
          </a:prstGeom>
          <a:noFill/>
        </p:spPr>
      </p:pic>
      <p:pic>
        <p:nvPicPr>
          <p:cNvPr id="10" name="Picture 9" descr="C:\Users\Usser\Pictures\931_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1F5"/>
              </a:clrFrom>
              <a:clrTo>
                <a:srgbClr val="F6F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000768"/>
            <a:ext cx="4638686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ser\Pictures\457829987 (1)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14356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9003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ser\Pictures\картинки\drawer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571876"/>
            <a:ext cx="2571768" cy="2462220"/>
          </a:xfrm>
          <a:prstGeom prst="rect">
            <a:avLst/>
          </a:prstGeom>
          <a:noFill/>
        </p:spPr>
      </p:pic>
      <p:pic>
        <p:nvPicPr>
          <p:cNvPr id="1027" name="Picture 3" descr="C:\Users\Usser\Pictures\0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47862">
            <a:off x="366932" y="3394270"/>
            <a:ext cx="4751002" cy="320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ser\Pictures\501-izgotovlenie-derevyannojj-posud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800105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ser\Downloads\TkNlGJl1oY_large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7166"/>
            <a:ext cx="771530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ser\Downloads\image_4cdd00c744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шаблоны\фон\FreePptSlaid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Usser\Pictures\b691c7f5b6c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785794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шаблоны\фон\FreePptSlaid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 descr="C:\Users\Usser\Downloads\181.NABOR-Zelencov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76312"/>
            <a:ext cx="8072494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шаблоны\фон\FreePptSlaid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ser\Pictures\42c198b3d36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1357298"/>
            <a:ext cx="53625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шаблоны\фон\FreePptSlaid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C:\Users\Usser\Pictures\9cd53422943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433513"/>
            <a:ext cx="6405586" cy="471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209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    Хохломская  роспись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       Детские  работы:</vt:lpstr>
      <vt:lpstr>Слайд 20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Usser</dc:creator>
  <cp:lastModifiedBy>Дарёна</cp:lastModifiedBy>
  <cp:revision>44</cp:revision>
  <dcterms:created xsi:type="dcterms:W3CDTF">2011-10-26T04:59:03Z</dcterms:created>
  <dcterms:modified xsi:type="dcterms:W3CDTF">2011-12-18T16:07:43Z</dcterms:modified>
</cp:coreProperties>
</file>