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sldIdLst>
    <p:sldId id="266" r:id="rId2"/>
    <p:sldId id="256" r:id="rId3"/>
    <p:sldId id="257" r:id="rId4"/>
    <p:sldId id="258" r:id="rId5"/>
    <p:sldId id="259" r:id="rId6"/>
    <p:sldId id="269" r:id="rId7"/>
    <p:sldId id="260" r:id="rId8"/>
    <p:sldId id="261" r:id="rId9"/>
    <p:sldId id="262" r:id="rId10"/>
    <p:sldId id="263" r:id="rId11"/>
    <p:sldId id="264" r:id="rId12"/>
    <p:sldId id="268" r:id="rId13"/>
    <p:sldId id="26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921AC-3AC8-4EF8-ABA7-0BDC393FFE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CC269-CCFF-4F79-966C-D0A67E316E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7ACF3-B657-424D-A410-FB021F2B21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126383-B9C4-4CC8-AE10-83A182322E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4613D-1B3A-4027-9BDC-2CE7C0D133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BA25D-8232-48C2-B4E5-6F4AF76757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EBE51-0A41-4A59-AAB3-94F1AAFEE9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E30CC-6DB3-4F0E-B646-4474ACA4A0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BB21D-5D45-4A9A-8C1D-0D2A199304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1C2F0-CBFF-4C4E-BFB5-F5DD3BBC96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DE01A-89A9-41B0-9456-7725CD6366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DC021-3A4E-4B59-B6F3-32AE976F2D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B99CC3-042B-434B-91E7-745F588F170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00"/>
                </a:solidFill>
              </a:rPr>
              <a:t>1 спряжение</a:t>
            </a:r>
            <a:r>
              <a:rPr lang="ru-RU"/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/>
              <a:t>Чтобы курицу соседки</a:t>
            </a:r>
          </a:p>
          <a:p>
            <a:pPr>
              <a:buFontTx/>
              <a:buNone/>
            </a:pPr>
            <a:r>
              <a:rPr lang="ru-RU" sz="4400" b="1"/>
              <a:t>Чисто наголо </a:t>
            </a:r>
            <a:r>
              <a:rPr lang="ru-RU" sz="4400" b="1">
                <a:solidFill>
                  <a:srgbClr val="000066"/>
                </a:solidFill>
              </a:rPr>
              <a:t>ПОБРИТЬ</a:t>
            </a:r>
          </a:p>
          <a:p>
            <a:pPr>
              <a:buFontTx/>
              <a:buNone/>
            </a:pPr>
            <a:r>
              <a:rPr lang="ru-RU" sz="4400" b="1"/>
              <a:t>Надо бы на табуретке</a:t>
            </a:r>
          </a:p>
          <a:p>
            <a:pPr>
              <a:buFontTx/>
              <a:buNone/>
            </a:pPr>
            <a:r>
              <a:rPr lang="ru-RU" sz="4400" b="1"/>
              <a:t>Две салфетки </a:t>
            </a:r>
            <a:r>
              <a:rPr lang="ru-RU" sz="4400" b="1">
                <a:solidFill>
                  <a:srgbClr val="000066"/>
                </a:solidFill>
              </a:rPr>
              <a:t>ПОСТЕЛИТЬ.</a:t>
            </a: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 cstate="email"/>
          <a:srcRect b="-949"/>
          <a:stretch>
            <a:fillRect/>
          </a:stretch>
        </p:blipFill>
        <p:spPr bwMode="auto">
          <a:xfrm>
            <a:off x="7092950" y="4292600"/>
            <a:ext cx="15668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333375"/>
            <a:ext cx="4330700" cy="5792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/>
              <a:t>угнать</a:t>
            </a:r>
          </a:p>
          <a:p>
            <a:pPr>
              <a:lnSpc>
                <a:spcPct val="90000"/>
              </a:lnSpc>
            </a:pPr>
            <a:r>
              <a:rPr lang="ru-RU" sz="2000" b="1"/>
              <a:t>пригнать</a:t>
            </a:r>
          </a:p>
          <a:p>
            <a:pPr>
              <a:lnSpc>
                <a:spcPct val="90000"/>
              </a:lnSpc>
            </a:pPr>
            <a:r>
              <a:rPr lang="ru-RU" sz="2000" b="1"/>
              <a:t>отогнать</a:t>
            </a:r>
          </a:p>
          <a:p>
            <a:pPr>
              <a:lnSpc>
                <a:spcPct val="90000"/>
              </a:lnSpc>
            </a:pPr>
            <a:r>
              <a:rPr lang="ru-RU" sz="2000" b="1"/>
              <a:t>догнать</a:t>
            </a:r>
          </a:p>
          <a:p>
            <a:pPr>
              <a:lnSpc>
                <a:spcPct val="90000"/>
              </a:lnSpc>
            </a:pPr>
            <a:r>
              <a:rPr lang="ru-RU" sz="2000" b="1"/>
              <a:t>согнать </a:t>
            </a:r>
          </a:p>
          <a:p>
            <a:pPr>
              <a:lnSpc>
                <a:spcPct val="90000"/>
              </a:lnSpc>
            </a:pPr>
            <a:r>
              <a:rPr lang="ru-RU" sz="2000" b="1"/>
              <a:t>погнать               </a:t>
            </a:r>
          </a:p>
          <a:p>
            <a:pPr>
              <a:lnSpc>
                <a:spcPct val="90000"/>
              </a:lnSpc>
            </a:pPr>
            <a:r>
              <a:rPr lang="ru-RU" sz="2000" b="1"/>
              <a:t>нагнать</a:t>
            </a:r>
          </a:p>
          <a:p>
            <a:pPr>
              <a:lnSpc>
                <a:spcPct val="90000"/>
              </a:lnSpc>
            </a:pPr>
            <a:r>
              <a:rPr lang="ru-RU" sz="2000" b="1"/>
              <a:t>удержать </a:t>
            </a:r>
          </a:p>
          <a:p>
            <a:pPr>
              <a:lnSpc>
                <a:spcPct val="90000"/>
              </a:lnSpc>
            </a:pPr>
            <a:r>
              <a:rPr lang="ru-RU" sz="2000" b="1"/>
              <a:t>придержать</a:t>
            </a:r>
          </a:p>
          <a:p>
            <a:pPr>
              <a:lnSpc>
                <a:spcPct val="90000"/>
              </a:lnSpc>
            </a:pPr>
            <a:r>
              <a:rPr lang="ru-RU" sz="2000" b="1"/>
              <a:t>додержать</a:t>
            </a:r>
          </a:p>
          <a:p>
            <a:pPr>
              <a:lnSpc>
                <a:spcPct val="90000"/>
              </a:lnSpc>
            </a:pPr>
            <a:r>
              <a:rPr lang="ru-RU" sz="2000" b="1"/>
              <a:t>сдержать </a:t>
            </a:r>
          </a:p>
          <a:p>
            <a:pPr>
              <a:lnSpc>
                <a:spcPct val="90000"/>
              </a:lnSpc>
            </a:pPr>
            <a:r>
              <a:rPr lang="ru-RU" sz="2000" b="1"/>
              <a:t>подержать </a:t>
            </a:r>
          </a:p>
          <a:p>
            <a:pPr>
              <a:lnSpc>
                <a:spcPct val="90000"/>
              </a:lnSpc>
            </a:pPr>
            <a:r>
              <a:rPr lang="ru-RU" sz="2000" b="1"/>
              <a:t>поддержать</a:t>
            </a:r>
          </a:p>
          <a:p>
            <a:pPr>
              <a:lnSpc>
                <a:spcPct val="90000"/>
              </a:lnSpc>
            </a:pPr>
            <a:r>
              <a:rPr lang="ru-RU" sz="2000" b="1"/>
              <a:t>услышать </a:t>
            </a:r>
          </a:p>
          <a:p>
            <a:pPr>
              <a:lnSpc>
                <a:spcPct val="90000"/>
              </a:lnSpc>
            </a:pPr>
            <a:r>
              <a:rPr lang="ru-RU" sz="2000" b="1"/>
              <a:t>подышать</a:t>
            </a:r>
          </a:p>
          <a:p>
            <a:pPr>
              <a:lnSpc>
                <a:spcPct val="90000"/>
              </a:lnSpc>
            </a:pPr>
            <a:r>
              <a:rPr lang="ru-RU" sz="2000" b="1"/>
              <a:t>надышать </a:t>
            </a:r>
          </a:p>
          <a:p>
            <a:pPr>
              <a:lnSpc>
                <a:spcPct val="90000"/>
              </a:lnSpc>
            </a:pPr>
            <a:r>
              <a:rPr lang="ru-RU" sz="2000" b="1"/>
              <a:t>увидеть </a:t>
            </a:r>
          </a:p>
        </p:txBody>
      </p:sp>
      <p:pic>
        <p:nvPicPr>
          <p:cNvPr id="46090" name="Picture 10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email"/>
          <a:srcRect b="5000"/>
          <a:stretch>
            <a:fillRect/>
          </a:stretch>
        </p:blipFill>
        <p:spPr>
          <a:xfrm>
            <a:off x="695325" y="1624013"/>
            <a:ext cx="3562350" cy="42529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0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0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0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0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0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0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0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0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0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0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0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0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0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0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0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0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0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0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08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08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При выборе буквы в безударном личном окончании глагола нужно проверить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/>
              <a:t>Спряжение по неопределённой форме</a:t>
            </a:r>
          </a:p>
          <a:p>
            <a:endParaRPr lang="ru-RU" b="1"/>
          </a:p>
          <a:p>
            <a:r>
              <a:rPr lang="ru-RU" b="1"/>
              <a:t>Не является ли глагол исключением</a:t>
            </a:r>
          </a:p>
        </p:txBody>
      </p:sp>
      <p:pic>
        <p:nvPicPr>
          <p:cNvPr id="52231" name="Picture 7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874838"/>
            <a:ext cx="4038600" cy="3975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76375" y="333375"/>
            <a:ext cx="6551613" cy="6191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205038"/>
            <a:ext cx="8280400" cy="4897437"/>
          </a:xfrm>
        </p:spPr>
        <p:txBody>
          <a:bodyPr/>
          <a:lstStyle/>
          <a:p>
            <a:r>
              <a:rPr lang="ru-RU" sz="5400" b="1"/>
              <a:t>У боярина – бобра нет богатства, нет добра.</a:t>
            </a:r>
            <a:br>
              <a:rPr lang="ru-RU" sz="5400" b="1"/>
            </a:br>
            <a:r>
              <a:rPr lang="ru-RU" sz="5400" b="1"/>
              <a:t>Два бобрёнка у бобра – лучше всякого добра.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15888"/>
            <a:ext cx="38163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620713"/>
            <a:ext cx="4619625" cy="5505450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/>
              <a:t>Рот есть – не говорю,</a:t>
            </a:r>
          </a:p>
          <a:p>
            <a:pPr>
              <a:buFontTx/>
              <a:buNone/>
            </a:pPr>
            <a:r>
              <a:rPr lang="ru-RU" sz="4400" b="1"/>
              <a:t>Глаза есть – не мигаю.</a:t>
            </a:r>
          </a:p>
          <a:p>
            <a:endParaRPr lang="ru-RU" sz="4400" b="1"/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3141663"/>
            <a:ext cx="4038600" cy="3084512"/>
          </a:xfrm>
        </p:spPr>
        <p:txBody>
          <a:bodyPr/>
          <a:lstStyle/>
          <a:p>
            <a:pPr>
              <a:buFontTx/>
              <a:buNone/>
            </a:pPr>
            <a:r>
              <a:rPr lang="ru-RU" sz="4800" b="1"/>
              <a:t>(Рыба)</a:t>
            </a:r>
          </a:p>
          <a:p>
            <a:pPr>
              <a:buFontTx/>
              <a:buNone/>
            </a:pPr>
            <a:endParaRPr lang="ru-RU" sz="4800" b="1"/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4652963"/>
            <a:ext cx="2263775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49275"/>
            <a:ext cx="4038600" cy="55768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>
                <a:solidFill>
                  <a:srgbClr val="000066"/>
                </a:solidFill>
              </a:rPr>
              <a:t>1 спряжение</a:t>
            </a:r>
          </a:p>
          <a:p>
            <a:pPr algn="ctr">
              <a:buFontTx/>
              <a:buNone/>
            </a:pPr>
            <a:endParaRPr lang="ru-RU" sz="3600" b="1">
              <a:solidFill>
                <a:srgbClr val="000066"/>
              </a:solidFill>
            </a:endParaRPr>
          </a:p>
          <a:p>
            <a:pPr algn="ctr">
              <a:buFontTx/>
              <a:buNone/>
            </a:pPr>
            <a:r>
              <a:rPr lang="ru-RU" sz="4000" b="1"/>
              <a:t>помога</a:t>
            </a:r>
            <a:r>
              <a:rPr lang="ru-RU" sz="4000" b="1">
                <a:solidFill>
                  <a:srgbClr val="FF0000"/>
                </a:solidFill>
              </a:rPr>
              <a:t>е</a:t>
            </a:r>
            <a:r>
              <a:rPr lang="ru-RU" sz="4000" b="1"/>
              <a:t>шь</a:t>
            </a:r>
          </a:p>
          <a:p>
            <a:pPr algn="ctr">
              <a:buFontTx/>
              <a:buNone/>
            </a:pPr>
            <a:r>
              <a:rPr lang="ru-RU" sz="4000" b="1"/>
              <a:t>боле</a:t>
            </a:r>
            <a:r>
              <a:rPr lang="ru-RU" sz="4000" b="1">
                <a:solidFill>
                  <a:srgbClr val="FF0000"/>
                </a:solidFill>
              </a:rPr>
              <a:t>е</a:t>
            </a:r>
            <a:r>
              <a:rPr lang="ru-RU" sz="4000" b="1"/>
              <a:t>шь</a:t>
            </a:r>
          </a:p>
          <a:p>
            <a:pPr algn="ctr">
              <a:buFontTx/>
              <a:buNone/>
            </a:pPr>
            <a:r>
              <a:rPr lang="ru-RU" sz="4000" b="1"/>
              <a:t>жале</a:t>
            </a:r>
            <a:r>
              <a:rPr lang="ru-RU" sz="4000" b="1">
                <a:solidFill>
                  <a:srgbClr val="FF0000"/>
                </a:solidFill>
              </a:rPr>
              <a:t>е</a:t>
            </a:r>
            <a:r>
              <a:rPr lang="ru-RU" sz="4000" b="1"/>
              <a:t>шь</a:t>
            </a:r>
          </a:p>
          <a:p>
            <a:pPr algn="ctr">
              <a:buFontTx/>
              <a:buNone/>
            </a:pPr>
            <a:r>
              <a:rPr lang="ru-RU" sz="4000" b="1"/>
              <a:t>ро</a:t>
            </a:r>
            <a:r>
              <a:rPr lang="ru-RU" sz="4000" b="1">
                <a:solidFill>
                  <a:srgbClr val="FF0000"/>
                </a:solidFill>
              </a:rPr>
              <a:t>е</a:t>
            </a:r>
            <a:r>
              <a:rPr lang="ru-RU" sz="4000" b="1"/>
              <a:t>шь</a:t>
            </a:r>
          </a:p>
          <a:p>
            <a:pPr algn="ctr">
              <a:buFontTx/>
              <a:buNone/>
            </a:pPr>
            <a:r>
              <a:rPr lang="ru-RU" sz="4000" b="1"/>
              <a:t>бега</a:t>
            </a:r>
            <a:r>
              <a:rPr lang="ru-RU" sz="4000" b="1">
                <a:solidFill>
                  <a:srgbClr val="FF0000"/>
                </a:solidFill>
              </a:rPr>
              <a:t>е</a:t>
            </a:r>
            <a:r>
              <a:rPr lang="ru-RU" sz="4000" b="1"/>
              <a:t>шь</a:t>
            </a:r>
          </a:p>
          <a:p>
            <a:pPr algn="ctr">
              <a:buFontTx/>
              <a:buNone/>
            </a:pPr>
            <a:endParaRPr lang="ru-RU" sz="4000" b="1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549275"/>
            <a:ext cx="4038600" cy="55054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>
                <a:solidFill>
                  <a:srgbClr val="000066"/>
                </a:solidFill>
              </a:rPr>
              <a:t>2 спряжение</a:t>
            </a:r>
          </a:p>
          <a:p>
            <a:pPr algn="ctr">
              <a:buFontTx/>
              <a:buNone/>
            </a:pPr>
            <a:endParaRPr lang="ru-RU" sz="3600" b="1">
              <a:solidFill>
                <a:srgbClr val="000066"/>
              </a:solidFill>
            </a:endParaRPr>
          </a:p>
          <a:p>
            <a:pPr algn="ctr">
              <a:buFontTx/>
              <a:buNone/>
            </a:pPr>
            <a:r>
              <a:rPr lang="ru-RU" sz="4000" b="1"/>
              <a:t>лов</a:t>
            </a:r>
            <a:r>
              <a:rPr lang="ru-RU" sz="4000" b="1">
                <a:solidFill>
                  <a:srgbClr val="FF0000"/>
                </a:solidFill>
              </a:rPr>
              <a:t>и</a:t>
            </a:r>
            <a:r>
              <a:rPr lang="ru-RU" sz="4000" b="1"/>
              <a:t>шь</a:t>
            </a:r>
          </a:p>
          <a:p>
            <a:pPr algn="ctr">
              <a:buFontTx/>
              <a:buNone/>
            </a:pPr>
            <a:r>
              <a:rPr lang="ru-RU" sz="4000" b="1"/>
              <a:t>воз</a:t>
            </a:r>
            <a:r>
              <a:rPr lang="ru-RU" sz="4000" b="1">
                <a:solidFill>
                  <a:srgbClr val="FF0000"/>
                </a:solidFill>
              </a:rPr>
              <a:t>и</a:t>
            </a:r>
            <a:r>
              <a:rPr lang="ru-RU" sz="4000" b="1"/>
              <a:t>шь</a:t>
            </a:r>
          </a:p>
          <a:p>
            <a:pPr algn="ctr">
              <a:buFontTx/>
              <a:buNone/>
            </a:pPr>
            <a:r>
              <a:rPr lang="ru-RU" sz="4000" b="1"/>
              <a:t>крас</a:t>
            </a:r>
            <a:r>
              <a:rPr lang="ru-RU" sz="4000" b="1">
                <a:solidFill>
                  <a:srgbClr val="FF0000"/>
                </a:solidFill>
              </a:rPr>
              <a:t>и</a:t>
            </a:r>
            <a:r>
              <a:rPr lang="ru-RU" sz="4000" b="1"/>
              <a:t>шь</a:t>
            </a:r>
          </a:p>
          <a:p>
            <a:pPr algn="ctr">
              <a:buFontTx/>
              <a:buNone/>
            </a:pPr>
            <a:r>
              <a:rPr lang="ru-RU" sz="4000" b="1"/>
              <a:t>ход</a:t>
            </a:r>
            <a:r>
              <a:rPr lang="ru-RU" sz="4000" b="1">
                <a:solidFill>
                  <a:srgbClr val="FF0000"/>
                </a:solidFill>
              </a:rPr>
              <a:t>и</a:t>
            </a:r>
            <a:r>
              <a:rPr lang="ru-RU" sz="4000" b="1"/>
              <a:t>шь</a:t>
            </a:r>
          </a:p>
          <a:p>
            <a:pPr algn="ctr">
              <a:buFontTx/>
              <a:buNone/>
            </a:pPr>
            <a:r>
              <a:rPr lang="ru-RU" sz="4000" b="1"/>
              <a:t>гон</a:t>
            </a:r>
            <a:r>
              <a:rPr lang="ru-RU" sz="4000" b="1">
                <a:solidFill>
                  <a:srgbClr val="FF0000"/>
                </a:solidFill>
              </a:rPr>
              <a:t>и</a:t>
            </a:r>
            <a:r>
              <a:rPr lang="ru-RU" sz="4000" b="1"/>
              <a:t>шь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uiExpand="1" build="p"/>
      <p:bldP spid="3482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92150"/>
            <a:ext cx="4038600" cy="543401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>
                <a:solidFill>
                  <a:srgbClr val="000066"/>
                </a:solidFill>
              </a:rPr>
              <a:t>1 спряжение</a:t>
            </a:r>
          </a:p>
          <a:p>
            <a:pPr algn="ctr">
              <a:buFontTx/>
              <a:buNone/>
            </a:pPr>
            <a:r>
              <a:rPr lang="ru-RU" sz="4000" b="1"/>
              <a:t>помог</a:t>
            </a:r>
            <a:r>
              <a:rPr lang="ru-RU" sz="4000" b="1">
                <a:solidFill>
                  <a:srgbClr val="FF0000"/>
                </a:solidFill>
              </a:rPr>
              <a:t>а</a:t>
            </a:r>
            <a:r>
              <a:rPr lang="ru-RU" sz="4000" b="1"/>
              <a:t>ть</a:t>
            </a:r>
          </a:p>
          <a:p>
            <a:pPr algn="ctr">
              <a:buFontTx/>
              <a:buNone/>
            </a:pPr>
            <a:r>
              <a:rPr lang="ru-RU" sz="4000" b="1"/>
              <a:t>бол</a:t>
            </a:r>
            <a:r>
              <a:rPr lang="ru-RU" sz="4000" b="1">
                <a:solidFill>
                  <a:srgbClr val="FF0000"/>
                </a:solidFill>
              </a:rPr>
              <a:t>е</a:t>
            </a:r>
            <a:r>
              <a:rPr lang="ru-RU" sz="4000" b="1"/>
              <a:t>ть</a:t>
            </a:r>
          </a:p>
          <a:p>
            <a:pPr algn="ctr">
              <a:buFontTx/>
              <a:buNone/>
            </a:pPr>
            <a:r>
              <a:rPr lang="ru-RU" sz="4000" b="1"/>
              <a:t>жал</a:t>
            </a:r>
            <a:r>
              <a:rPr lang="ru-RU" sz="4000" b="1">
                <a:solidFill>
                  <a:srgbClr val="FF0000"/>
                </a:solidFill>
              </a:rPr>
              <a:t>е</a:t>
            </a:r>
            <a:r>
              <a:rPr lang="ru-RU" sz="4000" b="1"/>
              <a:t>ть</a:t>
            </a:r>
          </a:p>
          <a:p>
            <a:pPr algn="ctr">
              <a:buFontTx/>
              <a:buNone/>
            </a:pPr>
            <a:r>
              <a:rPr lang="ru-RU" sz="4000" b="1"/>
              <a:t>р</a:t>
            </a:r>
            <a:r>
              <a:rPr lang="ru-RU" sz="4000" b="1">
                <a:solidFill>
                  <a:srgbClr val="FF0000"/>
                </a:solidFill>
              </a:rPr>
              <a:t>ы</a:t>
            </a:r>
            <a:r>
              <a:rPr lang="ru-RU" sz="4000" b="1"/>
              <a:t>ть</a:t>
            </a:r>
          </a:p>
          <a:p>
            <a:pPr algn="ctr">
              <a:buFontTx/>
              <a:buNone/>
            </a:pPr>
            <a:r>
              <a:rPr lang="ru-RU" sz="4000" b="1"/>
              <a:t>бег</a:t>
            </a:r>
            <a:r>
              <a:rPr lang="ru-RU" sz="4000" b="1">
                <a:solidFill>
                  <a:srgbClr val="FF0000"/>
                </a:solidFill>
              </a:rPr>
              <a:t>а</a:t>
            </a:r>
            <a:r>
              <a:rPr lang="ru-RU" sz="4000" b="1"/>
              <a:t>ть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765175"/>
            <a:ext cx="4038600" cy="53609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>
                <a:solidFill>
                  <a:srgbClr val="000066"/>
                </a:solidFill>
              </a:rPr>
              <a:t>2 спряжение</a:t>
            </a:r>
          </a:p>
          <a:p>
            <a:pPr algn="ctr">
              <a:buFontTx/>
              <a:buNone/>
            </a:pPr>
            <a:r>
              <a:rPr lang="ru-RU" sz="4000" b="1"/>
              <a:t>лов</a:t>
            </a:r>
            <a:r>
              <a:rPr lang="ru-RU" sz="4000" b="1">
                <a:solidFill>
                  <a:srgbClr val="FF0000"/>
                </a:solidFill>
              </a:rPr>
              <a:t>и</a:t>
            </a:r>
            <a:r>
              <a:rPr lang="ru-RU" sz="4000" b="1"/>
              <a:t>ть</a:t>
            </a:r>
          </a:p>
          <a:p>
            <a:pPr algn="ctr">
              <a:buFontTx/>
              <a:buNone/>
            </a:pPr>
            <a:r>
              <a:rPr lang="ru-RU" sz="4000" b="1"/>
              <a:t>воз</a:t>
            </a:r>
            <a:r>
              <a:rPr lang="ru-RU" sz="4000" b="1">
                <a:solidFill>
                  <a:srgbClr val="FF0000"/>
                </a:solidFill>
              </a:rPr>
              <a:t>и</a:t>
            </a:r>
            <a:r>
              <a:rPr lang="ru-RU" sz="4000" b="1"/>
              <a:t>ть</a:t>
            </a:r>
          </a:p>
          <a:p>
            <a:pPr algn="ctr">
              <a:buFontTx/>
              <a:buNone/>
            </a:pPr>
            <a:r>
              <a:rPr lang="ru-RU" sz="4000" b="1"/>
              <a:t>крас</a:t>
            </a:r>
            <a:r>
              <a:rPr lang="ru-RU" sz="4000" b="1">
                <a:solidFill>
                  <a:srgbClr val="FF0000"/>
                </a:solidFill>
              </a:rPr>
              <a:t>и</a:t>
            </a:r>
            <a:r>
              <a:rPr lang="ru-RU" sz="4000" b="1"/>
              <a:t>ть</a:t>
            </a:r>
          </a:p>
          <a:p>
            <a:pPr algn="ctr">
              <a:buFontTx/>
              <a:buNone/>
            </a:pPr>
            <a:r>
              <a:rPr lang="ru-RU" sz="4000" b="1"/>
              <a:t>ход</a:t>
            </a:r>
            <a:r>
              <a:rPr lang="ru-RU" sz="4000" b="1">
                <a:solidFill>
                  <a:srgbClr val="FF0000"/>
                </a:solidFill>
              </a:rPr>
              <a:t>и</a:t>
            </a:r>
            <a:r>
              <a:rPr lang="ru-RU" sz="4000" b="1"/>
              <a:t>ть</a:t>
            </a:r>
          </a:p>
          <a:p>
            <a:pPr algn="ctr">
              <a:buFontTx/>
              <a:buNone/>
            </a:pPr>
            <a:r>
              <a:rPr lang="ru-RU" sz="4000" b="1"/>
              <a:t>гн</a:t>
            </a:r>
            <a:r>
              <a:rPr lang="ru-RU" sz="4000" b="1">
                <a:solidFill>
                  <a:srgbClr val="FF0000"/>
                </a:solidFill>
              </a:rPr>
              <a:t>а</a:t>
            </a:r>
            <a:r>
              <a:rPr lang="ru-RU" sz="4000" b="1"/>
              <a:t>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/>
      <p:bldP spid="3687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0066"/>
                </a:solidFill>
              </a:rPr>
              <a:t>2 спряжение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6600" b="1"/>
              <a:t>Гон</a:t>
            </a:r>
            <a:r>
              <a:rPr lang="ru-RU" sz="6600" b="1">
                <a:solidFill>
                  <a:srgbClr val="FF0000"/>
                </a:solidFill>
              </a:rPr>
              <a:t>и</a:t>
            </a:r>
            <a:r>
              <a:rPr lang="ru-RU" sz="6600" b="1"/>
              <a:t>шь - гн</a:t>
            </a:r>
            <a:r>
              <a:rPr lang="ru-RU" sz="6600" b="1">
                <a:solidFill>
                  <a:srgbClr val="FF0000"/>
                </a:solidFill>
              </a:rPr>
              <a:t>а</a:t>
            </a:r>
            <a:r>
              <a:rPr lang="ru-RU" sz="6600" b="1"/>
              <a:t>ть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713" y="3160713"/>
            <a:ext cx="2732087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268413"/>
            <a:ext cx="8135937" cy="1752600"/>
          </a:xfrm>
        </p:spPr>
        <p:txBody>
          <a:bodyPr/>
          <a:lstStyle/>
          <a:p>
            <a:pPr algn="l"/>
            <a:r>
              <a:rPr lang="ru-RU" sz="5400" b="1">
                <a:solidFill>
                  <a:srgbClr val="FF0000"/>
                </a:solidFill>
              </a:rPr>
              <a:t>Глаголы - исключения</a:t>
            </a: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 cstate="email"/>
          <a:srcRect b="-948"/>
          <a:stretch>
            <a:fillRect/>
          </a:stretch>
        </p:blipFill>
        <p:spPr bwMode="auto">
          <a:xfrm>
            <a:off x="5508625" y="2636838"/>
            <a:ext cx="22320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04813"/>
            <a:ext cx="4038600" cy="60801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1800" b="1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200" b="1"/>
              <a:t>завис-</a:t>
            </a:r>
            <a:r>
              <a:rPr lang="ru-RU" sz="3200" b="1">
                <a:solidFill>
                  <a:srgbClr val="FF0000"/>
                </a:solidFill>
              </a:rPr>
              <a:t>я</a:t>
            </a:r>
            <a:r>
              <a:rPr lang="ru-RU" sz="3200" b="1"/>
              <a:t>т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200" b="1"/>
              <a:t>дыш-</a:t>
            </a:r>
            <a:r>
              <a:rPr lang="ru-RU" sz="3200" b="1">
                <a:solidFill>
                  <a:srgbClr val="FF0000"/>
                </a:solidFill>
              </a:rPr>
              <a:t>и</a:t>
            </a:r>
            <a:r>
              <a:rPr lang="ru-RU" sz="3200" b="1"/>
              <a:t>те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200" b="1"/>
              <a:t>держ-</a:t>
            </a:r>
            <a:r>
              <a:rPr lang="ru-RU" sz="3200" b="1">
                <a:solidFill>
                  <a:srgbClr val="FF0000"/>
                </a:solidFill>
              </a:rPr>
              <a:t>а</a:t>
            </a:r>
            <a:r>
              <a:rPr lang="ru-RU" sz="3200" b="1"/>
              <a:t>т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200" b="1"/>
              <a:t>верт-</a:t>
            </a:r>
            <a:r>
              <a:rPr lang="ru-RU" sz="3200" b="1">
                <a:solidFill>
                  <a:srgbClr val="FF0000"/>
                </a:solidFill>
              </a:rPr>
              <a:t>и</a:t>
            </a:r>
            <a:r>
              <a:rPr lang="ru-RU" sz="3200" b="1"/>
              <a:t>т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200" b="1"/>
              <a:t>ненавид-</a:t>
            </a:r>
            <a:r>
              <a:rPr lang="ru-RU" sz="3200" b="1">
                <a:solidFill>
                  <a:srgbClr val="FF0000"/>
                </a:solidFill>
              </a:rPr>
              <a:t>и</a:t>
            </a:r>
            <a:r>
              <a:rPr lang="ru-RU" sz="3200" b="1"/>
              <a:t>м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200" b="1"/>
              <a:t>обид-</a:t>
            </a:r>
            <a:r>
              <a:rPr lang="ru-RU" sz="3200" b="1">
                <a:solidFill>
                  <a:srgbClr val="FF0000"/>
                </a:solidFill>
              </a:rPr>
              <a:t>я</a:t>
            </a:r>
            <a:r>
              <a:rPr lang="ru-RU" sz="3200" b="1"/>
              <a:t>т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200" b="1"/>
              <a:t>смотр-</a:t>
            </a:r>
            <a:r>
              <a:rPr lang="ru-RU" sz="3200" b="1">
                <a:solidFill>
                  <a:srgbClr val="FF0000"/>
                </a:solidFill>
              </a:rPr>
              <a:t>и</a:t>
            </a:r>
            <a:r>
              <a:rPr lang="ru-RU" sz="3200" b="1"/>
              <a:t>те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200" b="1"/>
              <a:t>вид-</a:t>
            </a:r>
            <a:r>
              <a:rPr lang="ru-RU" sz="3200" b="1">
                <a:solidFill>
                  <a:srgbClr val="FF0000"/>
                </a:solidFill>
              </a:rPr>
              <a:t>и</a:t>
            </a:r>
            <a:r>
              <a:rPr lang="ru-RU" sz="3200" b="1"/>
              <a:t>те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200" b="1"/>
              <a:t>терп-</a:t>
            </a:r>
            <a:r>
              <a:rPr lang="ru-RU" sz="3200" b="1">
                <a:solidFill>
                  <a:srgbClr val="FF0000"/>
                </a:solidFill>
              </a:rPr>
              <a:t>я</a:t>
            </a:r>
            <a:r>
              <a:rPr lang="ru-RU" sz="3200" b="1"/>
              <a:t>т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200" b="1"/>
              <a:t>бре-</a:t>
            </a:r>
            <a:r>
              <a:rPr lang="ru-RU" sz="3200" b="1">
                <a:solidFill>
                  <a:srgbClr val="FF0000"/>
                </a:solidFill>
              </a:rPr>
              <a:t>ю</a:t>
            </a:r>
            <a:r>
              <a:rPr lang="ru-RU" sz="3200" b="1"/>
              <a:t>т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200" b="1"/>
              <a:t>стел-</a:t>
            </a:r>
            <a:r>
              <a:rPr lang="ru-RU" sz="3200" b="1">
                <a:solidFill>
                  <a:srgbClr val="FF0000"/>
                </a:solidFill>
              </a:rPr>
              <a:t>е</a:t>
            </a:r>
            <a:r>
              <a:rPr lang="ru-RU" sz="3200" b="1"/>
              <a:t>т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704850"/>
            <a:ext cx="4038600" cy="61531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3200" b="1"/>
              <a:t>завис</a:t>
            </a:r>
            <a:r>
              <a:rPr lang="ru-RU" sz="3200" b="1">
                <a:solidFill>
                  <a:srgbClr val="FF0000"/>
                </a:solidFill>
              </a:rPr>
              <a:t>е</a:t>
            </a:r>
            <a:r>
              <a:rPr lang="ru-RU" sz="3200" b="1"/>
              <a:t>ть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b="1"/>
              <a:t>дыш</a:t>
            </a:r>
            <a:r>
              <a:rPr lang="ru-RU" sz="3200" b="1">
                <a:solidFill>
                  <a:srgbClr val="FF0000"/>
                </a:solidFill>
              </a:rPr>
              <a:t>а</a:t>
            </a:r>
            <a:r>
              <a:rPr lang="ru-RU" sz="3200" b="1"/>
              <a:t>ть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b="1"/>
              <a:t>держ</a:t>
            </a:r>
            <a:r>
              <a:rPr lang="ru-RU" sz="3200" b="1">
                <a:solidFill>
                  <a:srgbClr val="FF0000"/>
                </a:solidFill>
              </a:rPr>
              <a:t>а</a:t>
            </a:r>
            <a:r>
              <a:rPr lang="ru-RU" sz="3200" b="1"/>
              <a:t>ть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b="1"/>
              <a:t>верт</a:t>
            </a:r>
            <a:r>
              <a:rPr lang="ru-RU" sz="3200" b="1">
                <a:solidFill>
                  <a:srgbClr val="FF0000"/>
                </a:solidFill>
              </a:rPr>
              <a:t>е</a:t>
            </a:r>
            <a:r>
              <a:rPr lang="ru-RU" sz="3200" b="1"/>
              <a:t>ть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b="1"/>
              <a:t>ненавид</a:t>
            </a:r>
            <a:r>
              <a:rPr lang="ru-RU" sz="3200" b="1">
                <a:solidFill>
                  <a:srgbClr val="FF0000"/>
                </a:solidFill>
              </a:rPr>
              <a:t>е</a:t>
            </a:r>
            <a:r>
              <a:rPr lang="ru-RU" sz="3200" b="1"/>
              <a:t>ть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b="1"/>
              <a:t>обид</a:t>
            </a:r>
            <a:r>
              <a:rPr lang="ru-RU" sz="3200" b="1">
                <a:solidFill>
                  <a:srgbClr val="FF0000"/>
                </a:solidFill>
              </a:rPr>
              <a:t>е</a:t>
            </a:r>
            <a:r>
              <a:rPr lang="ru-RU" sz="3200" b="1"/>
              <a:t>ть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b="1"/>
              <a:t>смотр</a:t>
            </a:r>
            <a:r>
              <a:rPr lang="ru-RU" sz="3200" b="1">
                <a:solidFill>
                  <a:srgbClr val="FF0000"/>
                </a:solidFill>
              </a:rPr>
              <a:t>е</a:t>
            </a:r>
            <a:r>
              <a:rPr lang="ru-RU" sz="3200" b="1"/>
              <a:t>ть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b="1"/>
              <a:t>вид</a:t>
            </a:r>
            <a:r>
              <a:rPr lang="ru-RU" sz="3200" b="1">
                <a:solidFill>
                  <a:srgbClr val="FF0000"/>
                </a:solidFill>
              </a:rPr>
              <a:t>е</a:t>
            </a:r>
            <a:r>
              <a:rPr lang="ru-RU" sz="3200" b="1"/>
              <a:t>ть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b="1"/>
              <a:t>терп</a:t>
            </a:r>
            <a:r>
              <a:rPr lang="ru-RU" sz="3200" b="1">
                <a:solidFill>
                  <a:srgbClr val="FF0000"/>
                </a:solidFill>
              </a:rPr>
              <a:t>е</a:t>
            </a:r>
            <a:r>
              <a:rPr lang="ru-RU" sz="3200" b="1"/>
              <a:t>ть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b="1"/>
              <a:t>бр</a:t>
            </a:r>
            <a:r>
              <a:rPr lang="ru-RU" sz="3200" b="1">
                <a:solidFill>
                  <a:srgbClr val="FF0000"/>
                </a:solidFill>
              </a:rPr>
              <a:t>и</a:t>
            </a:r>
            <a:r>
              <a:rPr lang="ru-RU" sz="3200" b="1"/>
              <a:t>ть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b="1"/>
              <a:t>стел</a:t>
            </a:r>
            <a:r>
              <a:rPr lang="ru-RU" sz="3200" b="1">
                <a:solidFill>
                  <a:srgbClr val="FF0000"/>
                </a:solidFill>
              </a:rPr>
              <a:t>и</a:t>
            </a:r>
            <a:r>
              <a:rPr lang="ru-RU" sz="3200" b="1"/>
              <a:t>ть</a:t>
            </a:r>
          </a:p>
          <a:p>
            <a:pPr>
              <a:lnSpc>
                <a:spcPct val="80000"/>
              </a:lnSpc>
            </a:pPr>
            <a:endParaRPr lang="ru-RU" sz="3200" b="1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7050" y="4292600"/>
            <a:ext cx="18605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9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9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0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09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09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09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09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uild="p"/>
      <p:bldP spid="4096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00"/>
                </a:solidFill>
              </a:rPr>
              <a:t>2 спряжение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600" b="1"/>
              <a:t>  Слышать, видеть, и обидеть, гать, держать и ненавидеть и дышать, смотреть, вертеть и зависеть и терпеть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email"/>
          <a:srcRect b="-947"/>
          <a:stretch>
            <a:fillRect/>
          </a:stretch>
        </p:blipFill>
        <p:spPr bwMode="auto">
          <a:xfrm>
            <a:off x="6321425" y="3500438"/>
            <a:ext cx="1995488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160</Words>
  <Application>Microsoft Office PowerPoint</Application>
  <PresentationFormat>Экран (4:3)</PresentationFormat>
  <Paragraphs>84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Arial</vt:lpstr>
      <vt:lpstr>Оформление по умолчанию</vt:lpstr>
      <vt:lpstr>Слайд 1</vt:lpstr>
      <vt:lpstr>У боярина – бобра нет богатства, нет добра. Два бобрёнка у бобра – лучше всякого добра.</vt:lpstr>
      <vt:lpstr>Слайд 3</vt:lpstr>
      <vt:lpstr>Слайд 4</vt:lpstr>
      <vt:lpstr>Слайд 5</vt:lpstr>
      <vt:lpstr>2 спряжение</vt:lpstr>
      <vt:lpstr>Слайд 7</vt:lpstr>
      <vt:lpstr>Слайд 8</vt:lpstr>
      <vt:lpstr>2 спряжение</vt:lpstr>
      <vt:lpstr>1 спряжение </vt:lpstr>
      <vt:lpstr>Слайд 11</vt:lpstr>
      <vt:lpstr>При выборе буквы в безударном личном окончании глагола нужно проверить</vt:lpstr>
      <vt:lpstr>Слайд 13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боярина – бобра нет богатства, нет добра. Два бобренка у бобра – лучше всякого добра.</dc:title>
  <dc:creator>Customer</dc:creator>
  <cp:lastModifiedBy>Дарёна</cp:lastModifiedBy>
  <cp:revision>5</cp:revision>
  <dcterms:created xsi:type="dcterms:W3CDTF">2011-11-18T06:25:10Z</dcterms:created>
  <dcterms:modified xsi:type="dcterms:W3CDTF">2011-12-18T13:33:49Z</dcterms:modified>
</cp:coreProperties>
</file>