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5" r:id="rId2"/>
    <p:sldId id="476" r:id="rId3"/>
    <p:sldId id="477" r:id="rId4"/>
    <p:sldId id="299" r:id="rId5"/>
    <p:sldId id="274" r:id="rId6"/>
    <p:sldId id="495" r:id="rId7"/>
    <p:sldId id="478" r:id="rId8"/>
    <p:sldId id="479" r:id="rId9"/>
    <p:sldId id="488" r:id="rId10"/>
    <p:sldId id="487" r:id="rId11"/>
    <p:sldId id="480" r:id="rId12"/>
    <p:sldId id="482" r:id="rId13"/>
    <p:sldId id="483" r:id="rId14"/>
    <p:sldId id="484" r:id="rId15"/>
    <p:sldId id="485" r:id="rId16"/>
    <p:sldId id="489" r:id="rId17"/>
    <p:sldId id="490" r:id="rId18"/>
    <p:sldId id="494" r:id="rId19"/>
    <p:sldId id="491" r:id="rId20"/>
    <p:sldId id="492" r:id="rId21"/>
    <p:sldId id="47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4936"/>
    <a:srgbClr val="87664B"/>
    <a:srgbClr val="EBA195"/>
    <a:srgbClr val="6AB0E0"/>
    <a:srgbClr val="B937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6E87E-9915-40D5-9E8B-31E5FF0752A5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FEED2-1EB4-4EBC-A801-D96DF9556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F4368-9E88-4C80-8877-36BDA7127CA8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3274-F3A1-46B3-AC3B-4CA0F4F98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094E0-9C4D-452D-AE8B-B9FCE0FB34DF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5FC2F-750D-48D0-A102-B03D68C57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E6BFB-17F6-41B0-99EC-E8026AE06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3D333-4DA0-423F-9790-A7B1B4E41993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50BF9-9BF4-4967-A978-CC0B56EF3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540DC-8771-47CD-9D4D-611218F1A01A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51F0-A8E1-45AA-AE8C-E63EDFF99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76DCE-7672-406E-AD8D-EC0B2DE9D4B4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8A09-BBB9-434B-AE51-F1EC8198B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4D345-D25D-4DC4-8B88-E6EA7820C969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255C-FEB9-4B0D-9BB9-41DC016DC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A425D-8E6C-4657-9DF6-49DB786B8378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F8547-640E-46C2-AB46-873292803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11BBC-75D6-46C6-9001-D31DB7290F6C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8D68F-07F0-4348-A75D-DD872FA92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4E52D-18C9-4FB6-9847-CB72046F9ACF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D28B-6F09-4F68-83B9-B3F52396B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37513-68D3-4D94-B4FB-C8FECD7AF8A3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2331-EDC3-4BBD-8B72-4881087D5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E283BD-240C-4EF7-AFD5-D06849AFB8E8}" type="datetimeFigureOut">
              <a:rPr lang="ru-RU"/>
              <a:pPr>
                <a:defRPr/>
              </a:pPr>
              <a:t>13.01.2012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04FBEC-13FF-4630-8E90-17003E099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Рисунок3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979613" y="476250"/>
            <a:ext cx="5499100" cy="5545138"/>
          </a:xfrm>
        </p:spPr>
      </p:pic>
      <p:pic>
        <p:nvPicPr>
          <p:cNvPr id="37896" name="~PP24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905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8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57238" y="-301625"/>
            <a:ext cx="4816476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341438"/>
            <a:ext cx="21463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032375" y="-930275"/>
            <a:ext cx="20447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t-RU" sz="20000">
                <a:latin typeface="Calibri" pitchFamily="34" charset="0"/>
              </a:rPr>
              <a:t>, ,</a:t>
            </a:r>
            <a:endParaRPr lang="ru-RU" sz="20000"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27313" y="2781300"/>
            <a:ext cx="6913562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sz="25000">
                <a:solidFill>
                  <a:srgbClr val="C00000"/>
                </a:solidFill>
                <a:latin typeface="Calibri" pitchFamily="34" charset="0"/>
              </a:rPr>
              <a:t>ЯК</a:t>
            </a:r>
            <a:endParaRPr lang="ru-RU" sz="250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 rot="10800000" flipV="1">
            <a:off x="827088" y="101600"/>
            <a:ext cx="76692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>
                <a:solidFill>
                  <a:srgbClr val="FF0000"/>
                </a:solidFill>
                <a:cs typeface="Arial" charset="0"/>
              </a:rPr>
              <a:t>Яки - самое популярное вьючное </a:t>
            </a:r>
          </a:p>
          <a:p>
            <a:pPr algn="ctr"/>
            <a:r>
              <a:rPr lang="ru-RU" sz="3600" b="1">
                <a:solidFill>
                  <a:srgbClr val="FF0000"/>
                </a:solidFill>
                <a:cs typeface="Arial" charset="0"/>
              </a:rPr>
              <a:t>животное</a:t>
            </a:r>
            <a:r>
              <a:rPr lang="ru-RU" sz="3600">
                <a:solidFill>
                  <a:srgbClr val="FF0000"/>
                </a:solidFill>
                <a:cs typeface="Arial" charset="0"/>
              </a:rPr>
              <a:t> в Тибете.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01750"/>
            <a:ext cx="9169400" cy="55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606800" y="2852738"/>
            <a:ext cx="53117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Яблоня в моем саду</a:t>
            </a:r>
          </a:p>
          <a:p>
            <a:r>
              <a:rPr lang="ru-RU" sz="2800">
                <a:latin typeface="Calibri" pitchFamily="34" charset="0"/>
              </a:rPr>
              <a:t> Гнется низко на ветру.</a:t>
            </a:r>
          </a:p>
          <a:p>
            <a:r>
              <a:rPr lang="ru-RU" sz="2800">
                <a:latin typeface="Calibri" pitchFamily="34" charset="0"/>
              </a:rPr>
              <a:t>Наклонилась вправо, влево –</a:t>
            </a:r>
          </a:p>
          <a:p>
            <a:r>
              <a:rPr lang="ru-RU" sz="2800">
                <a:latin typeface="Calibri" pitchFamily="34" charset="0"/>
              </a:rPr>
              <a:t>Покачаться захотела.</a:t>
            </a:r>
          </a:p>
          <a:p>
            <a:r>
              <a:rPr lang="ru-RU" sz="2800">
                <a:latin typeface="Calibri" pitchFamily="34" charset="0"/>
              </a:rPr>
              <a:t>Ветки вниз и вверх качнула</a:t>
            </a:r>
          </a:p>
          <a:p>
            <a:r>
              <a:rPr lang="ru-RU" sz="2800">
                <a:latin typeface="Calibri" pitchFamily="34" charset="0"/>
              </a:rPr>
              <a:t> И вперед их протянула.</a:t>
            </a:r>
          </a:p>
          <a:p>
            <a:r>
              <a:rPr lang="ru-RU" sz="2800">
                <a:latin typeface="Calibri" pitchFamily="34" charset="0"/>
              </a:rPr>
              <a:t>А как стихнет ветерок,</a:t>
            </a:r>
          </a:p>
          <a:p>
            <a:r>
              <a:rPr lang="ru-RU" sz="2800">
                <a:latin typeface="Calibri" pitchFamily="34" charset="0"/>
              </a:rPr>
              <a:t>Моя яблонька заснет.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813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79838" y="1000125"/>
            <a:ext cx="46799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Calibri" pitchFamily="34" charset="0"/>
              </a:rPr>
              <a:t>ФИЗМИНУТКА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51847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отца был мальчик странный</a:t>
            </a:r>
          </a:p>
          <a:p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Необычный – деревянный,</a:t>
            </a:r>
          </a:p>
          <a:p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любил папаша сына.</a:t>
            </a:r>
          </a:p>
          <a:p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за странный</a:t>
            </a:r>
          </a:p>
          <a:p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 деревянный?</a:t>
            </a:r>
          </a:p>
          <a:p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земле и под водой</a:t>
            </a:r>
          </a:p>
          <a:p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Ищет ключик золотой</a:t>
            </a:r>
          </a:p>
          <a:p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Всюду нос сует он длинный.</a:t>
            </a:r>
          </a:p>
          <a:p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же это?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960438"/>
            <a:ext cx="3641725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87450" y="5411788"/>
            <a:ext cx="41481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>
                <a:solidFill>
                  <a:srgbClr val="C00000"/>
                </a:solidFill>
                <a:latin typeface="Calibri" pitchFamily="34" charset="0"/>
              </a:rPr>
              <a:t>Буратино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71550" y="333375"/>
            <a:ext cx="75612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latin typeface="Calibri" pitchFamily="34" charset="0"/>
              </a:rPr>
              <a:t>Если б не было его</a:t>
            </a:r>
          </a:p>
          <a:p>
            <a:r>
              <a:rPr lang="ru-RU" sz="6000">
                <a:latin typeface="Calibri" pitchFamily="34" charset="0"/>
              </a:rPr>
              <a:t>Не сказал бы ничего.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33413" y="4221163"/>
            <a:ext cx="28797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C00000"/>
                </a:solidFill>
                <a:latin typeface="Calibri" pitchFamily="34" charset="0"/>
              </a:rPr>
              <a:t>Я</a:t>
            </a:r>
            <a:r>
              <a:rPr lang="ru-RU" sz="9600">
                <a:latin typeface="Calibri" pitchFamily="34" charset="0"/>
              </a:rPr>
              <a:t>зык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2178050"/>
            <a:ext cx="52911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1188" y="549275"/>
            <a:ext cx="60483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Calibri" pitchFamily="34" charset="0"/>
              </a:rPr>
              <a:t>Круглое, румяное </a:t>
            </a:r>
          </a:p>
          <a:p>
            <a:r>
              <a:rPr lang="ru-RU" sz="4800">
                <a:latin typeface="Calibri" pitchFamily="34" charset="0"/>
              </a:rPr>
              <a:t>Я расту на ветке.</a:t>
            </a:r>
          </a:p>
          <a:p>
            <a:r>
              <a:rPr lang="ru-RU" sz="4800">
                <a:latin typeface="Calibri" pitchFamily="34" charset="0"/>
              </a:rPr>
              <a:t>Любят меня взрослые</a:t>
            </a:r>
          </a:p>
          <a:p>
            <a:r>
              <a:rPr lang="ru-RU" sz="4800">
                <a:latin typeface="Calibri" pitchFamily="34" charset="0"/>
              </a:rPr>
              <a:t>И маленькие детки.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1188" y="4652963"/>
            <a:ext cx="51847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C00000"/>
                </a:solidFill>
                <a:latin typeface="Calibri" pitchFamily="34" charset="0"/>
              </a:rPr>
              <a:t>Я</a:t>
            </a:r>
            <a:r>
              <a:rPr lang="ru-RU" sz="9600">
                <a:latin typeface="Calibri" pitchFamily="34" charset="0"/>
              </a:rPr>
              <a:t>блоко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781300"/>
            <a:ext cx="3571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30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0650" y="0"/>
            <a:ext cx="5213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8313" y="836613"/>
            <a:ext cx="79200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t-RU" sz="7200">
                <a:latin typeface="Calibri" pitchFamily="34" charset="0"/>
              </a:rPr>
              <a:t>Буквы потерялис</a:t>
            </a:r>
            <a:r>
              <a:rPr lang="ru-RU" sz="7200">
                <a:latin typeface="Calibri" pitchFamily="34" charset="0"/>
              </a:rPr>
              <a:t>ь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58888" y="2935288"/>
            <a:ext cx="29527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>
                <a:latin typeface="Calibri" pitchFamily="34" charset="0"/>
              </a:rPr>
              <a:t>Зо…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64163" y="2949575"/>
            <a:ext cx="33115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latin typeface="Calibri" pitchFamily="34" charset="0"/>
              </a:rPr>
              <a:t>Ра…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43363" y="4797425"/>
            <a:ext cx="251936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latin typeface="Calibri" pitchFamily="34" charset="0"/>
              </a:rPr>
              <a:t>…</a:t>
            </a:r>
            <a:r>
              <a:rPr lang="ru-RU" sz="8800">
                <a:latin typeface="Calibri" pitchFamily="34" charset="0"/>
              </a:rPr>
              <a:t>на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73300" y="2736850"/>
            <a:ext cx="9239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C00000"/>
                </a:solidFill>
                <a:latin typeface="Calibri" pitchFamily="34" charset="0"/>
              </a:rPr>
              <a:t>я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30625" y="4673600"/>
            <a:ext cx="9636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C00000"/>
                </a:solidFill>
                <a:latin typeface="Calibri" pitchFamily="34" charset="0"/>
              </a:rPr>
              <a:t>Я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492375"/>
            <a:ext cx="2043113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63525" y="0"/>
            <a:ext cx="5627688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43599" y="1096446"/>
            <a:ext cx="3600401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 лесу темно,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Все спят давно.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Одна сова не спит,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Летит , кричит.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Совушка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– сова,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Большая голова,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На суку сидит,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Головой вертит,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Во все стороны глядит,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Да вдруг – как полетит!</a:t>
            </a:r>
          </a:p>
        </p:txBody>
      </p:sp>
      <p:pic>
        <p:nvPicPr>
          <p:cNvPr id="4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филин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3048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1440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64038" y="-92075"/>
            <a:ext cx="4737100" cy="118903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80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7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2188" y="0"/>
            <a:ext cx="4279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1700213"/>
            <a:ext cx="8413750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5450" y="1127125"/>
            <a:ext cx="5461000" cy="481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571500" y="428625"/>
            <a:ext cx="7272338" cy="33845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МОЛОДЕЦ!!!</a:t>
            </a:r>
          </a:p>
        </p:txBody>
      </p:sp>
      <p:pic>
        <p:nvPicPr>
          <p:cNvPr id="34818" name="Picture 3" descr="2">
            <a:hlinkClick r:id="" action="ppaction://hlinkshowjump?jump=nextslide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205038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827088" y="5373688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6600"/>
                </a:solidFill>
                <a:latin typeface="Arial Black" pitchFamily="34" charset="0"/>
              </a:rPr>
              <a:t>Презентация изготовлена Хамидуллиной А.Х.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1235075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Не артист, а голосит.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Не ездок, а шпоры у ног.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Кто это?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6975" y="1673225"/>
            <a:ext cx="33845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00113" y="3392488"/>
            <a:ext cx="31845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latin typeface="Calibri" pitchFamily="34" charset="0"/>
              </a:rPr>
              <a:t>Петушок</a:t>
            </a:r>
            <a:r>
              <a:rPr lang="ru-RU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звук 3">
            <a:hlinkClick r:id="" action="ppaction://noaction" highlightClick="1">
              <a:snd r:embed="rId2" name="Петух.wav"/>
            </a:hlinkClick>
          </p:cNvPr>
          <p:cNvSpPr/>
          <p:nvPr/>
        </p:nvSpPr>
        <p:spPr>
          <a:xfrm>
            <a:off x="7786688" y="5500688"/>
            <a:ext cx="1042987" cy="1042987"/>
          </a:xfrm>
          <a:prstGeom prst="actionButtonSou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04813"/>
            <a:ext cx="790892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Каталог картинок\Я\FRUIT003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60350"/>
            <a:ext cx="3571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25" y="2566988"/>
            <a:ext cx="6699250" cy="4144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4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19471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2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3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458" name="Group 16"/>
          <p:cNvGrpSpPr>
            <a:grpSpLocks/>
          </p:cNvGrpSpPr>
          <p:nvPr/>
        </p:nvGrpSpPr>
        <p:grpSpPr bwMode="auto">
          <a:xfrm>
            <a:off x="1547813" y="476250"/>
            <a:ext cx="3455987" cy="4392613"/>
            <a:chOff x="975" y="300"/>
            <a:chExt cx="2177" cy="2767"/>
          </a:xfrm>
        </p:grpSpPr>
        <p:sp>
          <p:nvSpPr>
            <p:cNvPr id="19468" name="Freeform 13"/>
            <p:cNvSpPr>
              <a:spLocks/>
            </p:cNvSpPr>
            <p:nvPr/>
          </p:nvSpPr>
          <p:spPr bwMode="auto">
            <a:xfrm>
              <a:off x="975" y="391"/>
              <a:ext cx="2177" cy="2676"/>
            </a:xfrm>
            <a:custGeom>
              <a:avLst/>
              <a:gdLst>
                <a:gd name="T0" fmla="*/ 27 w 1801"/>
                <a:gd name="T1" fmla="*/ 2235 h 2417"/>
                <a:gd name="T2" fmla="*/ 27 w 1801"/>
                <a:gd name="T3" fmla="*/ 2465 h 2417"/>
                <a:gd name="T4" fmla="*/ 185 w 1801"/>
                <a:gd name="T5" fmla="*/ 2647 h 2417"/>
                <a:gd name="T6" fmla="*/ 563 w 1801"/>
                <a:gd name="T7" fmla="*/ 2564 h 2417"/>
                <a:gd name="T8" fmla="*/ 1053 w 1801"/>
                <a:gd name="T9" fmla="*/ 1972 h 2417"/>
                <a:gd name="T10" fmla="*/ 2177 w 1801"/>
                <a:gd name="T11" fmla="*/ 0 h 24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01"/>
                <a:gd name="T19" fmla="*/ 0 h 2417"/>
                <a:gd name="T20" fmla="*/ 1801 w 1801"/>
                <a:gd name="T21" fmla="*/ 2417 h 24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01" h="2417">
                  <a:moveTo>
                    <a:pt x="22" y="2019"/>
                  </a:moveTo>
                  <a:cubicBezTo>
                    <a:pt x="11" y="2091"/>
                    <a:pt x="0" y="2164"/>
                    <a:pt x="22" y="2226"/>
                  </a:cubicBezTo>
                  <a:cubicBezTo>
                    <a:pt x="44" y="2288"/>
                    <a:pt x="79" y="2377"/>
                    <a:pt x="153" y="2391"/>
                  </a:cubicBezTo>
                  <a:cubicBezTo>
                    <a:pt x="227" y="2406"/>
                    <a:pt x="346" y="2417"/>
                    <a:pt x="466" y="2316"/>
                  </a:cubicBezTo>
                  <a:cubicBezTo>
                    <a:pt x="585" y="2214"/>
                    <a:pt x="648" y="2167"/>
                    <a:pt x="871" y="1781"/>
                  </a:cubicBezTo>
                  <a:cubicBezTo>
                    <a:pt x="1094" y="1395"/>
                    <a:pt x="1607" y="371"/>
                    <a:pt x="1801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" name="Oval 14"/>
            <p:cNvSpPr>
              <a:spLocks noChangeArrowheads="1"/>
            </p:cNvSpPr>
            <p:nvPr/>
          </p:nvSpPr>
          <p:spPr bwMode="auto">
            <a:xfrm rot="1367641">
              <a:off x="2200" y="300"/>
              <a:ext cx="545" cy="1406"/>
            </a:xfrm>
            <a:prstGeom prst="ellipse">
              <a:avLst/>
            </a:pr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470" name="Freeform 15"/>
            <p:cNvSpPr>
              <a:spLocks/>
            </p:cNvSpPr>
            <p:nvPr/>
          </p:nvSpPr>
          <p:spPr bwMode="auto">
            <a:xfrm>
              <a:off x="2025" y="357"/>
              <a:ext cx="1127" cy="2710"/>
            </a:xfrm>
            <a:custGeom>
              <a:avLst/>
              <a:gdLst>
                <a:gd name="T0" fmla="*/ 907 w 1036"/>
                <a:gd name="T1" fmla="*/ 2287 h 2607"/>
                <a:gd name="T2" fmla="*/ 216 w 1036"/>
                <a:gd name="T3" fmla="*/ 2675 h 2607"/>
                <a:gd name="T4" fmla="*/ 15 w 1036"/>
                <a:gd name="T5" fmla="*/ 2502 h 2607"/>
                <a:gd name="T6" fmla="*/ 309 w 1036"/>
                <a:gd name="T7" fmla="*/ 1733 h 2607"/>
                <a:gd name="T8" fmla="*/ 1127 w 1036"/>
                <a:gd name="T9" fmla="*/ 0 h 26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2607"/>
                <a:gd name="T17" fmla="*/ 1036 w 1036"/>
                <a:gd name="T18" fmla="*/ 2607 h 26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2607">
                  <a:moveTo>
                    <a:pt x="834" y="2200"/>
                  </a:moveTo>
                  <a:cubicBezTo>
                    <a:pt x="728" y="2262"/>
                    <a:pt x="336" y="2539"/>
                    <a:pt x="199" y="2573"/>
                  </a:cubicBezTo>
                  <a:cubicBezTo>
                    <a:pt x="62" y="2607"/>
                    <a:pt x="0" y="2558"/>
                    <a:pt x="14" y="2407"/>
                  </a:cubicBezTo>
                  <a:cubicBezTo>
                    <a:pt x="28" y="2256"/>
                    <a:pt x="114" y="2068"/>
                    <a:pt x="284" y="1667"/>
                  </a:cubicBezTo>
                  <a:cubicBezTo>
                    <a:pt x="454" y="1266"/>
                    <a:pt x="879" y="347"/>
                    <a:pt x="1036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59" name="AutoShape 10"/>
          <p:cNvSpPr>
            <a:spLocks noChangeArrowheads="1"/>
          </p:cNvSpPr>
          <p:nvPr/>
        </p:nvSpPr>
        <p:spPr bwMode="auto">
          <a:xfrm>
            <a:off x="4930775" y="493713"/>
            <a:ext cx="144463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0" name="AutoShape 9"/>
          <p:cNvSpPr>
            <a:spLocks noChangeArrowheads="1"/>
          </p:cNvSpPr>
          <p:nvPr/>
        </p:nvSpPr>
        <p:spPr bwMode="auto">
          <a:xfrm>
            <a:off x="1547813" y="4076700"/>
            <a:ext cx="144462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19461" name="Group 21"/>
          <p:cNvGrpSpPr>
            <a:grpSpLocks/>
          </p:cNvGrpSpPr>
          <p:nvPr/>
        </p:nvGrpSpPr>
        <p:grpSpPr bwMode="auto">
          <a:xfrm>
            <a:off x="5638800" y="2636838"/>
            <a:ext cx="2190750" cy="2255837"/>
            <a:chOff x="3552" y="1661"/>
            <a:chExt cx="1380" cy="1421"/>
          </a:xfrm>
        </p:grpSpPr>
        <p:sp>
          <p:nvSpPr>
            <p:cNvPr id="19465" name="Freeform 18"/>
            <p:cNvSpPr>
              <a:spLocks/>
            </p:cNvSpPr>
            <p:nvPr/>
          </p:nvSpPr>
          <p:spPr bwMode="auto">
            <a:xfrm>
              <a:off x="3552" y="1716"/>
              <a:ext cx="1140" cy="1340"/>
            </a:xfrm>
            <a:custGeom>
              <a:avLst/>
              <a:gdLst>
                <a:gd name="T0" fmla="*/ 19 w 1140"/>
                <a:gd name="T1" fmla="*/ 862 h 1340"/>
                <a:gd name="T2" fmla="*/ 14 w 1140"/>
                <a:gd name="T3" fmla="*/ 1154 h 1340"/>
                <a:gd name="T4" fmla="*/ 106 w 1140"/>
                <a:gd name="T5" fmla="*/ 1284 h 1340"/>
                <a:gd name="T6" fmla="*/ 422 w 1140"/>
                <a:gd name="T7" fmla="*/ 1126 h 1340"/>
                <a:gd name="T8" fmla="*/ 1140 w 1140"/>
                <a:gd name="T9" fmla="*/ 0 h 1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0"/>
                <a:gd name="T16" fmla="*/ 0 h 1340"/>
                <a:gd name="T17" fmla="*/ 1140 w 1140"/>
                <a:gd name="T18" fmla="*/ 1340 h 1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0" h="1340">
                  <a:moveTo>
                    <a:pt x="19" y="862"/>
                  </a:moveTo>
                  <a:cubicBezTo>
                    <a:pt x="18" y="911"/>
                    <a:pt x="0" y="1084"/>
                    <a:pt x="14" y="1154"/>
                  </a:cubicBezTo>
                  <a:cubicBezTo>
                    <a:pt x="28" y="1224"/>
                    <a:pt x="38" y="1289"/>
                    <a:pt x="106" y="1284"/>
                  </a:cubicBezTo>
                  <a:cubicBezTo>
                    <a:pt x="174" y="1279"/>
                    <a:pt x="250" y="1340"/>
                    <a:pt x="422" y="1126"/>
                  </a:cubicBezTo>
                  <a:cubicBezTo>
                    <a:pt x="594" y="912"/>
                    <a:pt x="991" y="235"/>
                    <a:pt x="1140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6" name="Oval 19"/>
            <p:cNvSpPr>
              <a:spLocks noChangeArrowheads="1"/>
            </p:cNvSpPr>
            <p:nvPr/>
          </p:nvSpPr>
          <p:spPr bwMode="auto">
            <a:xfrm rot="1529160">
              <a:off x="4105" y="1661"/>
              <a:ext cx="364" cy="726"/>
            </a:xfrm>
            <a:prstGeom prst="ellipse">
              <a:avLst/>
            </a:pr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467" name="Freeform 20"/>
            <p:cNvSpPr>
              <a:spLocks/>
            </p:cNvSpPr>
            <p:nvPr/>
          </p:nvSpPr>
          <p:spPr bwMode="auto">
            <a:xfrm>
              <a:off x="4177" y="1706"/>
              <a:ext cx="755" cy="1376"/>
            </a:xfrm>
            <a:custGeom>
              <a:avLst/>
              <a:gdLst>
                <a:gd name="T0" fmla="*/ 755 w 755"/>
                <a:gd name="T1" fmla="*/ 935 h 1421"/>
                <a:gd name="T2" fmla="*/ 221 w 755"/>
                <a:gd name="T3" fmla="*/ 1336 h 1421"/>
                <a:gd name="T4" fmla="*/ 5 w 755"/>
                <a:gd name="T5" fmla="*/ 1174 h 1421"/>
                <a:gd name="T6" fmla="*/ 191 w 755"/>
                <a:gd name="T7" fmla="*/ 744 h 1421"/>
                <a:gd name="T8" fmla="*/ 539 w 755"/>
                <a:gd name="T9" fmla="*/ 0 h 1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5"/>
                <a:gd name="T16" fmla="*/ 0 h 1421"/>
                <a:gd name="T17" fmla="*/ 755 w 755"/>
                <a:gd name="T18" fmla="*/ 1421 h 1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5" h="1421">
                  <a:moveTo>
                    <a:pt x="755" y="966"/>
                  </a:moveTo>
                  <a:cubicBezTo>
                    <a:pt x="666" y="1034"/>
                    <a:pt x="346" y="1339"/>
                    <a:pt x="221" y="1380"/>
                  </a:cubicBezTo>
                  <a:cubicBezTo>
                    <a:pt x="96" y="1421"/>
                    <a:pt x="10" y="1314"/>
                    <a:pt x="5" y="1212"/>
                  </a:cubicBezTo>
                  <a:cubicBezTo>
                    <a:pt x="0" y="1110"/>
                    <a:pt x="102" y="970"/>
                    <a:pt x="191" y="768"/>
                  </a:cubicBezTo>
                  <a:cubicBezTo>
                    <a:pt x="280" y="566"/>
                    <a:pt x="467" y="160"/>
                    <a:pt x="539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62" name="AutoShape 11"/>
          <p:cNvSpPr>
            <a:spLocks noChangeArrowheads="1"/>
          </p:cNvSpPr>
          <p:nvPr/>
        </p:nvSpPr>
        <p:spPr bwMode="auto">
          <a:xfrm>
            <a:off x="5578475" y="4076700"/>
            <a:ext cx="144463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3" name="AutoShape 12"/>
          <p:cNvSpPr>
            <a:spLocks noChangeArrowheads="1"/>
          </p:cNvSpPr>
          <p:nvPr/>
        </p:nvSpPr>
        <p:spPr bwMode="auto">
          <a:xfrm>
            <a:off x="7358063" y="2744788"/>
            <a:ext cx="180975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 rot="-8724836">
            <a:off x="1531938" y="4248150"/>
            <a:ext cx="649287" cy="144463"/>
          </a:xfrm>
          <a:prstGeom prst="homePlate">
            <a:avLst>
              <a:gd name="adj" fmla="val 11236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C -0.00313 0.01782 -0.00608 0.03588 -0.00313 0.05138 C -0.00018 0.06689 0.00538 0.08657 0.01771 0.09305 C 0.03003 0.09953 0.05052 0.10416 0.07083 0.09027 C 0.09114 0.07638 0.1085 0.06574 0.13958 0.00972 C 0.17066 -0.0463 0.22778 -0.17176 0.25729 -0.24584 C 0.2868 -0.31991 0.30955 -0.38681 0.31666 -0.43473 C 0.32378 -0.48264 0.31302 -0.52547 0.3 -0.53334 C 0.28698 -0.54121 0.25694 -0.51412 0.23854 -0.48195 C 0.22014 -0.44977 0.1967 -0.38056 0.18958 -0.34028 C 0.18246 -0.3 0.18906 -0.25834 0.19583 -0.24028 C 0.2026 -0.22223 0.21701 -0.22315 0.23021 -0.23195 C 0.2434 -0.24074 0.2592 -0.2669 0.275 -0.29306 " pathEditMode="relative" rAng="0" ptsTypes="aaaaaaaaaaaaa">
                                      <p:cBhvr>
                                        <p:cTn id="10" dur="5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85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875 -0.51436 C 0.32743 -0.40741 0.28611 -0.30047 0.25521 -0.21574 C 0.2243 -0.13125 0.19705 -0.05787 0.18333 -0.00602 C 0.16962 0.04583 0.16927 0.07708 0.17291 0.09537 C 0.17656 0.11365 0.18038 0.11643 0.20521 0.1037 C 0.23003 0.09097 0.27587 0.05486 0.32187 0.01898 " pathEditMode="relative" rAng="0" ptsTypes="aaaaaA">
                                      <p:cBhvr>
                                        <p:cTn id="13" dur="5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3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194 0.01157 C 0.43055 0.03935 0.42916 0.06736 0.43403 0.0824 C 0.43889 0.09745 0.45191 0.10185 0.46111 0.10185 C 0.47031 0.10185 0.46823 0.11643 0.48923 0.0824 C 0.51024 0.04838 0.56927 -0.05579 0.58715 -0.10232 C 0.60503 -0.14885 0.60034 -0.1794 0.59653 -0.19676 C 0.59271 -0.21412 0.57656 -0.21574 0.56423 -0.20649 C 0.55191 -0.19723 0.52986 -0.16366 0.52257 -0.14121 C 0.51528 -0.11875 0.51701 -0.08635 0.52048 -0.07176 C 0.52396 -0.05718 0.53455 -0.05348 0.5434 -0.05371 C 0.55225 -0.05394 0.56823 -0.06968 0.57361 -0.07315 " pathEditMode="relative" rAng="0" ptsTypes="aaaaaaaaaaA">
                                      <p:cBhvr>
                                        <p:cTn id="17" dur="5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-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73 -0.20116 C 0.59826 -0.11783 0.56597 -0.03426 0.55156 0.01412 C 0.53715 0.0625 0.5408 0.07314 0.54427 0.08912 C 0.54774 0.10509 0.55191 0.12245 0.57239 0.10995 C 0.59288 0.09745 0.64739 0.03426 0.66719 0.01435 " pathEditMode="relative" rAng="0" ptsTypes="aaaaa">
                                      <p:cBhvr>
                                        <p:cTn id="20" dur="5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6" grpId="0" animBg="1"/>
      <p:bldP spid="31766" grpId="1" animBg="1"/>
      <p:bldP spid="31766" grpId="2" animBg="1"/>
      <p:bldP spid="31766" grpId="3" animBg="1"/>
      <p:bldP spid="31766" grpId="4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773238"/>
            <a:ext cx="507365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8313" y="981075"/>
            <a:ext cx="35274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Я от дедушки ушел,</a:t>
            </a:r>
          </a:p>
          <a:p>
            <a:r>
              <a:rPr lang="ru-RU" sz="2800">
                <a:latin typeface="Calibri" pitchFamily="34" charset="0"/>
              </a:rPr>
              <a:t>Я от бабушки ушел,</a:t>
            </a:r>
          </a:p>
          <a:p>
            <a:r>
              <a:rPr lang="ru-RU" sz="2800">
                <a:latin typeface="Calibri" pitchFamily="34" charset="0"/>
              </a:rPr>
              <a:t>У меня румяный бок.</a:t>
            </a:r>
          </a:p>
          <a:p>
            <a:r>
              <a:rPr lang="ru-RU" sz="2800">
                <a:latin typeface="Calibri" pitchFamily="34" charset="0"/>
              </a:rPr>
              <a:t>А зовусь я … 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90538" y="4076700"/>
            <a:ext cx="2952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C00000"/>
                </a:solidFill>
                <a:latin typeface="Calibri" pitchFamily="34" charset="0"/>
              </a:rPr>
              <a:t>КОЛОБОК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3413" y="-768350"/>
            <a:ext cx="4845051" cy="4144963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779463"/>
            <a:ext cx="23066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68938" y="-1879600"/>
            <a:ext cx="2303462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sz="25000">
                <a:latin typeface="Calibri" pitchFamily="34" charset="0"/>
              </a:rPr>
              <a:t>,</a:t>
            </a:r>
            <a:endParaRPr lang="ru-RU" sz="25000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31913" y="2679700"/>
            <a:ext cx="7343775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sz="25000">
                <a:solidFill>
                  <a:srgbClr val="C00000"/>
                </a:solidFill>
                <a:latin typeface="Calibri" pitchFamily="34" charset="0"/>
              </a:rPr>
              <a:t>ЯМА</a:t>
            </a:r>
            <a:endParaRPr lang="ru-RU" sz="250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57238" y="-674688"/>
            <a:ext cx="4816476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63104">
            <a:off x="2771775" y="260350"/>
            <a:ext cx="19685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787900" y="-1395413"/>
            <a:ext cx="3168650" cy="394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sz="25000">
                <a:latin typeface="Calibri" pitchFamily="34" charset="0"/>
              </a:rPr>
              <a:t>,,</a:t>
            </a:r>
            <a:endParaRPr lang="ru-RU" sz="25000"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00163" y="3367088"/>
            <a:ext cx="697547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sz="20000">
                <a:solidFill>
                  <a:srgbClr val="C00000"/>
                </a:solidFill>
                <a:latin typeface="Calibri" pitchFamily="34" charset="0"/>
              </a:rPr>
              <a:t>ЯСЛИ</a:t>
            </a:r>
            <a:endParaRPr lang="ru-RU" sz="200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137</Words>
  <Application>Microsoft Office PowerPoint</Application>
  <PresentationFormat>On-screen Show (4:3)</PresentationFormat>
  <Paragraphs>54</Paragraphs>
  <Slides>21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Calibri</vt:lpstr>
      <vt:lpstr>Arial</vt:lpstr>
      <vt:lpstr>Times New Roman</vt:lpstr>
      <vt:lpstr>Arial Black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Wg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</dc:creator>
  <cp:lastModifiedBy>nastya.cherepneva</cp:lastModifiedBy>
  <cp:revision>152</cp:revision>
  <dcterms:created xsi:type="dcterms:W3CDTF">2009-07-07T07:29:17Z</dcterms:created>
  <dcterms:modified xsi:type="dcterms:W3CDTF">2012-01-13T13:57:43Z</dcterms:modified>
</cp:coreProperties>
</file>