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708" r:id="rId3"/>
    <p:sldMasterId id="2147483720" r:id="rId4"/>
    <p:sldMasterId id="2147483732" r:id="rId5"/>
  </p:sldMasterIdLst>
  <p:sldIdLst>
    <p:sldId id="256" r:id="rId6"/>
    <p:sldId id="257" r:id="rId7"/>
    <p:sldId id="258" r:id="rId8"/>
    <p:sldId id="260" r:id="rId9"/>
    <p:sldId id="259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3C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51ED6C-B928-4229-81D5-21D37ACB96C1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4C28A3-1DD3-4B0E-9E66-723917B68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5F026-7981-4318-941A-3B35D0A1D0D0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F4F43-BA9C-4AF6-8389-DB3853248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893BE-722B-4945-8FBF-FACBFE01AD40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F241F-1DFE-49CB-960E-0DF9E9F4F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38E347-229A-4181-8F29-E49587352FDE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EE4C29-64D2-4280-94D1-DF581CE75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9F74C-DF5A-4E9D-86B8-44A882BFF10D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F73A8-6361-4D3E-ADC2-D1649CDEE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7FF73B-506D-44E0-9743-1866D3F60BFB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0FC23A-ACC2-472F-8BA6-64103D5E3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B56B3-379E-48D4-A59F-93ADD2F10664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29694-B2E4-4672-A7C4-F64C1CA05A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3D8F3-0020-41CF-A591-9EC536EDF140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407E2-F652-4380-BD18-9148EE203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C7F82-B41D-4D7D-837E-E994D1013EB1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992B7-CE43-45A2-AF7A-FDE899129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2CEB88-EB15-487C-9B13-49879A91F0B3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96FFF1-CD48-403F-ACE6-F6C66CC24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7039-F785-495E-8625-0BBCEB8AF9DF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D4539-4C73-4E5F-B005-CF12DA630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04846-686C-443D-9444-FACCED44449D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6E850-D35E-4820-ABB5-4D925DB30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245643-B89E-4169-B8FC-EAA0A00558D1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CE1500-3AB5-439E-B5EA-4D6282760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3AD91-6BC2-44E2-83CF-19A845C47C5F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B8626-11BD-4827-B89E-CF7A16D2F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437B1-ED0F-429B-946A-417CE69FDD2F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954DF-8731-414B-A494-4B4EC88B5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D7BB7-8E2A-4273-BE27-433FE23D2DBD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9C5B3-ADBA-4451-9037-B65A93132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AAFBF-C944-441B-B58A-97BA73FD9257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03FFC-5148-4F4B-BF44-F147DDD85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F7D44-A1A8-404B-985F-800000EC1234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C058F-9514-42A0-BAD8-98145A095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29536-800B-4301-A02A-A2FBB4991351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A3D63-9C44-486D-B7B6-5F20725C5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5D304-2691-4BD1-8DFD-88CE0FD8B226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1EFC8-65B6-4717-9977-CA8D3BDDB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0A674-0A5A-442B-A0CE-4D66DA1671FE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2468A-D08A-4F48-8906-4A201C944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B79D8-F0B6-47C9-8F19-C11EE6CE8D17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89802-F68E-4174-BEB1-0C8552D14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Полилиния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B00CF3-5F65-4439-9A68-E1079BF75FBC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6A8144-311C-458E-B70B-278B18B51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455EC-5974-4DAE-B1A9-DA0BA3722578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C284A-0EDF-4C6F-BCAD-C28A7BD17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D3A0D-6991-45EE-A1E5-9D766AC84CC8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29322-64F4-419A-AA66-87C2C39E6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0D3ED-E64D-4506-B801-0B482F494116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E21E6-68B6-4EC4-959B-4C3B5DE17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B5478-1178-447A-84D3-A89FF83B2483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0DF01-0611-4A5D-ADBF-5296F8615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88F983-E7E9-4792-9707-D077DEE588B2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61C902-1F86-46E2-B8C0-799DB6141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84C25-07B3-4513-9D04-B30D61FF1F8E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FABDA-B6B6-4B5C-90C2-AD5107CED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8C07E4-603B-4610-85AE-608B6F6F05B0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6E2253-A50D-4A5D-B519-696F7B0D7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734CF-2AB3-42CE-B669-6ACF0B8830E0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C429D-C5F6-47D0-9733-67DC52126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92A13-F549-48A8-AB9C-2E80356ABD7A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37663-91D4-4BD2-A573-84CBE84B0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E5F5F-A005-4514-B942-052241177F68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CFBEF-CCB3-4EB6-9FB7-DB717F83B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35343C-CC17-469A-95CF-C4AB502CF27F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EC135B-19A8-43DE-B6BC-CEF0972B6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202984-EFBD-4BC4-9BB8-E79DC9BA4BAA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575913-E77D-40D7-8EAF-0220DA03A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EA572-8D72-4B3E-8498-65E4FA76CDB8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55915-6CBB-4B6C-9901-D4065310F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40562F-9661-4E47-8583-E587A8997D8E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BB0FF1-0B12-41D6-ACEA-B86421036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42E0B-0832-4B72-9C24-CB205D696EFF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DF922-BB9B-4BB8-AD35-5F2362C0B6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6D7D9-8F85-417A-8DD5-225C11327730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40A08-1A39-496E-BF08-AD283CC96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Прямоугольник с двумя скругленными противолежащими углами 6"/>
          <p:cNvGrpSpPr>
            <a:grpSpLocks/>
          </p:cNvGrpSpPr>
          <p:nvPr/>
        </p:nvGrpSpPr>
        <p:grpSpPr bwMode="auto">
          <a:xfrm>
            <a:off x="152400" y="133350"/>
            <a:ext cx="8839200" cy="2530475"/>
            <a:chOff x="96" y="84"/>
            <a:chExt cx="5568" cy="1594"/>
          </a:xfrm>
        </p:grpSpPr>
        <p:pic>
          <p:nvPicPr>
            <p:cNvPr id="5" name="Прямоугольник с двумя скругленными противолежащими углами 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6" y="84"/>
              <a:ext cx="5568" cy="1594"/>
            </a:xfrm>
            <a:prstGeom prst="rect">
              <a:avLst/>
            </a:prstGeom>
            <a:noFill/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8" y="147"/>
              <a:ext cx="5444" cy="1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Rockwell"/>
              </a:endParaRPr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94FD063-2E2D-4413-90D2-12B68D79EFC2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10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D0AC09D-FD3B-4BF5-B86C-C820131A67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C7A39B-6814-4D71-AC60-5B30AF227BF6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150663-2171-46D5-9EF3-26A90E13C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BF32C24D-2268-4176-B691-E9E49BA14E3B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F279597-ECCE-42A9-B036-DF939B711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7D13DD-7031-40F8-BBB2-C07B3C480F7C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811F51-2A91-489F-A4E2-A2BA91723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43E938-86B9-4713-AB98-88718101B66A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806563-0307-408B-BBA6-936ABD618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800408-06B5-4487-9FA1-A382F727549E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B17BA4-2076-4A89-9C39-9FCB01B7F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D062BF-6D8E-48AC-9079-5A139D745EB1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5B23A2-DE70-4472-A1AE-F3474EE0E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1D387-17AB-4E1A-A985-E0DCBCFEE998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32ED8-8025-47D9-8D98-3398519A6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F3692E9-B2EB-45FA-9FBC-23999E9B9206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2CCFD0B-3CC8-4A7D-A5FD-D77BBC2C7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276145C-74EF-41EB-866D-CA76A207D4E5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B692344-C122-4BF1-AB95-2E424276B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D10F1-906F-4630-8C8D-224D28850E6D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8ED72-DF81-4BD1-9558-402F4125D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7C50C-993F-4850-BED1-052012DBBDB1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C3234-3847-4E4B-BA26-72676B33E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80342-4ECB-434F-AA38-B679C988AD84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E0041-9C54-4621-82FA-1DEBC5876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426181-F7B9-4D27-ACEE-A05C888C4AA0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DD1794-02C8-4456-8E82-7F9D5B117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8C22A-FDE3-4BCE-A007-A09D8DE6B656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DA20F-3613-4192-8592-7218CFA2AA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E50384-FDBA-4EBC-BE0B-4E313054BF90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DF27F6-5F84-4937-BC72-836ACCE66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398809E-D647-4B69-A876-EA4C6F6BA3B6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A517D06-45F2-4FE3-923E-F82645300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8" r:id="rId1"/>
    <p:sldLayoutId id="2147483762" r:id="rId2"/>
    <p:sldLayoutId id="2147483789" r:id="rId3"/>
    <p:sldLayoutId id="2147483790" r:id="rId4"/>
    <p:sldLayoutId id="2147483791" r:id="rId5"/>
    <p:sldLayoutId id="2147483761" r:id="rId6"/>
    <p:sldLayoutId id="2147483792" r:id="rId7"/>
    <p:sldLayoutId id="2147483760" r:id="rId8"/>
    <p:sldLayoutId id="2147483793" r:id="rId9"/>
    <p:sldLayoutId id="2147483759" r:id="rId10"/>
    <p:sldLayoutId id="214748375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19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0B0BA81-4644-4A81-97F2-E2F52A4A8EE7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7ED3C7D-E7DA-49F0-BB97-583FA491C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69" r:id="rId2"/>
    <p:sldLayoutId id="2147483795" r:id="rId3"/>
    <p:sldLayoutId id="2147483768" r:id="rId4"/>
    <p:sldLayoutId id="2147483767" r:id="rId5"/>
    <p:sldLayoutId id="2147483766" r:id="rId6"/>
    <p:sldLayoutId id="2147483796" r:id="rId7"/>
    <p:sldLayoutId id="2147483765" r:id="rId8"/>
    <p:sldLayoutId id="2147483797" r:id="rId9"/>
    <p:sldLayoutId id="2147483764" r:id="rId10"/>
    <p:sldLayoutId id="21474837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5604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560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AB6EE1-DC7A-4419-ADE5-CE585FBFED23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3A907B-0493-49D0-9E82-8B0B86C3B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5609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Полилиния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25610" name="Полилиния 11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25611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4" y="42167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77" r:id="rId2"/>
    <p:sldLayoutId id="2147483799" r:id="rId3"/>
    <p:sldLayoutId id="2147483776" r:id="rId4"/>
    <p:sldLayoutId id="2147483775" r:id="rId5"/>
    <p:sldLayoutId id="2147483774" r:id="rId6"/>
    <p:sldLayoutId id="2147483773" r:id="rId7"/>
    <p:sldLayoutId id="2147483772" r:id="rId8"/>
    <p:sldLayoutId id="2147483800" r:id="rId9"/>
    <p:sldLayoutId id="2147483771" r:id="rId10"/>
    <p:sldLayoutId id="21474837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7895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8BFF51C-2A83-4248-A946-B0436FA6F718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530DD74-99CD-4BDC-A510-9A1EB59994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84" r:id="rId2"/>
    <p:sldLayoutId id="2147483802" r:id="rId3"/>
    <p:sldLayoutId id="2147483783" r:id="rId4"/>
    <p:sldLayoutId id="2147483782" r:id="rId5"/>
    <p:sldLayoutId id="2147483781" r:id="rId6"/>
    <p:sldLayoutId id="2147483803" r:id="rId7"/>
    <p:sldLayoutId id="2147483780" r:id="rId8"/>
    <p:sldLayoutId id="2147483804" r:id="rId9"/>
    <p:sldLayoutId id="2147483779" r:id="rId10"/>
    <p:sldLayoutId id="21474837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B0BEE59-28D9-43A1-AC0D-0769BD8CBFFB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FA2127D1-A315-437F-A54D-2ED67CEEB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0185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787" r:id="rId7"/>
    <p:sldLayoutId id="2147483811" r:id="rId8"/>
    <p:sldLayoutId id="2147483812" r:id="rId9"/>
    <p:sldLayoutId id="2147483786" r:id="rId10"/>
    <p:sldLayoutId id="2147483785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00240"/>
            <a:ext cx="7772400" cy="197510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тема: «Одушевлённые и неодушевлённые имена существительные».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effectLst/>
              </a:rPr>
            </a:b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Урок-исследование.</a:t>
            </a:r>
            <a:br>
              <a:rPr lang="ru-RU" sz="18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5 класс</a:t>
            </a:r>
            <a:br>
              <a:rPr lang="ru-RU" sz="18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42852"/>
            <a:ext cx="5857916" cy="150876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образовательное учреждение</a:t>
            </a:r>
          </a:p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Первомайская средняя общеобразовательная школа №2 </a:t>
            </a:r>
          </a:p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Нижегородской области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pic>
        <p:nvPicPr>
          <p:cNvPr id="62468" name="Picture 2" descr="D:\Новая папка\p1_shkola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214313"/>
            <a:ext cx="265112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572132" y="4429132"/>
            <a:ext cx="2571768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Разработала: Данилова Татьяна Николаевна, учитель русского языка и литературы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57625" y="5929313"/>
            <a:ext cx="16430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2011 год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2471" name="Picture 3" descr="D:\Новая папка\029.в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63" y="4143375"/>
            <a:ext cx="928687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Заголовок 1"/>
          <p:cNvGrpSpPr>
            <a:grpSpLocks noGrp="1"/>
          </p:cNvGrpSpPr>
          <p:nvPr/>
        </p:nvGrpSpPr>
        <p:grpSpPr bwMode="auto">
          <a:xfrm>
            <a:off x="1695450" y="146050"/>
            <a:ext cx="4278313" cy="1036638"/>
            <a:chOff x="1068" y="92"/>
            <a:chExt cx="2695" cy="653"/>
          </a:xfrm>
        </p:grpSpPr>
        <p:pic>
          <p:nvPicPr>
            <p:cNvPr id="71682" name="Заголовок 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68" y="92"/>
              <a:ext cx="2695" cy="653"/>
            </a:xfrm>
            <a:prstGeom prst="rect">
              <a:avLst/>
            </a:prstGeom>
            <a:noFill/>
          </p:spPr>
        </p:pic>
        <p:sp>
          <p:nvSpPr>
            <p:cNvPr id="71683" name="Text Box 3"/>
            <p:cNvSpPr txBox="1">
              <a:spLocks noChangeArrowheads="1"/>
            </p:cNvSpPr>
            <p:nvPr/>
          </p:nvSpPr>
          <p:spPr bwMode="auto">
            <a:xfrm>
              <a:off x="1305" y="225"/>
              <a:ext cx="2412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bIns="0" anchor="b"/>
            <a:lstStyle/>
            <a:p>
              <a:r>
                <a:rPr lang="ru-RU" sz="4100" b="1" i="1">
                  <a:solidFill>
                    <a:srgbClr val="813C27"/>
                  </a:solidFill>
                  <a:latin typeface="Times New Roman" pitchFamily="18" charset="0"/>
                  <a:cs typeface="Times New Roman" pitchFamily="18" charset="0"/>
                </a:rPr>
                <a:t>6. Закрепление.</a:t>
              </a:r>
              <a:br>
                <a:rPr lang="ru-RU" sz="4100" b="1" i="1">
                  <a:solidFill>
                    <a:srgbClr val="813C27"/>
                  </a:solidFill>
                  <a:latin typeface="Times New Roman" pitchFamily="18" charset="0"/>
                  <a:cs typeface="Times New Roman" pitchFamily="18" charset="0"/>
                </a:rPr>
              </a:br>
              <a:endParaRPr lang="ru-RU" sz="800" b="1" i="1">
                <a:solidFill>
                  <a:srgbClr val="813C27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214438"/>
            <a:ext cx="8229600" cy="31432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 2"/>
              <a:buChar char=""/>
              <a:defRPr/>
            </a:pPr>
            <a:r>
              <a:rPr lang="ru-RU" dirty="0" smtClean="0"/>
              <a:t>Запомни: Все имена  существительные делятся на неодушевлённые и одушевлённые. Одушевлённые существительные обозначают лиц и животных и отвечают на вопрос КТО?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 2"/>
              <a:buChar char=""/>
              <a:defRPr/>
            </a:pPr>
            <a:r>
              <a:rPr lang="ru-RU" dirty="0" smtClean="0"/>
              <a:t>Неодушевлённые имена существительные обозначают предметы, растения, явления неживой природы. Они отвечают на вопрос ЧТО?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grpSp>
        <p:nvGrpSpPr>
          <p:cNvPr id="6" name="Заголовок 1"/>
          <p:cNvGrpSpPr>
            <a:grpSpLocks/>
          </p:cNvGrpSpPr>
          <p:nvPr/>
        </p:nvGrpSpPr>
        <p:grpSpPr bwMode="auto">
          <a:xfrm>
            <a:off x="1547813" y="4395788"/>
            <a:ext cx="4640262" cy="858837"/>
            <a:chOff x="975" y="2769"/>
            <a:chExt cx="2923" cy="541"/>
          </a:xfrm>
        </p:grpSpPr>
        <p:pic>
          <p:nvPicPr>
            <p:cNvPr id="71686" name="Заголовок 1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75" y="2769"/>
              <a:ext cx="2923" cy="541"/>
            </a:xfrm>
            <a:prstGeom prst="rect">
              <a:avLst/>
            </a:prstGeom>
            <a:noFill/>
          </p:spPr>
        </p:pic>
        <p:sp>
          <p:nvSpPr>
            <p:cNvPr id="71687" name="Text Box 7"/>
            <p:cNvSpPr txBox="1">
              <a:spLocks noChangeArrowheads="1"/>
            </p:cNvSpPr>
            <p:nvPr/>
          </p:nvSpPr>
          <p:spPr bwMode="auto">
            <a:xfrm>
              <a:off x="1170" y="2790"/>
              <a:ext cx="2682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bIns="0" anchor="b"/>
            <a:lstStyle/>
            <a:p>
              <a:pPr>
                <a:lnSpc>
                  <a:spcPct val="80000"/>
                </a:lnSpc>
              </a:pPr>
              <a:r>
                <a:rPr lang="ru-RU" sz="3200" b="1" i="1">
                  <a:solidFill>
                    <a:srgbClr val="813C27"/>
                  </a:solidFill>
                  <a:latin typeface="Times New Roman" pitchFamily="18" charset="0"/>
                  <a:cs typeface="Times New Roman" pitchFamily="18" charset="0"/>
                </a:rPr>
                <a:t>7. Физкультминутка.</a:t>
              </a:r>
              <a:r>
                <a:rPr lang="ru-RU" sz="2700" b="1" i="1">
                  <a:solidFill>
                    <a:srgbClr val="813C27"/>
                  </a:solidFill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ru-RU" sz="2700" b="1" i="1">
                  <a:solidFill>
                    <a:srgbClr val="813C27"/>
                  </a:solidFill>
                  <a:latin typeface="Times New Roman" pitchFamily="18" charset="0"/>
                  <a:cs typeface="Times New Roman" pitchFamily="18" charset="0"/>
                </a:rPr>
              </a:br>
              <a:endParaRPr lang="ru-RU" sz="500" b="1" i="1">
                <a:solidFill>
                  <a:srgbClr val="813C27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Заголовок 1"/>
          <p:cNvGrpSpPr>
            <a:grpSpLocks noGrp="1"/>
          </p:cNvGrpSpPr>
          <p:nvPr/>
        </p:nvGrpSpPr>
        <p:grpSpPr bwMode="auto">
          <a:xfrm>
            <a:off x="1298575" y="542925"/>
            <a:ext cx="5053013" cy="993775"/>
            <a:chOff x="818" y="342"/>
            <a:chExt cx="3183" cy="626"/>
          </a:xfrm>
        </p:grpSpPr>
        <p:pic>
          <p:nvPicPr>
            <p:cNvPr id="72706" name="Заголовок 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18" y="342"/>
              <a:ext cx="3183" cy="626"/>
            </a:xfrm>
            <a:prstGeom prst="rect">
              <a:avLst/>
            </a:prstGeom>
            <a:noFill/>
          </p:spPr>
        </p:pic>
        <p:sp>
          <p:nvSpPr>
            <p:cNvPr id="72707" name="Text Box 3"/>
            <p:cNvSpPr txBox="1">
              <a:spLocks noChangeArrowheads="1"/>
            </p:cNvSpPr>
            <p:nvPr/>
          </p:nvSpPr>
          <p:spPr bwMode="auto">
            <a:xfrm>
              <a:off x="1035" y="405"/>
              <a:ext cx="2817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bIns="0" anchor="b"/>
            <a:lstStyle/>
            <a:p>
              <a:r>
                <a:rPr lang="ru-RU" sz="3700" b="1" i="1">
                  <a:solidFill>
                    <a:srgbClr val="813C27"/>
                  </a:solidFill>
                  <a:latin typeface="Times New Roman" pitchFamily="18" charset="0"/>
                  <a:cs typeface="Times New Roman" pitchFamily="18" charset="0"/>
                </a:rPr>
                <a:t>«Узелок на память» </a:t>
              </a:r>
              <a:br>
                <a:rPr lang="ru-RU" sz="3700" b="1" i="1">
                  <a:solidFill>
                    <a:srgbClr val="813C27"/>
                  </a:solidFill>
                  <a:latin typeface="Times New Roman" pitchFamily="18" charset="0"/>
                  <a:cs typeface="Times New Roman" pitchFamily="18" charset="0"/>
                </a:rPr>
              </a:br>
              <a:endParaRPr lang="ru-RU" sz="1000" b="1" i="1">
                <a:solidFill>
                  <a:srgbClr val="813C27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714500"/>
            <a:ext cx="8229600" cy="285750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Запомни: Род имён существительных нужно знать, чтобы: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1.Правильно поставить к ним вопрос (КТО или ЧТО?).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2.Правильно образовать форму винительного падежа существительных мужского и среднего рода в  единственном числе и всех родов во множественном числе.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19075" y="530225"/>
            <a:ext cx="8443913" cy="1481138"/>
          </a:xfrm>
        </p:spPr>
      </p:pic>
      <p:sp>
        <p:nvSpPr>
          <p:cNvPr id="73731" name="Содержимое 2"/>
          <p:cNvSpPr>
            <a:spLocks noGrp="1"/>
          </p:cNvSpPr>
          <p:nvPr>
            <p:ph idx="1"/>
          </p:nvPr>
        </p:nvSpPr>
        <p:spPr>
          <a:xfrm>
            <a:off x="1143000" y="2428875"/>
            <a:ext cx="4043363" cy="782638"/>
          </a:xfrm>
        </p:spPr>
        <p:txBody>
          <a:bodyPr/>
          <a:lstStyle/>
          <a:p>
            <a:r>
              <a:rPr lang="ru-RU" smtClean="0"/>
              <a:t>Чему научились?</a:t>
            </a:r>
          </a:p>
        </p:txBody>
      </p:sp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571500" y="3503613"/>
            <a:ext cx="792956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>
                <a:solidFill>
                  <a:srgbClr val="5A2C64"/>
                </a:solidFill>
                <a:latin typeface="Times New Roman" pitchFamily="18" charset="0"/>
                <a:cs typeface="Times New Roman" pitchFamily="18" charset="0"/>
              </a:rPr>
              <a:t>Домашнее задание. </a:t>
            </a:r>
          </a:p>
          <a:p>
            <a:r>
              <a:rPr lang="ru-RU" sz="2000">
                <a:solidFill>
                  <a:srgbClr val="5A2C64"/>
                </a:solidFill>
                <a:latin typeface="Times New Roman" pitchFamily="18" charset="0"/>
                <a:cs typeface="Times New Roman" pitchFamily="18" charset="0"/>
              </a:rPr>
              <a:t>Дописать текст.</a:t>
            </a:r>
            <a:r>
              <a:rPr lang="ru-RU" sz="2000">
                <a:latin typeface="Cambria" pitchFamily="18" charset="0"/>
              </a:rPr>
              <a:t> </a:t>
            </a:r>
            <a:r>
              <a:rPr lang="ru-RU">
                <a:latin typeface="Cambria" pitchFamily="18" charset="0"/>
              </a:rPr>
              <a:t>Для  чего это надо знать?</a:t>
            </a:r>
          </a:p>
          <a:p>
            <a:r>
              <a:rPr lang="ru-RU">
                <a:latin typeface="Cambria" pitchFamily="18" charset="0"/>
              </a:rPr>
              <a:t>-Рассеянный с улицы Бассейной не понимает, почему так важно знать: одушевлённое это существительное или нет ,и не хочет учить правила. </a:t>
            </a:r>
          </a:p>
          <a:p>
            <a:r>
              <a:rPr lang="ru-RU">
                <a:latin typeface="Cambria" pitchFamily="18" charset="0"/>
              </a:rPr>
              <a:t>Объясните  ЕМУ, пожалуйста, зачем это нужно.</a:t>
            </a:r>
          </a:p>
          <a:p>
            <a:endParaRPr lang="ru-RU">
              <a:solidFill>
                <a:srgbClr val="5A2C64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1071563"/>
            <a:ext cx="3571875" cy="6429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Задачи: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357313"/>
            <a:ext cx="3857625" cy="4187825"/>
          </a:xfrm>
        </p:spPr>
        <p:txBody>
          <a:bodyPr>
            <a:normAutofit fontScale="475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1.    Образовательные: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продолжить развитие понятия о морфологических категориях имени существительного;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знать, на чем основываются различия между одушевленными и неодушевленными именами существительными;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уметь находить олицетворения и определять их роль в тексте;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2.    Развивающие: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продолжить развитие монологической речи, навыков выразительного чтения;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продолжить развитие памяти, мышления, внимания, воображения;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3.    Воспитывающие: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продолжить воспитание положительного отношения к русскому языку как учебному предмету;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продолжить воспитание любви к родной природе через стихотворения С. Есенина.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286375" y="703263"/>
            <a:ext cx="2500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Цели</a:t>
            </a:r>
            <a:r>
              <a:rPr lang="ru-RU" sz="1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63493" name="Rectangle 3"/>
          <p:cNvSpPr>
            <a:spLocks noChangeArrowheads="1"/>
          </p:cNvSpPr>
          <p:nvPr/>
        </p:nvSpPr>
        <p:spPr bwMode="auto">
          <a:xfrm>
            <a:off x="4429125" y="1390650"/>
            <a:ext cx="392906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- знать понятие </a:t>
            </a:r>
            <a:r>
              <a:rPr lang="ru-RU">
                <a:latin typeface="Calibri" pitchFamily="34" charset="0"/>
                <a:cs typeface="Times New Roman" pitchFamily="18" charset="0"/>
              </a:rPr>
              <a:t>«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одушевленные</a:t>
            </a:r>
            <a:r>
              <a:rPr lang="ru-RU">
                <a:latin typeface="Calibri" pitchFamily="34" charset="0"/>
                <a:cs typeface="Times New Roman" pitchFamily="18" charset="0"/>
              </a:rPr>
              <a:t>»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>
                <a:latin typeface="Calibri" pitchFamily="34" charset="0"/>
                <a:cs typeface="Times New Roman" pitchFamily="18" charset="0"/>
              </a:rPr>
              <a:t>«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неодушевленные</a:t>
            </a:r>
            <a:r>
              <a:rPr lang="ru-RU">
                <a:latin typeface="Calibri" pitchFamily="34" charset="0"/>
                <a:cs typeface="Times New Roman" pitchFamily="18" charset="0"/>
              </a:rPr>
              <a:t>»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существительные;</a:t>
            </a:r>
            <a:endParaRPr lang="ru-RU"/>
          </a:p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- знать, на чем основываются различия между одушевленными и неодушевленными существительными (морфологические особенности);</a:t>
            </a:r>
            <a:endParaRPr lang="ru-RU"/>
          </a:p>
          <a:p>
            <a:pPr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- иметь представление об использовании приема олицетворения в художественной литературе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571500"/>
            <a:ext cx="8929687" cy="1050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Тип урока:  объяснение нового материала.</a:t>
            </a:r>
            <a:r>
              <a:rPr lang="ru-RU" sz="32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sz="3200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8183562" cy="4616450"/>
          </a:xfrm>
        </p:spPr>
        <p:txBody>
          <a:bodyPr>
            <a:normAutofit fontScale="925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Методы обучения и учения:  </a:t>
            </a:r>
            <a:r>
              <a:rPr lang="ru-RU" dirty="0" smtClean="0"/>
              <a:t>проблемно – сообщающие,  частично – поисковые, исследовательские, словесно – дедуктивные, наглядно – дедуктивные, практически – индивидуальные.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Оборудование: </a:t>
            </a:r>
            <a:r>
              <a:rPr lang="ru-RU" dirty="0" smtClean="0"/>
              <a:t>  доска с записями;  заготовки текста; учебник «Русский язык», 5 класс, под редакцией  М.М.  Разумовской,  5 класс,  схема – опора  «Морфологические  особенности одушевленных  и  неодушевленных   имен существительных».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714375"/>
            <a:ext cx="6572250" cy="9191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Эпиграф к уроку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ЯЗЫК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-это сокровищница, из которой мы берём слова-жемчужины не раз произносимые.Иногда они дают «трещины и вмятины».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Заголовок 1"/>
          <p:cNvGrpSpPr>
            <a:grpSpLocks noGrp="1"/>
          </p:cNvGrpSpPr>
          <p:nvPr/>
        </p:nvGrpSpPr>
        <p:grpSpPr bwMode="auto">
          <a:xfrm>
            <a:off x="1427163" y="384175"/>
            <a:ext cx="5186362" cy="1084263"/>
            <a:chOff x="899" y="242"/>
            <a:chExt cx="3267" cy="683"/>
          </a:xfrm>
        </p:grpSpPr>
        <p:pic>
          <p:nvPicPr>
            <p:cNvPr id="66562" name="Заголовок 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99" y="242"/>
              <a:ext cx="3267" cy="683"/>
            </a:xfrm>
            <a:prstGeom prst="rect">
              <a:avLst/>
            </a:prstGeom>
            <a:noFill/>
          </p:spPr>
        </p:pic>
        <p:sp>
          <p:nvSpPr>
            <p:cNvPr id="66563" name="Text Box 3"/>
            <p:cNvSpPr txBox="1">
              <a:spLocks noChangeArrowheads="1"/>
            </p:cNvSpPr>
            <p:nvPr/>
          </p:nvSpPr>
          <p:spPr bwMode="auto">
            <a:xfrm>
              <a:off x="945" y="315"/>
              <a:ext cx="3177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bIns="0" anchor="b"/>
            <a:lstStyle/>
            <a:p>
              <a:pPr algn="ctr"/>
              <a:r>
                <a:rPr lang="ru-RU" sz="5000">
                  <a:solidFill>
                    <a:srgbClr val="004E6D"/>
                  </a:solidFill>
                  <a:latin typeface="Constantia" pitchFamily="18" charset="0"/>
                </a:rPr>
                <a:t>План урока:</a:t>
              </a:r>
            </a:p>
          </p:txBody>
        </p:sp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500188"/>
            <a:ext cx="8229600" cy="4389437"/>
          </a:xfrm>
        </p:spPr>
        <p:txBody>
          <a:bodyPr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начала урока.</a:t>
            </a:r>
          </a:p>
          <a:p>
            <a:pPr marL="514350" indent="-514350" fontAlgn="auto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Самопроверка  домашнего  задания.</a:t>
            </a:r>
          </a:p>
          <a:p>
            <a:pPr marL="514350" indent="-514350" fontAlgn="auto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Вход  в  учебную  ситуацию.«Интрига».«Лексическая  разминка». Работа  с  эпиграфом. Орфографический  практикум. Словарная  работа.</a:t>
            </a:r>
          </a:p>
          <a:p>
            <a:pPr marL="514350" indent="-514350" fontAlgn="auto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«Лингвистический  эксперимент».</a:t>
            </a:r>
          </a:p>
          <a:p>
            <a:pPr marL="514350" indent="-514350" fontAlgn="auto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Вывод.</a:t>
            </a:r>
          </a:p>
          <a:p>
            <a:pPr marL="514350" indent="-514350" fontAlgn="auto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Закрепление.</a:t>
            </a:r>
          </a:p>
          <a:p>
            <a:pPr marL="514350" indent="-514350" fontAlgn="auto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Физкультминутка</a:t>
            </a:r>
          </a:p>
          <a:p>
            <a:pPr marL="514350" indent="-514350" fontAlgn="auto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«Узелок  на  память».</a:t>
            </a:r>
          </a:p>
          <a:p>
            <a:pPr marL="514350" indent="-514350" fontAlgn="auto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Подытожим  урок.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2438400" y="225425"/>
            <a:ext cx="3565525" cy="1554163"/>
          </a:xfrm>
        </p:spPr>
      </p:pic>
      <p:pic>
        <p:nvPicPr>
          <p:cNvPr id="3" name="Содержимое 2"/>
          <p:cNvPicPr>
            <a:picLocks noGrp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11150" y="4200525"/>
            <a:ext cx="7680325" cy="1152525"/>
          </a:xfrm>
        </p:spPr>
      </p:pic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1150" y="1127125"/>
            <a:ext cx="6046788" cy="720725"/>
          </a:xfrm>
          <a:prstGeom prst="rect">
            <a:avLst/>
          </a:prstGeom>
          <a:noFill/>
        </p:spPr>
      </p:pic>
      <p:sp>
        <p:nvSpPr>
          <p:cNvPr id="67589" name="Прямоугольник 4"/>
          <p:cNvSpPr>
            <a:spLocks noChangeArrowheads="1"/>
          </p:cNvSpPr>
          <p:nvPr/>
        </p:nvSpPr>
        <p:spPr bwMode="auto">
          <a:xfrm>
            <a:off x="214313" y="1857375"/>
            <a:ext cx="785812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>
                <a:solidFill>
                  <a:srgbClr val="000000"/>
                </a:solidFill>
                <a:latin typeface="Constantia" pitchFamily="18" charset="0"/>
              </a:rPr>
              <a:t>Пятиминутная  «разминка».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>
                <a:solidFill>
                  <a:srgbClr val="000000"/>
                </a:solidFill>
                <a:latin typeface="Constantia" pitchFamily="18" charset="0"/>
              </a:rPr>
              <a:t>Игра: кто больше вспомнит за две минуты имён сказочных героев ,чтобы в их именах были шипящие ж,ч,ш,щ  с гласными и, у, а? (Чиполлино, Чудо- Юдо, Зайчик- попрыгайчик,  Шапокляк, Принцесса на горошине, Щука…)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>
                <a:solidFill>
                  <a:srgbClr val="000000"/>
                </a:solidFill>
                <a:latin typeface="Constantia" pitchFamily="18" charset="0"/>
              </a:rPr>
              <a:t>Кто больше вспомнит  названий животных и птиц, в которых есть сочетание шипящих ж, ш, ч, щ с буквами и, а, у? (Жираф, жаба, чайка, чижик, ёжик, журавль, медвежата, чибис и  т. д.)</a:t>
            </a:r>
            <a:r>
              <a:rPr lang="ru-RU" u="sng">
                <a:solidFill>
                  <a:srgbClr val="000000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67590" name="Прямоугольник 5"/>
          <p:cNvSpPr>
            <a:spLocks noChangeArrowheads="1"/>
          </p:cNvSpPr>
          <p:nvPr/>
        </p:nvSpPr>
        <p:spPr bwMode="auto">
          <a:xfrm>
            <a:off x="642938" y="5286375"/>
            <a:ext cx="7429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>
                <a:solidFill>
                  <a:srgbClr val="000000"/>
                </a:solidFill>
                <a:latin typeface="Constantia" pitchFamily="18" charset="0"/>
              </a:rPr>
              <a:t>Помощники сообщают результаты выполнения домашней работы учителю в перемену.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225425"/>
            <a:ext cx="7802562" cy="1530350"/>
          </a:xfr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«Интрига».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«Лексическая разминка».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-Прочтём эпиграф к уроку: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«Язык-это сокровищница, из которой мы берём слова-жемчужины не раз произносимые. Иногда они дают «трещины и вмятины».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-Как вы поняли это высказывание?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(Язык- наше  богатство.. Мы должны бережно относиться к своему языку ,к словам, как к сокровищнице. Нужно избегать ошибок в своей речи).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34963" y="73025"/>
            <a:ext cx="8382000" cy="1036638"/>
          </a:xfr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Небольшой словарный диктант «До первой ошибки».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«Вход в учебную ситуацию».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Словарная работа.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-</a:t>
            </a:r>
            <a:r>
              <a:rPr lang="ru-RU" sz="1700" dirty="0" smtClean="0"/>
              <a:t>Что такое микроскоп?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700" dirty="0" smtClean="0"/>
              <a:t>«Заглянем в толковый словарь».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700" dirty="0" smtClean="0"/>
              <a:t>(Микроскоп-это прибор для рассматривания предметов, неразличимых простым глазом).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700" dirty="0" smtClean="0"/>
              <a:t>-назовём все орфограммы, встретившиеся в словарном диктанте: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7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700" dirty="0" smtClean="0"/>
              <a:t>1.Корни с чередованием.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700" dirty="0" smtClean="0"/>
              <a:t>2.И-Ы  после Ц.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700" dirty="0" smtClean="0"/>
              <a:t>3.О-Ё после шипящих.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700" dirty="0" smtClean="0"/>
              <a:t>4.Правописание приставок.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700" dirty="0" smtClean="0"/>
              <a:t>-Что общего между этими словами?  Какую часть речи они представляют? (Все они существительные).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700" dirty="0" smtClean="0"/>
              <a:t>-Кто сможет доказать? (Все они отвечают на вопросы:  « Кто? Что?»)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u="sng" dirty="0" smtClean="0"/>
              <a:t>Основная цель нашего урока: </a:t>
            </a:r>
            <a:r>
              <a:rPr lang="ru-RU" dirty="0" smtClean="0"/>
              <a:t>выяснить, почему к одним словам мы задаём вопрос кто? А к другим что?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1085850" y="384175"/>
            <a:ext cx="6057900" cy="1011238"/>
          </a:xfrm>
        </p:spPr>
      </p:pic>
      <p:sp>
        <p:nvSpPr>
          <p:cNvPr id="70659" name="Содержимое 2"/>
          <p:cNvSpPr>
            <a:spLocks noGrp="1"/>
          </p:cNvSpPr>
          <p:nvPr>
            <p:ph idx="1"/>
          </p:nvPr>
        </p:nvSpPr>
        <p:spPr>
          <a:xfrm>
            <a:off x="214313" y="1428750"/>
            <a:ext cx="82296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«Страничка истории» (Из истории знаков препинания ученик даёт небольшую информацию о многоточии).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Сообщение обучающего.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«Лингвистический эксперимент».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Подумаем и поразмышляем вслух!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Вывод: «Лингвисты считают сейчас одушевлёнными только тех, кто…(продолжить мысль дальше) умеет  двигаться: людей, насекомых, зверей.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550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Шаблон оформления</vt:lpstr>
      </vt:variant>
      <vt:variant>
        <vt:i4>30</vt:i4>
      </vt:variant>
      <vt:variant>
        <vt:lpstr>Заголовки слайдов</vt:lpstr>
      </vt:variant>
      <vt:variant>
        <vt:i4>12</vt:i4>
      </vt:variant>
    </vt:vector>
  </HeadingPairs>
  <TitlesOfParts>
    <vt:vector size="54" baseType="lpstr">
      <vt:lpstr>Corbel</vt:lpstr>
      <vt:lpstr>Arial</vt:lpstr>
      <vt:lpstr>Consolas</vt:lpstr>
      <vt:lpstr>Wingdings</vt:lpstr>
      <vt:lpstr>Wingdings 2</vt:lpstr>
      <vt:lpstr>Wingdings 3</vt:lpstr>
      <vt:lpstr>Calibri</vt:lpstr>
      <vt:lpstr>Verdana</vt:lpstr>
      <vt:lpstr>Constantia</vt:lpstr>
      <vt:lpstr>Cambria</vt:lpstr>
      <vt:lpstr>Rockwell</vt:lpstr>
      <vt:lpstr>Times New Roman</vt:lpstr>
      <vt:lpstr>Метро</vt:lpstr>
      <vt:lpstr>Аспект</vt:lpstr>
      <vt:lpstr>Поток</vt:lpstr>
      <vt:lpstr>1_Аспект</vt:lpstr>
      <vt:lpstr>Литейная</vt:lpstr>
      <vt:lpstr>Метро</vt:lpstr>
      <vt:lpstr>Метро</vt:lpstr>
      <vt:lpstr>Метро</vt:lpstr>
      <vt:lpstr>Метро</vt:lpstr>
      <vt:lpstr>Метро</vt:lpstr>
      <vt:lpstr>Метро</vt:lpstr>
      <vt:lpstr>Аспект</vt:lpstr>
      <vt:lpstr>Аспект</vt:lpstr>
      <vt:lpstr>Аспект</vt:lpstr>
      <vt:lpstr>Аспект</vt:lpstr>
      <vt:lpstr>Поток</vt:lpstr>
      <vt:lpstr>Поток</vt:lpstr>
      <vt:lpstr>Поток</vt:lpstr>
      <vt:lpstr>1_Аспект</vt:lpstr>
      <vt:lpstr>1_Аспект</vt:lpstr>
      <vt:lpstr>1_Аспект</vt:lpstr>
      <vt:lpstr>1_Аспект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Слайд 1</vt:lpstr>
      <vt:lpstr>Задачи: </vt:lpstr>
      <vt:lpstr>Тип урока:  объяснение нового материала. </vt:lpstr>
      <vt:lpstr>Эпиграф к уроку: 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«Одушевлённые и неодушевлённые имена существительные».  Урок-исследование </dc:title>
  <cp:lastModifiedBy>User</cp:lastModifiedBy>
  <cp:revision>16</cp:revision>
  <dcterms:modified xsi:type="dcterms:W3CDTF">2011-12-12T19:45:19Z</dcterms:modified>
</cp:coreProperties>
</file>