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3" r:id="rId2"/>
    <p:sldId id="278" r:id="rId3"/>
    <p:sldId id="265" r:id="rId4"/>
    <p:sldId id="276" r:id="rId5"/>
    <p:sldId id="277" r:id="rId6"/>
    <p:sldId id="279" r:id="rId7"/>
    <p:sldId id="261" r:id="rId8"/>
    <p:sldId id="258" r:id="rId9"/>
    <p:sldId id="257" r:id="rId10"/>
    <p:sldId id="256" r:id="rId11"/>
    <p:sldId id="262" r:id="rId12"/>
    <p:sldId id="283" r:id="rId13"/>
    <p:sldId id="280" r:id="rId14"/>
    <p:sldId id="281" r:id="rId15"/>
    <p:sldId id="284" r:id="rId16"/>
    <p:sldId id="285" r:id="rId17"/>
    <p:sldId id="269" r:id="rId18"/>
    <p:sldId id="286" r:id="rId19"/>
    <p:sldId id="26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6633"/>
    <a:srgbClr val="800000"/>
    <a:srgbClr val="66003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3886" autoAdjust="0"/>
  </p:normalViewPr>
  <p:slideViewPr>
    <p:cSldViewPr>
      <p:cViewPr varScale="1">
        <p:scale>
          <a:sx n="126" d="100"/>
          <a:sy n="126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F0F15D7-C891-4638-A31D-8F4C8433145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ABD8FEC-8822-4CE3-BD88-346E1E6C89B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D4B82-3FE8-4A24-B037-018ABEF9AE4B}" type="slidenum">
              <a:rPr lang="ru-RU"/>
              <a:pPr/>
              <a:t>1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D7292-6FF3-483D-910F-1309127B6B26}" type="slidenum">
              <a:rPr lang="ru-RU"/>
              <a:pPr/>
              <a:t>10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0043B-C78A-47F1-811F-59AFBBC2EB26}" type="slidenum">
              <a:rPr lang="ru-RU"/>
              <a:pPr/>
              <a:t>11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755DE-E225-4AE5-8B98-175033665F8F}" type="slidenum">
              <a:rPr lang="ru-RU"/>
              <a:pPr/>
              <a:t>12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C68C0-80B6-431D-98F6-FB4E9C97152B}" type="slidenum">
              <a:rPr lang="ru-RU"/>
              <a:pPr/>
              <a:t>13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17080-2FBC-4D7C-AE40-58517A3747AE}" type="slidenum">
              <a:rPr lang="ru-RU"/>
              <a:pPr/>
              <a:t>14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9A261-E2A9-499C-91BC-C39B1232301F}" type="slidenum">
              <a:rPr lang="ru-RU"/>
              <a:pPr/>
              <a:t>15</a:t>
            </a:fld>
            <a:endParaRPr 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071FB-9571-4B13-A5A7-224FE4AEE5F6}" type="slidenum">
              <a:rPr lang="ru-RU"/>
              <a:pPr/>
              <a:t>17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9F3EA-D0E4-4143-B061-289ACD10F721}" type="slidenum">
              <a:rPr lang="ru-RU"/>
              <a:pPr/>
              <a:t>19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71ACB-C122-4799-96A9-2C63F6D18C30}" type="slidenum">
              <a:rPr lang="ru-RU"/>
              <a:pPr/>
              <a:t>2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535C6-BA8F-4817-AF08-E0F27FB8FD9C}" type="slidenum">
              <a:rPr lang="ru-RU"/>
              <a:pPr/>
              <a:t>3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8871F-2F7D-413F-ADDB-B9026DE9A4E6}" type="slidenum">
              <a:rPr lang="ru-RU"/>
              <a:pPr/>
              <a:t>4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778FD-F673-484A-8D84-5B3FE2197C6C}" type="slidenum">
              <a:rPr lang="ru-RU"/>
              <a:pPr/>
              <a:t>5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ED501-D828-47A9-B607-FE202E63C20E}" type="slidenum">
              <a:rPr lang="ru-RU"/>
              <a:pPr/>
              <a:t>6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41EEE-1715-42AD-83E7-46816852BE14}" type="slidenum">
              <a:rPr lang="ru-RU"/>
              <a:pPr/>
              <a:t>7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1D8A4-9CA9-4824-8623-4B9BA384CE3C}" type="slidenum">
              <a:rPr lang="ru-RU"/>
              <a:pPr/>
              <a:t>8</a:t>
            </a:fld>
            <a:endParaRPr lang="ru-RU"/>
          </a:p>
        </p:txBody>
      </p:sp>
      <p:sp>
        <p:nvSpPr>
          <p:cNvPr id="81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1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7232B-BE6D-4FEB-80F9-2B926DE34A9F}" type="slidenum">
              <a:rPr lang="ru-RU"/>
              <a:pPr/>
              <a:t>9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DDD98-83C7-4428-8C5C-2CB346C792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62439-6E31-45C3-B377-9721E172E8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FA37-CF29-461F-8DDE-140B35C986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97186-1C9C-41DD-960F-507C7FD9A8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10448-8DB4-4251-A02F-067EB800FC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27063-608B-407C-B4D0-FE96AF6EB6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23F4-B7BB-4685-BDBE-A85C05CBFC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0827D-E7A9-4428-A25F-8F42D86710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86859-0891-4779-905E-60C827B793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89086-C40F-4A5A-A7F5-FAE55397CE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DF18B-8243-4820-8824-14D49BBB5C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CCB2218-F77C-4FD4-A90E-87E46E2E2F9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free-lancers.net/posted_files/N8273E2F16EA9.j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pravmir.ru/wp-content/uploads/2009/10/10-big_1234271641_.jpg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helreal.ru/files/images/47749_tel.jpg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img.readme.ru/news/200/7c/e6/1afdfbcf5ba4b1e7c58459b36fb9.jpg" TargetMode="Externa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hyperlink" Target="http://z.about.com/d/sbinfocanada/1/0/D/E/womanworkingatdeskgetty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pics.autonews.ru/autonews_pics/onews/2007/03/22/100451.7138_600.jpg" TargetMode="External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read.ru/covers_rr/big/247549.jpg" TargetMode="External"/><Relationship Id="rId7" Type="http://schemas.openxmlformats.org/officeDocument/2006/relationships/hyperlink" Target="http://kikcompany.ru/UserFiles/Image/eksmo/00124212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://www.ozon.ru/multimedia/books_covers/lg66_24_12_01.jpg" TargetMode="External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history.sgu.ru/img/x1-143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rss.ru/covers_ru/76146.gif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nside.computerra.ru/upload/images/itket/domostroi_01.jpg" TargetMode="Externa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3.beon.ru/33/64/56433/45/5429845/letopis.jpe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i-u.ru/study/subjects/etika_biznesa_delovix_i_obshestvennix_otnoshenii/images/10.jpg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rchives.ru/pik/events/300spb/0667.jpg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avkniga.ru/pictures/site/petrvel0176_800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671638" y="0"/>
            <a:ext cx="585311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МУ «Кругозор»</a:t>
            </a:r>
          </a:p>
          <a:p>
            <a:pPr algn="ctr"/>
            <a:r>
              <a:rPr lang="ru-RU" sz="1800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Виртуальный лекторий</a:t>
            </a:r>
            <a:endParaRPr lang="ru-RU" sz="1800" b="1" dirty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«РУССКИЙ ДОМ»</a:t>
            </a:r>
          </a:p>
          <a:p>
            <a:pPr algn="ctr"/>
            <a:endParaRPr lang="ru-RU" sz="1600" b="1" dirty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dirty="0">
              <a:solidFill>
                <a:srgbClr val="996633"/>
              </a:solidFill>
              <a:latin typeface="Cooper Black" pitchFamily="18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066236" y="2152681"/>
            <a:ext cx="59531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ЗДРАВСТВУЙТЕ,</a:t>
            </a:r>
            <a:endParaRPr lang="ru-RU" sz="4400" b="1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r>
              <a:rPr lang="ru-RU" sz="44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ГОСПОДИН ЭТИКЕТ</a:t>
            </a:r>
            <a:r>
              <a:rPr lang="en-US" sz="44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!</a:t>
            </a:r>
            <a:endParaRPr lang="ru-RU" sz="4400" b="1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endParaRPr lang="ru-RU" sz="44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436510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Педагог дополнительного образования </a:t>
            </a:r>
          </a:p>
          <a:p>
            <a:pPr algn="r"/>
            <a:r>
              <a:rPr lang="ru-RU" sz="1800" b="1" dirty="0" smtClean="0"/>
              <a:t>Матвеева Н.А.</a:t>
            </a:r>
            <a:endParaRPr lang="ru-RU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6309320"/>
            <a:ext cx="348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МОСКВА  2011 год</a:t>
            </a:r>
            <a:endParaRPr lang="ru-RU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Rectangle 1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39785">
            <a:off x="-511216" y="193547"/>
            <a:ext cx="6029326" cy="197465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076825" y="0"/>
            <a:ext cx="40671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1800" i="1" dirty="0">
                <a:latin typeface="Arial" pitchFamily="34" charset="0"/>
              </a:rPr>
              <a:t>                                                                                                                             </a:t>
            </a:r>
            <a:r>
              <a:rPr lang="ru-RU" sz="24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</a:t>
            </a:r>
            <a:r>
              <a:rPr lang="en-GB" sz="24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это </a:t>
            </a:r>
            <a:r>
              <a:rPr lang="en-GB" sz="24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правила </a:t>
            </a:r>
            <a:endParaRPr lang="ru-RU" sz="2400" b="1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GB" sz="24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 том</a:t>
            </a:r>
            <a:r>
              <a:rPr lang="ru-RU" sz="24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</a:t>
            </a:r>
            <a:r>
              <a:rPr lang="en-GB" sz="24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как говорить, </a:t>
            </a:r>
            <a:endParaRPr lang="ru-RU" sz="2400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GB" sz="24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 чем говорить, </a:t>
            </a:r>
            <a:endParaRPr lang="ru-RU" sz="2400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GB" sz="24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где говорить </a:t>
            </a:r>
            <a:endParaRPr lang="ru-RU" sz="2400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GB" sz="24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</a:t>
            </a:r>
            <a:r>
              <a:rPr lang="ru-RU" sz="24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GB" sz="24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 кем говорить</a:t>
            </a:r>
            <a:r>
              <a:rPr lang="en-GB" sz="18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</a:p>
          <a:p>
            <a:endParaRPr lang="ru-RU" sz="1800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31775" y="2774950"/>
            <a:ext cx="866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000" b="1">
              <a:latin typeface="Arial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19113" y="2703513"/>
            <a:ext cx="109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>
                <a:latin typeface="Arial" pitchFamily="34" charset="0"/>
              </a:rPr>
              <a:t>             </a:t>
            </a:r>
          </a:p>
          <a:p>
            <a:endParaRPr lang="ru-RU" sz="2000" b="1">
              <a:latin typeface="Arial" pitchFamily="34" charset="0"/>
            </a:endParaRPr>
          </a:p>
        </p:txBody>
      </p:sp>
      <p:pic>
        <p:nvPicPr>
          <p:cNvPr id="2057" name="i-main-pic" descr="Картинка 59 из 112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2564904"/>
            <a:ext cx="288061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8" name="Picture 10" descr="Картинка 7 из 85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2997200"/>
            <a:ext cx="3454400" cy="2592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559425" y="5872163"/>
            <a:ext cx="3386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</a:rPr>
              <a:t>Вмиг </a:t>
            </a:r>
            <a:r>
              <a:rPr lang="ru-RU" sz="2000" b="1" i="1" dirty="0">
                <a:latin typeface="Arial" pitchFamily="34" charset="0"/>
              </a:rPr>
              <a:t>по речи </a:t>
            </a:r>
            <a:r>
              <a:rPr lang="ru-RU" sz="2000" dirty="0">
                <a:latin typeface="Arial" pitchFamily="34" charset="0"/>
              </a:rPr>
              <a:t>те спознали,</a:t>
            </a:r>
            <a:br>
              <a:rPr lang="ru-RU" sz="2000" dirty="0">
                <a:latin typeface="Arial" pitchFamily="34" charset="0"/>
              </a:rPr>
            </a:br>
            <a:r>
              <a:rPr lang="ru-RU" sz="2000" dirty="0">
                <a:latin typeface="Arial" pitchFamily="34" charset="0"/>
              </a:rPr>
              <a:t>Что царевну принимали; </a:t>
            </a:r>
          </a:p>
          <a:p>
            <a:endParaRPr lang="ru-RU" sz="2000" b="1" dirty="0">
              <a:latin typeface="Arial" pitchFamily="34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03213" y="5661025"/>
            <a:ext cx="44848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18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Ни ступить, ни </a:t>
            </a:r>
            <a:r>
              <a:rPr lang="en-GB" sz="1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молвить не умеешь,</a:t>
            </a:r>
          </a:p>
          <a:p>
            <a:r>
              <a:rPr lang="en-GB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Насмешишь ты целое царство».</a:t>
            </a:r>
            <a:endParaRPr lang="ru-RU" sz="18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endParaRPr lang="ru-RU" sz="18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825" y="2879725"/>
            <a:ext cx="84978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800">
                <a:latin typeface="Arial" pitchFamily="34" charset="0"/>
              </a:rPr>
              <a:t/>
            </a:r>
            <a:br>
              <a:rPr lang="ru-RU" sz="1800">
                <a:latin typeface="Arial" pitchFamily="34" charset="0"/>
              </a:rPr>
            </a:br>
            <a:endParaRPr lang="ru-RU" sz="1800">
              <a:latin typeface="Arial" pitchFamily="34" charset="0"/>
            </a:endParaRPr>
          </a:p>
          <a:p>
            <a:pPr algn="ctr"/>
            <a:r>
              <a:rPr lang="ru-RU" sz="1800">
                <a:latin typeface="Arial" pitchFamily="34" charset="0"/>
              </a:rPr>
              <a:t/>
            </a:r>
            <a:br>
              <a:rPr lang="ru-RU" sz="1800">
                <a:latin typeface="Arial" pitchFamily="34" charset="0"/>
              </a:rPr>
            </a:br>
            <a:endParaRPr lang="ru-RU" sz="1800">
              <a:latin typeface="Arial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296863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СОВРЕМЕННЫЙ РЕЧЕВОЙ ЭТИКЕТ</a:t>
            </a:r>
          </a:p>
        </p:txBody>
      </p:sp>
      <p:pic>
        <p:nvPicPr>
          <p:cNvPr id="13318" name="Picture 6" descr="240206_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76040">
            <a:off x="769938" y="1358900"/>
            <a:ext cx="2952750" cy="221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-55563" y="3860800"/>
            <a:ext cx="3043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>
                <a:latin typeface="Arial" pitchFamily="34" charset="0"/>
              </a:rPr>
              <a:t>          Этикет межличностного</a:t>
            </a:r>
          </a:p>
          <a:p>
            <a:pPr algn="ctr"/>
            <a:r>
              <a:rPr lang="ru-RU" sz="1400" b="1" i="1">
                <a:latin typeface="Arial" pitchFamily="34" charset="0"/>
              </a:rPr>
              <a:t>       общения.</a:t>
            </a:r>
          </a:p>
        </p:txBody>
      </p:sp>
      <p:pic>
        <p:nvPicPr>
          <p:cNvPr id="13320" name="i-main-pic" descr="Картинка 133 из 5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196975"/>
            <a:ext cx="3024188" cy="2266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932363" y="3573463"/>
            <a:ext cx="3816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Этикет телефонного</a:t>
            </a:r>
          </a:p>
          <a:p>
            <a:pPr algn="ctr"/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общения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184525" y="6092825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Этикет интернетобщения</a:t>
            </a:r>
          </a:p>
        </p:txBody>
      </p:sp>
      <p:pic>
        <p:nvPicPr>
          <p:cNvPr id="13324" name="Picture 12" descr="Картинка 11 из 183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4005263"/>
            <a:ext cx="2886075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58340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   Белл Александр Грэм (1847-1922)</a:t>
            </a:r>
          </a:p>
          <a:p>
            <a:r>
              <a:rPr lang="ru-RU" sz="2800" b="1">
                <a:latin typeface="Monotype Corsiva" pitchFamily="66" charset="0"/>
              </a:rPr>
              <a:t>                      изобретатель телефона</a:t>
            </a:r>
            <a:r>
              <a:rPr lang="ru-RU" sz="2800">
                <a:latin typeface="Monotype Corsiva" pitchFamily="66" charset="0"/>
              </a:rPr>
              <a:t>  ...</a:t>
            </a:r>
          </a:p>
          <a:p>
            <a:endParaRPr lang="ru-RU" sz="2800">
              <a:latin typeface="Monotype Corsiva" pitchFamily="66" charset="0"/>
            </a:endParaRPr>
          </a:p>
          <a:p>
            <a:endParaRPr lang="ru-RU" sz="2800">
              <a:latin typeface="Monotype Corsiva" pitchFamily="66" charset="0"/>
            </a:endParaRPr>
          </a:p>
          <a:p>
            <a:endParaRPr lang="ru-RU" sz="2800">
              <a:latin typeface="Monotype Corsiva" pitchFamily="66" charset="0"/>
            </a:endParaRPr>
          </a:p>
          <a:p>
            <a:endParaRPr lang="ru-RU" sz="2800">
              <a:latin typeface="Monotype Corsiva" pitchFamily="66" charset="0"/>
            </a:endParaRPr>
          </a:p>
          <a:p>
            <a:endParaRPr lang="ru-RU" sz="2800">
              <a:latin typeface="Monotype Corsiva" pitchFamily="66" charset="0"/>
            </a:endParaRPr>
          </a:p>
          <a:p>
            <a:endParaRPr lang="ru-RU" sz="2800">
              <a:latin typeface="Monotype Corsiva" pitchFamily="66" charset="0"/>
            </a:endParaRPr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549275"/>
            <a:ext cx="2714625" cy="3314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6571" name="Picture 11" descr="851824791_tonne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420888"/>
            <a:ext cx="3744416" cy="3086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3563938" y="2955925"/>
            <a:ext cx="540067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>
              <a:latin typeface="Monotype Corsiva" pitchFamily="66" charset="0"/>
            </a:endParaRPr>
          </a:p>
          <a:p>
            <a:endParaRPr lang="ru-RU" sz="2800">
              <a:latin typeface="Monotype Corsiva" pitchFamily="66" charset="0"/>
            </a:endParaRPr>
          </a:p>
          <a:p>
            <a:endParaRPr lang="ru-RU" sz="2800">
              <a:latin typeface="Monotype Corsiva" pitchFamily="66" charset="0"/>
            </a:endParaRPr>
          </a:p>
          <a:p>
            <a:r>
              <a:rPr lang="ru-RU" sz="2800">
                <a:latin typeface="Monotype Corsiva" pitchFamily="66" charset="0"/>
              </a:rPr>
              <a:t>10 марта 1876 года </a:t>
            </a:r>
            <a:r>
              <a:rPr lang="ru-RU" sz="2800" i="1">
                <a:latin typeface="Monotype Corsiva" pitchFamily="66" charset="0"/>
              </a:rPr>
              <a:t>изобретатель телефона</a:t>
            </a:r>
            <a:r>
              <a:rPr lang="ru-RU" sz="2800">
                <a:latin typeface="Monotype Corsiva" pitchFamily="66" charset="0"/>
              </a:rPr>
              <a:t> </a:t>
            </a:r>
            <a:r>
              <a:rPr lang="ru-RU" sz="2800" i="1">
                <a:latin typeface="Monotype Corsiva" pitchFamily="66" charset="0"/>
              </a:rPr>
              <a:t>Александр Белл</a:t>
            </a:r>
            <a:r>
              <a:rPr lang="ru-RU" sz="2800">
                <a:latin typeface="Monotype Corsiva" pitchFamily="66" charset="0"/>
              </a:rPr>
              <a:t> совершил первый успешный звонок, вызвав своего ассистента Томаса Уотсона 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Картинка 163 из 2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692150"/>
            <a:ext cx="2303463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700338" y="188913"/>
            <a:ext cx="6977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Культура </a:t>
            </a:r>
            <a:r>
              <a:rPr 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телефонного общения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771775" y="981075"/>
            <a:ext cx="6192838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Arial" pitchFamily="34" charset="0"/>
              </a:rPr>
              <a:t> </a:t>
            </a:r>
            <a:r>
              <a:rPr lang="ru-RU" sz="1800" b="1">
                <a:latin typeface="Arial" pitchFamily="34" charset="0"/>
              </a:rPr>
              <a:t>Неприлично звонить до 9 утра и после 22:00.</a:t>
            </a:r>
          </a:p>
          <a:p>
            <a:r>
              <a:rPr lang="ru-RU" sz="1800" b="1">
                <a:latin typeface="Arial" pitchFamily="34" charset="0"/>
              </a:rPr>
              <a:t> Разговор не должен быть долгим – 3-5 минут.</a:t>
            </a:r>
          </a:p>
          <a:p>
            <a:r>
              <a:rPr lang="ru-RU" sz="1800" b="1">
                <a:latin typeface="Arial" pitchFamily="34" charset="0"/>
              </a:rPr>
              <a:t> Непозволительно начинать разговор</a:t>
            </a:r>
          </a:p>
          <a:p>
            <a:r>
              <a:rPr lang="ru-RU" sz="1800" b="1">
                <a:latin typeface="Arial" pitchFamily="34" charset="0"/>
              </a:rPr>
              <a:t>    с вопросов: «Кто говорит?», «Кто у телефона?»</a:t>
            </a:r>
          </a:p>
          <a:p>
            <a:endParaRPr lang="ru-RU" sz="2000" b="1">
              <a:latin typeface="Arial" pitchFamily="34" charset="0"/>
            </a:endParaRP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87313" y="371157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 b="1">
              <a:latin typeface="Arial" pitchFamily="34" charset="0"/>
            </a:endParaRPr>
          </a:p>
          <a:p>
            <a:endParaRPr lang="ru-RU" sz="2000" b="1">
              <a:latin typeface="Arial" pitchFamily="34" charset="0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4356100" y="2565400"/>
            <a:ext cx="46799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b="1">
              <a:latin typeface="Arial" pitchFamily="34" charset="0"/>
            </a:endParaRPr>
          </a:p>
          <a:p>
            <a:r>
              <a:rPr lang="ru-RU" sz="2000" b="1">
                <a:latin typeface="Arial" pitchFamily="34" charset="0"/>
              </a:rPr>
              <a:t>Чтобы речь звучала более </a:t>
            </a:r>
          </a:p>
          <a:p>
            <a:r>
              <a:rPr lang="ru-RU" sz="2000" b="1">
                <a:latin typeface="Arial" pitchFamily="34" charset="0"/>
              </a:rPr>
              <a:t>    доброжелательно, достаточно </a:t>
            </a:r>
          </a:p>
          <a:p>
            <a:r>
              <a:rPr lang="ru-RU" sz="2000" b="1">
                <a:latin typeface="Arial" pitchFamily="34" charset="0"/>
              </a:rPr>
              <a:t>    слегка улыбаться при </a:t>
            </a:r>
          </a:p>
          <a:p>
            <a:r>
              <a:rPr lang="ru-RU" sz="2000" b="1">
                <a:latin typeface="Arial" pitchFamily="34" charset="0"/>
              </a:rPr>
              <a:t>    разговоре.</a:t>
            </a:r>
          </a:p>
        </p:txBody>
      </p:sp>
      <p:pic>
        <p:nvPicPr>
          <p:cNvPr id="60435" name="Picture 19" descr="Картинка 81 из 27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1680" y="2348880"/>
            <a:ext cx="2736303" cy="2305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303213" y="4651375"/>
            <a:ext cx="5614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/>
              <a:t>      Не </a:t>
            </a:r>
            <a:r>
              <a:rPr lang="ru-RU" sz="2000" b="1" dirty="0"/>
              <a:t>жуйте, не пейте, не курите и, конечно, </a:t>
            </a:r>
          </a:p>
          <a:p>
            <a:r>
              <a:rPr lang="ru-RU" sz="2000" b="1" dirty="0" smtClean="0"/>
              <a:t>      не </a:t>
            </a:r>
            <a:r>
              <a:rPr lang="ru-RU" sz="2000" b="1" dirty="0"/>
              <a:t>зевайте  общаясь по телефону!</a:t>
            </a:r>
            <a:r>
              <a:rPr lang="ru-RU" sz="2000" dirty="0">
                <a:latin typeface="Monotype Corsiva" pitchFamily="66" charset="0"/>
              </a:rPr>
              <a:t> 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2124075" y="5445125"/>
            <a:ext cx="4535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Если во время разговора произошел разрыв связи, то перезвонить должен тот, кто звонил первым.</a:t>
            </a:r>
            <a:r>
              <a:rPr lang="ru-RU" sz="2000" b="1">
                <a:latin typeface="Monotype Corsiva" pitchFamily="66" charset="0"/>
              </a:rPr>
              <a:t> </a:t>
            </a:r>
          </a:p>
        </p:txBody>
      </p:sp>
      <p:pic>
        <p:nvPicPr>
          <p:cNvPr id="60443" name="Picture 27" descr="telefo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9562" y="4221163"/>
            <a:ext cx="2160909" cy="2408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telef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04813"/>
            <a:ext cx="2665413" cy="1781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19475" y="549275"/>
            <a:ext cx="57245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 dirty="0">
                <a:latin typeface="Arial" pitchFamily="34" charset="0"/>
              </a:rPr>
              <a:t>Необходимо выключать мобильный телефон</a:t>
            </a:r>
          </a:p>
          <a:p>
            <a:r>
              <a:rPr lang="ru-RU" sz="1800" b="1" dirty="0">
                <a:latin typeface="Arial" pitchFamily="34" charset="0"/>
              </a:rPr>
              <a:t>  на спектаклях, в музеях, во время церемоний </a:t>
            </a:r>
          </a:p>
          <a:p>
            <a:r>
              <a:rPr lang="ru-RU" sz="1800" b="1" dirty="0">
                <a:latin typeface="Arial" pitchFamily="34" charset="0"/>
              </a:rPr>
              <a:t>  и ритуалов. </a:t>
            </a:r>
          </a:p>
          <a:p>
            <a:r>
              <a:rPr lang="ru-RU" sz="1800" b="1" dirty="0">
                <a:latin typeface="Arial" pitchFamily="34" charset="0"/>
              </a:rPr>
              <a:t>                         </a:t>
            </a:r>
          </a:p>
          <a:p>
            <a:r>
              <a:rPr lang="ru-RU" sz="1800" b="1" dirty="0">
                <a:latin typeface="Arial" pitchFamily="34" charset="0"/>
              </a:rPr>
              <a:t>                                           </a:t>
            </a:r>
          </a:p>
          <a:p>
            <a:r>
              <a:rPr lang="ru-RU" sz="1800" b="1" dirty="0">
                <a:latin typeface="Arial" pitchFamily="34" charset="0"/>
              </a:rPr>
              <a:t>                                              Разговаривая,</a:t>
            </a:r>
          </a:p>
          <a:p>
            <a:r>
              <a:rPr lang="ru-RU" sz="1800" b="1" dirty="0">
                <a:latin typeface="Arial" pitchFamily="34" charset="0"/>
              </a:rPr>
              <a:t>                                               контролируй свои   </a:t>
            </a:r>
          </a:p>
          <a:p>
            <a:r>
              <a:rPr lang="ru-RU" sz="1800" b="1" dirty="0">
                <a:latin typeface="Arial" pitchFamily="34" charset="0"/>
              </a:rPr>
              <a:t>                                               слова и поступки</a:t>
            </a:r>
            <a:r>
              <a:rPr lang="ru-RU" sz="2000" b="1" dirty="0">
                <a:latin typeface="Arial" pitchFamily="34" charset="0"/>
              </a:rPr>
              <a:t>.  </a:t>
            </a:r>
          </a:p>
          <a:p>
            <a:r>
              <a:rPr lang="ru-RU" sz="2000" b="1" dirty="0">
                <a:latin typeface="Arial" pitchFamily="34" charset="0"/>
              </a:rPr>
              <a:t/>
            </a:r>
            <a:br>
              <a:rPr lang="ru-RU" sz="2000" b="1" dirty="0">
                <a:latin typeface="Arial" pitchFamily="34" charset="0"/>
              </a:rPr>
            </a:br>
            <a:endParaRPr lang="ru-RU" sz="2000" b="1" dirty="0">
              <a:latin typeface="Arial" pitchFamily="34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411413" y="3429000"/>
            <a:ext cx="6481762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Arial" pitchFamily="34" charset="0"/>
              </a:rPr>
              <a:t>         Не </a:t>
            </a:r>
            <a:r>
              <a:rPr lang="ru-RU" sz="1800" b="1">
                <a:latin typeface="Arial" pitchFamily="34" charset="0"/>
              </a:rPr>
              <a:t>допускай, чтобы мелодия на SMS-сообщении</a:t>
            </a:r>
          </a:p>
          <a:p>
            <a:r>
              <a:rPr lang="ru-RU" sz="1800" b="1">
                <a:latin typeface="Arial" pitchFamily="34" charset="0"/>
              </a:rPr>
              <a:t>        длилась более15 секунд.</a:t>
            </a:r>
          </a:p>
          <a:p>
            <a:r>
              <a:rPr lang="ru-RU" sz="2000" b="1">
                <a:latin typeface="Arial" pitchFamily="34" charset="0"/>
              </a:rPr>
              <a:t/>
            </a:r>
            <a:br>
              <a:rPr lang="ru-RU" sz="2000" b="1">
                <a:latin typeface="Arial" pitchFamily="34" charset="0"/>
              </a:rPr>
            </a:br>
            <a:r>
              <a:rPr lang="ru-RU" sz="2000" b="1">
                <a:latin typeface="Arial" pitchFamily="34" charset="0"/>
              </a:rPr>
              <a:t/>
            </a:r>
            <a:br>
              <a:rPr lang="ru-RU" sz="2000" b="1">
                <a:latin typeface="Arial" pitchFamily="34" charset="0"/>
              </a:rPr>
            </a:br>
            <a:endParaRPr lang="ru-RU" sz="2000" b="1">
              <a:latin typeface="Arial" pitchFamily="34" charset="0"/>
            </a:endParaRPr>
          </a:p>
        </p:txBody>
      </p:sp>
      <p:pic>
        <p:nvPicPr>
          <p:cNvPr id="61449" name="Picture 9" descr="Картинка 64 из 27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3933825"/>
            <a:ext cx="2879725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52" name="Picture 12" descr="53924d428245e94dd98585be0a498f93_bi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920" y="1484784"/>
            <a:ext cx="2485945" cy="19891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0" y="4071938"/>
            <a:ext cx="57959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latin typeface="Arial" pitchFamily="34" charset="0"/>
              </a:rPr>
              <a:t>                    </a:t>
            </a:r>
          </a:p>
          <a:p>
            <a:r>
              <a:rPr lang="ru-RU" sz="1800" b="1">
                <a:latin typeface="Arial" pitchFamily="34" charset="0"/>
              </a:rPr>
              <a:t>               </a:t>
            </a:r>
          </a:p>
          <a:p>
            <a:r>
              <a:rPr lang="ru-RU" sz="1800" b="1">
                <a:latin typeface="Arial" pitchFamily="34" charset="0"/>
              </a:rPr>
              <a:t>   </a:t>
            </a:r>
          </a:p>
          <a:p>
            <a:r>
              <a:rPr lang="ru-RU" sz="1800" b="1">
                <a:latin typeface="Arial" pitchFamily="34" charset="0"/>
              </a:rPr>
              <a:t> Звонок с сотового </a:t>
            </a:r>
          </a:p>
          <a:p>
            <a:r>
              <a:rPr lang="ru-RU" sz="1800" b="1">
                <a:latin typeface="Arial" pitchFamily="34" charset="0"/>
              </a:rPr>
              <a:t>  и разговор по телефону</a:t>
            </a:r>
          </a:p>
          <a:p>
            <a:r>
              <a:rPr lang="ru-RU" sz="1800" b="1">
                <a:latin typeface="Arial" pitchFamily="34" charset="0"/>
              </a:rPr>
              <a:t>  в общественном месте </a:t>
            </a:r>
          </a:p>
          <a:p>
            <a:r>
              <a:rPr lang="ru-RU" sz="1800" b="1">
                <a:latin typeface="Arial" pitchFamily="34" charset="0"/>
              </a:rPr>
              <a:t>  не должны</a:t>
            </a:r>
          </a:p>
          <a:p>
            <a:r>
              <a:rPr lang="ru-RU" sz="1800" b="1">
                <a:latin typeface="Arial" pitchFamily="34" charset="0"/>
              </a:rPr>
              <a:t>  мешать окружающим. </a:t>
            </a:r>
          </a:p>
          <a:p>
            <a:endParaRPr lang="ru-RU" sz="1800" b="1">
              <a:latin typeface="Arial" pitchFamily="34" charset="0"/>
            </a:endParaRP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5651500" y="5589588"/>
            <a:ext cx="3492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latin typeface="Arial" pitchFamily="34" charset="0"/>
              </a:rPr>
              <a:t>Разговоры водителей </a:t>
            </a:r>
          </a:p>
          <a:p>
            <a:r>
              <a:rPr lang="ru-RU" sz="1800" b="1">
                <a:latin typeface="Arial" pitchFamily="34" charset="0"/>
              </a:rPr>
              <a:t>по мобильному телефону во время движения запрещены!</a:t>
            </a:r>
          </a:p>
        </p:txBody>
      </p:sp>
      <p:pic>
        <p:nvPicPr>
          <p:cNvPr id="61457" name="Picture 17" descr="Картинка 30 из 27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2781300"/>
            <a:ext cx="2665413" cy="1776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58" name="Picture 18" descr="28.10.2009 - Советы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03575" y="4560888"/>
            <a:ext cx="2305050" cy="1728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400425" y="-79375"/>
            <a:ext cx="492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Особенности мобильного общения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table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764704"/>
            <a:ext cx="6984776" cy="426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79512" y="1772816"/>
            <a:ext cx="871378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ru-RU" sz="1400" b="1" dirty="0"/>
          </a:p>
          <a:p>
            <a:pPr marL="342900" indent="-342900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342900" indent="-342900"/>
            <a:r>
              <a:rPr lang="ru-RU" sz="1000" dirty="0">
                <a:latin typeface="Monotype Corsiva" pitchFamily="66" charset="0"/>
              </a:rPr>
              <a:t/>
            </a:r>
            <a:br>
              <a:rPr lang="ru-RU" sz="1000" dirty="0">
                <a:latin typeface="Monotype Corsiva" pitchFamily="66" charset="0"/>
              </a:rPr>
            </a:br>
            <a:endParaRPr lang="ru-RU" sz="1000" u="sng" dirty="0">
              <a:latin typeface="Monotype Corsiva" pitchFamily="66" charset="0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2699792" y="0"/>
            <a:ext cx="61203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Хартия </a:t>
            </a:r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мобильного этикета</a:t>
            </a:r>
            <a:endParaRPr lang="ru-RU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sz="2400" dirty="0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3543300" y="8128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000"/>
          </a:p>
        </p:txBody>
      </p:sp>
      <p:sp>
        <p:nvSpPr>
          <p:cNvPr id="9" name="TextBox 8"/>
          <p:cNvSpPr txBox="1"/>
          <p:nvPr/>
        </p:nvSpPr>
        <p:spPr>
          <a:xfrm>
            <a:off x="611561" y="5661248"/>
            <a:ext cx="81369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Принятая «Хартия мобильного этикета» состоит из десяти «заповедей». </a:t>
            </a:r>
          </a:p>
          <a:p>
            <a:r>
              <a:rPr lang="ru-RU" sz="1600" b="1" dirty="0" smtClean="0"/>
              <a:t>С ней решили ознакомить студентов колледжей и ВУЗов, учащихся школ, пропагандировать в средствах массовой информации, </a:t>
            </a:r>
          </a:p>
          <a:p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508518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i="1" dirty="0" smtClean="0"/>
              <a:t>ХАРТИЯ – документ, формулирующий общие принципы</a:t>
            </a:r>
            <a:r>
              <a:rPr lang="ru-RU" sz="1800" b="1" dirty="0" smtClean="0"/>
              <a:t>. </a:t>
            </a:r>
            <a:endParaRPr lang="ru-RU" sz="1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b="1" dirty="0" smtClean="0">
                <a:solidFill>
                  <a:srgbClr val="990000"/>
                </a:solidFill>
                <a:latin typeface="Monotype Corsiva" pitchFamily="66" charset="0"/>
              </a:rPr>
              <a:t>Заповеди мобильной хартии.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4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/>
              <a:t> Любой человек вправе использовать или не использовать свой мобильный телефон совершенно свободно, но не ограничивая при этом личные свободы других людей.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/>
              <a:t> Мы обязуемся выключать свои мобильные телефоны безусловно во всех случаях, когда использование радиосвязи может подвергнуть опасности жизнь других людей (летательные аппараты, операционные медицинские комплексы и т.п.)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/>
              <a:t>   Мы обязуемся выключать свои мобильные телефоны или переводить их в беззвучный режим в тех случаях, когда звук телефона может нарушить свободу окружающих во время коллективного просмотра зрелища: в залах театров, кинотеатров, в концертных залах и т.п.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/>
              <a:t>   Мы обязуемся выключать свои мобильные телефоны или переводить их в беззвучный режим на деловых встречах и переговорах.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/>
              <a:t>   Мы обязуемся использовать мобильный телефон за рулем только в режиме «</a:t>
            </a:r>
            <a:r>
              <a:rPr lang="ru-RU" sz="1400" b="1" dirty="0" err="1" smtClean="0"/>
              <a:t>hands-free</a:t>
            </a:r>
            <a:r>
              <a:rPr lang="ru-RU" sz="1400" b="1" dirty="0" smtClean="0"/>
              <a:t>».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/>
              <a:t>   Мы обязуемся использовать мобильный телефон в общественном транспорте и в общественных местах (кафе, рестораны, магазины) с наименьшим возможным уровнем громкости звука, а также с наибольшим возможным уважением к собеседнику и окружающим людям.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/>
              <a:t>   Мы обязуемся уважать частную жизнь других людей и не использовать чужие мобильные телефоны иначе, как с разрешения их пользователей.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/>
              <a:t>   Мы обязуемся не использовать в качестве звонка звуковые фразы, оскорбительные для окружающих (нецензурная лексика, грубые выражения и звуки).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/>
              <a:t>   Мы призываем уполномоченные государственные органы обеспечить строжайшее выполнение, в том числе операторами мобильной связи, требований законов о тайне телефонных переговоров и конфиденциальности частной информации, включая сведения из клиентских баз данных и немедленно ставить абонентов в известность обо всех фактах и угрозах раскрытия подобной информации.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400" b="1" dirty="0" smtClean="0"/>
              <a:t>   Мы призываем всех операторов мобильной связи уважать частную жизнь своих абонентов, отправляя сообщения со справочной информацией только если абонент высказал предварительное согласие на получение такого рода информации.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708400" y="858838"/>
            <a:ext cx="525621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200" b="1" i="1">
                <a:latin typeface="Georgia" pitchFamily="18" charset="0"/>
              </a:rPr>
              <a:t>НЕТИКЕТ </a:t>
            </a:r>
            <a:r>
              <a:rPr lang="ru-RU" sz="3200" b="1" i="1">
                <a:latin typeface="Monotype Corsiva" pitchFamily="66" charset="0"/>
              </a:rPr>
              <a:t>– </a:t>
            </a:r>
          </a:p>
          <a:p>
            <a:r>
              <a:rPr lang="ru-RU" sz="3200" b="1" i="1">
                <a:latin typeface="Monotype Corsiva" pitchFamily="66" charset="0"/>
              </a:rPr>
              <a:t>правила поведения в сети </a:t>
            </a:r>
          </a:p>
        </p:txBody>
      </p:sp>
      <p:pic>
        <p:nvPicPr>
          <p:cNvPr id="31756" name="Picture 12" descr="i?id=70959758-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0648"/>
            <a:ext cx="3096344" cy="1889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31775" y="2205038"/>
            <a:ext cx="78930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600" b="1"/>
          </a:p>
          <a:p>
            <a:r>
              <a:rPr lang="ru-RU" sz="1600" b="1"/>
              <a:t>Правило 1: Помните, что Вы говорите с человеком, хотя бы и в </a:t>
            </a:r>
          </a:p>
          <a:p>
            <a:r>
              <a:rPr lang="ru-RU" sz="1600" b="1"/>
              <a:t>                     киберпространстве.</a:t>
            </a:r>
          </a:p>
          <a:p>
            <a:r>
              <a:rPr lang="ru-RU" sz="1600" b="1"/>
              <a:t/>
            </a:r>
            <a:br>
              <a:rPr lang="ru-RU" sz="1600" b="1"/>
            </a:br>
            <a:r>
              <a:rPr lang="ru-RU" sz="1600" b="1"/>
              <a:t>Правило 2: Соблюдайте общепринятую этику человеческого общения.</a:t>
            </a:r>
            <a:br>
              <a:rPr lang="ru-RU" sz="1600" b="1"/>
            </a:br>
            <a:endParaRPr lang="ru-RU" sz="1600" b="1"/>
          </a:p>
          <a:p>
            <a:r>
              <a:rPr lang="ru-RU" sz="1600" b="1"/>
              <a:t>Правило 3: Не забывайте о грамотности! Вас будут оценивать </a:t>
            </a:r>
          </a:p>
          <a:p>
            <a:r>
              <a:rPr lang="ru-RU" sz="1600" b="1"/>
              <a:t>                     по тому, как Вы  пишете.</a:t>
            </a:r>
            <a:br>
              <a:rPr lang="ru-RU" sz="1600" b="1"/>
            </a:br>
            <a:endParaRPr lang="ru-RU" sz="1600" b="1"/>
          </a:p>
          <a:p>
            <a:r>
              <a:rPr lang="ru-RU" sz="1600" b="1"/>
              <a:t>Правило 4: Учитесь прощать другим их ошибки.</a:t>
            </a:r>
            <a:br>
              <a:rPr lang="ru-RU" sz="1600" b="1"/>
            </a:br>
            <a:endParaRPr lang="ru-RU" sz="1600" b="1"/>
          </a:p>
          <a:p>
            <a:r>
              <a:rPr lang="ru-RU" sz="1600" b="1"/>
              <a:t>Правило 5: Помогайте другим там, </a:t>
            </a:r>
          </a:p>
          <a:p>
            <a:r>
              <a:rPr lang="ru-RU" sz="1600" b="1"/>
              <a:t>                     где Вы это можете делать.</a:t>
            </a:r>
            <a:br>
              <a:rPr lang="ru-RU" sz="1600" b="1"/>
            </a:br>
            <a:endParaRPr lang="ru-RU" sz="1600" b="1"/>
          </a:p>
          <a:p>
            <a:r>
              <a:rPr lang="ru-RU" sz="1600" b="1"/>
              <a:t>Правило 6: Не ввязывайтесь в конфликты </a:t>
            </a:r>
          </a:p>
          <a:p>
            <a:r>
              <a:rPr lang="ru-RU" sz="1600" b="1"/>
              <a:t>                     и не допускайте их.</a:t>
            </a:r>
          </a:p>
          <a:p>
            <a:r>
              <a:rPr lang="ru-RU" sz="1600" b="1"/>
              <a:t/>
            </a:r>
            <a:br>
              <a:rPr lang="ru-RU" sz="1600" b="1"/>
            </a:br>
            <a:r>
              <a:rPr lang="ru-RU" sz="1600" b="1"/>
              <a:t>Правило 7: Не злоупотребляйте своими возможностями.</a:t>
            </a:r>
            <a:r>
              <a:rPr lang="ru-RU" sz="1600"/>
              <a:t> </a:t>
            </a:r>
          </a:p>
          <a:p>
            <a:endParaRPr lang="ru-RU" sz="1600"/>
          </a:p>
          <a:p>
            <a:endParaRPr lang="ru-RU" sz="1600"/>
          </a:p>
          <a:p>
            <a:endParaRPr lang="ru-RU" sz="1600"/>
          </a:p>
        </p:txBody>
      </p:sp>
      <p:pic>
        <p:nvPicPr>
          <p:cNvPr id="31762" name="Picture 18" descr="Картинка 148 из 21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3284538"/>
            <a:ext cx="306705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Sylfaen" pitchFamily="18" charset="0"/>
            </a:endParaRPr>
          </a:p>
          <a:p>
            <a:pPr algn="ctr"/>
            <a:endParaRPr lang="ru-RU" sz="3600" b="1" dirty="0">
              <a:latin typeface="Sylfaen" pitchFamily="18" charset="0"/>
            </a:endParaRPr>
          </a:p>
          <a:p>
            <a:pPr algn="ctr"/>
            <a:r>
              <a:rPr lang="ru-RU" sz="3600" b="1" dirty="0" smtClean="0">
                <a:latin typeface="Sylfaen" pitchFamily="18" charset="0"/>
              </a:rPr>
              <a:t>Процветание </a:t>
            </a:r>
            <a:r>
              <a:rPr lang="ru-RU" sz="3600" b="1" dirty="0">
                <a:latin typeface="Sylfaen" pitchFamily="18" charset="0"/>
              </a:rPr>
              <a:t>государства, благополучие народа зависят неотменно от доброты нравов, </a:t>
            </a:r>
            <a:endParaRPr lang="ru-RU" sz="3600" b="1" dirty="0" smtClean="0">
              <a:latin typeface="Sylfaen" pitchFamily="18" charset="0"/>
            </a:endParaRPr>
          </a:p>
          <a:p>
            <a:pPr algn="ctr"/>
            <a:r>
              <a:rPr lang="ru-RU" sz="3600" b="1" dirty="0" smtClean="0">
                <a:latin typeface="Sylfaen" pitchFamily="18" charset="0"/>
              </a:rPr>
              <a:t>а </a:t>
            </a:r>
            <a:r>
              <a:rPr lang="ru-RU" sz="3600" b="1" dirty="0">
                <a:latin typeface="Sylfaen" pitchFamily="18" charset="0"/>
              </a:rPr>
              <a:t>доброта нравов - неотменно от воспитания. </a:t>
            </a:r>
            <a:endParaRPr lang="ru-RU" sz="3600" b="1" dirty="0" smtClean="0">
              <a:latin typeface="Sylfaen" pitchFamily="18" charset="0"/>
            </a:endParaRPr>
          </a:p>
          <a:p>
            <a:pPr algn="ctr"/>
            <a:endParaRPr lang="ru-RU" sz="3600" b="1" dirty="0" smtClean="0">
              <a:latin typeface="Sylfaen" pitchFamily="18" charset="0"/>
            </a:endParaRPr>
          </a:p>
          <a:p>
            <a:pPr algn="r"/>
            <a:r>
              <a:rPr lang="ru-RU" sz="2400" b="1" i="1" dirty="0" smtClean="0"/>
              <a:t>Н. И. Новиков 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Картинка 73 из 18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1556792"/>
            <a:ext cx="1847850" cy="274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9" descr="Картинка 90 из 183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71221">
            <a:off x="6324148" y="1736343"/>
            <a:ext cx="1905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81" name="Picture 21" descr="Картинка 550 из 183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686874">
            <a:off x="2218028" y="2368126"/>
            <a:ext cx="1905000" cy="25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83" name="WordArt 23" descr="Белый мрамор"/>
          <p:cNvSpPr>
            <a:spLocks noChangeArrowheads="1" noChangeShapeType="1" noTextEdit="1"/>
          </p:cNvSpPr>
          <p:nvPr/>
        </p:nvSpPr>
        <p:spPr bwMode="auto">
          <a:xfrm>
            <a:off x="827088" y="4508500"/>
            <a:ext cx="74168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Спасибо за внимание!</a:t>
            </a:r>
            <a:endParaRPr lang="ru-RU" sz="3600" kern="10" dirty="0">
              <a:ln w="9525">
                <a:round/>
                <a:headEnd/>
                <a:tailEnd/>
              </a:ln>
              <a:blipFill dpi="0" rotWithShape="0">
                <a:blip r:embed="rId9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3111500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latin typeface="Arial" pitchFamily="34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03213" y="182563"/>
            <a:ext cx="84455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Будьте вежливы в общении, и тогда оно доставит массу удовольствия вам и вашему собеседнику. </a:t>
            </a:r>
          </a:p>
          <a:p>
            <a:endParaRPr lang="ru-RU" sz="3200" b="1" i="1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http://static.ozone.ru/multimedia/books_covers/mm420_18_10_0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5536" y="1340768"/>
            <a:ext cx="1905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84213" y="2852937"/>
            <a:ext cx="777557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Arial" pitchFamily="34" charset="0"/>
              </a:rPr>
              <a:t>- свод </a:t>
            </a:r>
            <a:r>
              <a:rPr lang="ru-RU" sz="4400" b="1" i="1" dirty="0">
                <a:latin typeface="Arial" pitchFamily="34" charset="0"/>
              </a:rPr>
              <a:t>правил поведения,</a:t>
            </a:r>
          </a:p>
          <a:p>
            <a:r>
              <a:rPr lang="ru-RU" sz="4400" b="1" i="1" dirty="0">
                <a:latin typeface="Arial" pitchFamily="34" charset="0"/>
              </a:rPr>
              <a:t>  обхождения, </a:t>
            </a:r>
          </a:p>
          <a:p>
            <a:r>
              <a:rPr lang="ru-RU" sz="4400" b="1" i="1" dirty="0">
                <a:latin typeface="Arial" pitchFamily="34" charset="0"/>
              </a:rPr>
              <a:t>  правил учтивости,</a:t>
            </a:r>
          </a:p>
          <a:p>
            <a:r>
              <a:rPr lang="ru-RU" sz="4400" b="1" i="1" dirty="0">
                <a:latin typeface="Arial" pitchFamily="34" charset="0"/>
              </a:rPr>
              <a:t>  принятых в обществе.</a:t>
            </a:r>
          </a:p>
          <a:p>
            <a:r>
              <a:rPr lang="ru-RU" sz="3200" b="1" i="1" dirty="0">
                <a:latin typeface="Arial" pitchFamily="34" charset="0"/>
              </a:rPr>
              <a:t>                        </a:t>
            </a:r>
          </a:p>
          <a:p>
            <a:r>
              <a:rPr lang="ru-RU" sz="3200" b="1" i="1" dirty="0">
                <a:latin typeface="Arial" pitchFamily="34" charset="0"/>
              </a:rPr>
              <a:t>                                 </a:t>
            </a:r>
          </a:p>
          <a:p>
            <a:endParaRPr lang="ru-RU" sz="3200" b="1" i="1" dirty="0">
              <a:latin typeface="Arial" pitchFamily="34" charset="0"/>
            </a:endParaRPr>
          </a:p>
          <a:p>
            <a:endParaRPr lang="ru-RU" sz="4400" b="1" i="1" dirty="0">
              <a:latin typeface="Arial" pitchFamily="34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766763" y="931863"/>
            <a:ext cx="58785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60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r>
              <a:rPr lang="ru-RU" sz="6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Э </a:t>
            </a:r>
            <a:r>
              <a:rPr lang="ru-RU" sz="60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 И К Е Т</a:t>
            </a:r>
            <a:r>
              <a:rPr lang="ru-RU" sz="6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424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Дипломатический этикет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348038" y="2636838"/>
            <a:ext cx="18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>
              <a:latin typeface="Arial" pitchFamily="34" charset="0"/>
            </a:endParaRPr>
          </a:p>
          <a:p>
            <a:endParaRPr lang="ru-RU" sz="1800">
              <a:latin typeface="Arial" pitchFamily="34" charset="0"/>
            </a:endParaRPr>
          </a:p>
          <a:p>
            <a:endParaRPr lang="ru-RU" sz="1800">
              <a:latin typeface="Arial" pitchFamily="34" charset="0"/>
            </a:endParaRPr>
          </a:p>
          <a:p>
            <a:endParaRPr lang="ru-RU" sz="1800">
              <a:latin typeface="Arial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767263" y="4456113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 b="1" i="1">
              <a:solidFill>
                <a:srgbClr val="800000"/>
              </a:solidFill>
              <a:latin typeface="Arial" pitchFamily="34" charset="0"/>
            </a:endParaRPr>
          </a:p>
          <a:p>
            <a:endParaRPr lang="ru-RU" sz="2400" b="1" i="1">
              <a:solidFill>
                <a:srgbClr val="800000"/>
              </a:solidFill>
              <a:latin typeface="Arial" pitchFamily="34" charset="0"/>
            </a:endParaRPr>
          </a:p>
        </p:txBody>
      </p:sp>
      <p:pic>
        <p:nvPicPr>
          <p:cNvPr id="23562" name="Picture 10" descr="prie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196752"/>
            <a:ext cx="5472113" cy="3890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50825" y="5373688"/>
            <a:ext cx="8424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pitchFamily="34" charset="0"/>
              </a:rPr>
              <a:t>   </a:t>
            </a:r>
            <a:r>
              <a:rPr lang="ru-RU" sz="2000" b="1" i="1">
                <a:latin typeface="Arial" pitchFamily="34" charset="0"/>
              </a:rPr>
              <a:t>Полноценное общение между государствами было бы немыслимо, если бы все они не придерживались общих основополагающих принципов взаимоотношений.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23850" y="188913"/>
            <a:ext cx="8351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Придворный этикет</a:t>
            </a:r>
          </a:p>
        </p:txBody>
      </p:sp>
      <p:pic>
        <p:nvPicPr>
          <p:cNvPr id="45064" name="Picture 8" descr="Картинка 34 из 1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1052513"/>
            <a:ext cx="5772150" cy="4333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095375" y="56562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>
              <a:latin typeface="Arial" pitchFamily="34" charset="0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116013" y="5661025"/>
            <a:ext cx="786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latin typeface="Arial" pitchFamily="34" charset="0"/>
              </a:rPr>
              <a:t> 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50825" y="5589588"/>
            <a:ext cx="8713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Arial" pitchFamily="34" charset="0"/>
              </a:rPr>
              <a:t>Даже поведение на балах было строго расписано. </a:t>
            </a:r>
          </a:p>
          <a:p>
            <a:pPr algn="ctr"/>
            <a:r>
              <a:rPr lang="ru-RU" sz="2000" b="1">
                <a:latin typeface="Arial" pitchFamily="34" charset="0"/>
              </a:rPr>
              <a:t>Не допускали никаких вольностей, соблюдая этикет и жесткую социальную иерархию.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132138" y="327025"/>
            <a:ext cx="6011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800000"/>
                </a:solidFill>
                <a:latin typeface="Arial" pitchFamily="34" charset="0"/>
              </a:rPr>
              <a:t>           </a:t>
            </a:r>
          </a:p>
          <a:p>
            <a:r>
              <a:rPr lang="ru-RU" sz="3200" b="1" i="1">
                <a:solidFill>
                  <a:srgbClr val="800000"/>
                </a:solidFill>
                <a:latin typeface="Arial" pitchFamily="34" charset="0"/>
              </a:rPr>
              <a:t>           Гражданский этикет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50825" y="4835525"/>
            <a:ext cx="792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Общегражданский этикет</a:t>
            </a:r>
            <a:r>
              <a:rPr lang="ru-RU" sz="2400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 </a:t>
            </a:r>
            <a:r>
              <a:rPr lang="ru-RU" sz="2000">
                <a:latin typeface="Arial" pitchFamily="34" charset="0"/>
              </a:rPr>
              <a:t>-</a:t>
            </a:r>
          </a:p>
          <a:p>
            <a:r>
              <a:rPr lang="ru-RU" sz="2000">
                <a:latin typeface="Arial" pitchFamily="34" charset="0"/>
              </a:rPr>
              <a:t> </a:t>
            </a:r>
            <a:r>
              <a:rPr lang="ru-RU" sz="2000" b="1">
                <a:latin typeface="Arial" pitchFamily="34" charset="0"/>
              </a:rPr>
              <a:t>совокупность правил, традиций </a:t>
            </a:r>
          </a:p>
          <a:p>
            <a:r>
              <a:rPr lang="ru-RU" sz="2000" b="1">
                <a:latin typeface="Arial" pitchFamily="34" charset="0"/>
              </a:rPr>
              <a:t>и условностей, соблюдаемых гражданами </a:t>
            </a:r>
          </a:p>
          <a:p>
            <a:r>
              <a:rPr lang="ru-RU" sz="2000" b="1">
                <a:latin typeface="Arial" pitchFamily="34" charset="0"/>
              </a:rPr>
              <a:t>при общении друг с другом. </a:t>
            </a:r>
          </a:p>
        </p:txBody>
      </p:sp>
      <p:pic>
        <p:nvPicPr>
          <p:cNvPr id="46098" name="Picture 18" descr="Картинка 45 из 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04813"/>
            <a:ext cx="3887788" cy="3295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6100" name="Picture 20" descr="protoko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2133600"/>
            <a:ext cx="4105275" cy="30368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1520" y="1597927"/>
            <a:ext cx="86409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i="1" dirty="0" smtClean="0">
                <a:latin typeface="Arial" pitchFamily="34" charset="0"/>
              </a:rPr>
              <a:t>1</a:t>
            </a:r>
            <a:r>
              <a:rPr lang="ru-RU" sz="2800" i="1" dirty="0" smtClean="0">
                <a:latin typeface="Arial" pitchFamily="34" charset="0"/>
              </a:rPr>
              <a:t>.Умение </a:t>
            </a:r>
            <a:r>
              <a:rPr lang="ru-RU" sz="2800" i="1" dirty="0">
                <a:latin typeface="Arial" pitchFamily="34" charset="0"/>
              </a:rPr>
              <a:t>вести себя правильно </a:t>
            </a:r>
            <a:r>
              <a:rPr lang="ru-RU" sz="2800" i="1" dirty="0" smtClean="0">
                <a:latin typeface="Arial" pitchFamily="34" charset="0"/>
              </a:rPr>
              <a:t>в общественных</a:t>
            </a:r>
          </a:p>
          <a:p>
            <a:r>
              <a:rPr lang="ru-RU" sz="2800" i="1" dirty="0">
                <a:latin typeface="Arial" pitchFamily="34" charset="0"/>
              </a:rPr>
              <a:t> </a:t>
            </a:r>
            <a:r>
              <a:rPr lang="ru-RU" sz="2800" i="1" dirty="0" smtClean="0">
                <a:latin typeface="Arial" pitchFamily="34" charset="0"/>
              </a:rPr>
              <a:t>   местах, в </a:t>
            </a:r>
            <a:r>
              <a:rPr lang="ru-RU" sz="2800" i="1" dirty="0">
                <a:latin typeface="Arial" pitchFamily="34" charset="0"/>
              </a:rPr>
              <a:t>различных ситуациях.</a:t>
            </a:r>
          </a:p>
          <a:p>
            <a:r>
              <a:rPr lang="ru-RU" sz="2800" b="1" i="1" dirty="0" smtClean="0">
                <a:latin typeface="Arial" pitchFamily="34" charset="0"/>
              </a:rPr>
              <a:t>2.</a:t>
            </a:r>
            <a:r>
              <a:rPr lang="ru-RU" sz="2800" i="1" dirty="0" smtClean="0">
                <a:latin typeface="Arial" pitchFamily="34" charset="0"/>
              </a:rPr>
              <a:t> Внешний </a:t>
            </a:r>
            <a:r>
              <a:rPr lang="ru-RU" sz="2800" i="1" dirty="0">
                <a:latin typeface="Arial" pitchFamily="34" charset="0"/>
              </a:rPr>
              <a:t>вид, одежда.</a:t>
            </a:r>
          </a:p>
          <a:p>
            <a:r>
              <a:rPr lang="ru-RU" sz="2800" b="1" i="1" dirty="0">
                <a:latin typeface="Arial" pitchFamily="34" charset="0"/>
              </a:rPr>
              <a:t>3.</a:t>
            </a:r>
            <a:r>
              <a:rPr lang="ru-RU" sz="2800" i="1" dirty="0">
                <a:latin typeface="Arial" pitchFamily="34" charset="0"/>
              </a:rPr>
              <a:t> Культура речи.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258888" y="26035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Составляющие этикета: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950913" y="4076700"/>
            <a:ext cx="76533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dirty="0">
              <a:solidFill>
                <a:srgbClr val="660033"/>
              </a:solidFill>
              <a:latin typeface="Arial" pitchFamily="34" charset="0"/>
            </a:endParaRPr>
          </a:p>
          <a:p>
            <a:r>
              <a:rPr lang="ru-RU" sz="2000" b="1" dirty="0">
                <a:solidFill>
                  <a:srgbClr val="660033"/>
                </a:solidFill>
                <a:latin typeface="Arial" pitchFamily="34" charset="0"/>
              </a:rPr>
              <a:t>Вежливость,  скромность,  учтивость  наряду  с  другими христианскими добродетелями почитались в народе как ценные моральные качества.</a:t>
            </a:r>
          </a:p>
          <a:p>
            <a:r>
              <a:rPr lang="ru-RU" sz="2000" b="1" dirty="0">
                <a:solidFill>
                  <a:srgbClr val="660033"/>
                </a:solidFill>
                <a:latin typeface="Arial" pitchFamily="34" charset="0"/>
              </a:rPr>
              <a:t>Этому постоянно и настойчиво старшие учили  младших</a:t>
            </a:r>
            <a:r>
              <a:rPr lang="ru-RU" sz="2000" dirty="0">
                <a:solidFill>
                  <a:srgbClr val="660033"/>
                </a:solidFill>
                <a:latin typeface="Arial" pitchFamily="34" charset="0"/>
              </a:rPr>
              <a:t>.</a:t>
            </a:r>
          </a:p>
          <a:p>
            <a:endParaRPr lang="ru-RU" sz="2000" dirty="0">
              <a:latin typeface="Arial" pitchFamily="34" charset="0"/>
            </a:endParaRPr>
          </a:p>
          <a:p>
            <a:endParaRPr lang="ru-RU" sz="20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titul20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813"/>
            <a:ext cx="8785225" cy="100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Картинка 1 из 245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499954">
            <a:off x="1908175" y="2997200"/>
            <a:ext cx="2635250" cy="330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9" name="Picture 11" descr="Картинка 80 из 245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5963" y="2924175"/>
            <a:ext cx="2036762" cy="2665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376488" y="1700213"/>
            <a:ext cx="676751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>
              <a:latin typeface="Arial" pitchFamily="34" charset="0"/>
            </a:endParaRPr>
          </a:p>
          <a:p>
            <a:r>
              <a:rPr lang="ru-RU" sz="2400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2400" b="1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endParaRPr lang="ru-RU" sz="2400" b="1" i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95288" y="4941888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</a:p>
        </p:txBody>
      </p:sp>
      <p:pic>
        <p:nvPicPr>
          <p:cNvPr id="12303" name="Picture 15" descr="Картинка 289 из 43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825" y="1557338"/>
            <a:ext cx="1944688" cy="2659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39975" y="1484313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времен царствования Иоанна Грозного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644008" y="4022725"/>
            <a:ext cx="48148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>
              <a:latin typeface="Arial" pitchFamily="34" charset="0"/>
            </a:endParaRPr>
          </a:p>
          <a:p>
            <a:endParaRPr lang="ru-RU" sz="2000">
              <a:latin typeface="Arial" pitchFamily="34" charset="0"/>
            </a:endParaRPr>
          </a:p>
          <a:p>
            <a:endParaRPr lang="ru-RU" sz="2000">
              <a:latin typeface="Arial" pitchFamily="34" charset="0"/>
            </a:endParaRPr>
          </a:p>
          <a:p>
            <a:endParaRPr lang="ru-RU" sz="2000">
              <a:latin typeface="Arial" pitchFamily="34" charset="0"/>
            </a:endParaRPr>
          </a:p>
          <a:p>
            <a:endParaRPr lang="ru-RU" sz="2000">
              <a:latin typeface="Arial" pitchFamily="34" charset="0"/>
            </a:endParaRPr>
          </a:p>
          <a:p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Строгое сословное деление.</a:t>
            </a:r>
          </a:p>
          <a:p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Подчинение младших старшим,</a:t>
            </a:r>
          </a:p>
          <a:p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Низших чинов - высшим</a:t>
            </a:r>
          </a:p>
          <a:p>
            <a:endParaRPr lang="ru-RU" sz="2000" b="1" i="1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319338" y="2127250"/>
            <a:ext cx="6573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>
                <a:latin typeface="Arial" pitchFamily="34" charset="0"/>
              </a:rPr>
              <a:t>Свод правил</a:t>
            </a:r>
          </a:p>
          <a:p>
            <a:pPr algn="ctr"/>
            <a:r>
              <a:rPr lang="ru-RU" sz="2000" i="1">
                <a:latin typeface="Arial" pitchFamily="34" charset="0"/>
              </a:rPr>
              <a:t>для руководства в своем поведении.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64163" y="1844675"/>
            <a:ext cx="3960812" cy="4346575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b="1" i="1" dirty="0"/>
              <a:t>           </a:t>
            </a:r>
            <a:r>
              <a:rPr lang="ru-RU" sz="2400" b="1" i="1" dirty="0"/>
              <a:t>«Поучение»</a:t>
            </a:r>
            <a:r>
              <a:rPr lang="ru-RU" sz="1800" b="1" i="1" dirty="0"/>
              <a:t> </a:t>
            </a:r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i="1" dirty="0"/>
              <a:t>П</a:t>
            </a:r>
            <a:r>
              <a:rPr lang="en-GB" sz="1800" dirty="0"/>
              <a:t>ри старых молчать, </a:t>
            </a:r>
            <a:endParaRPr lang="ru-RU" sz="1800" dirty="0"/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dirty="0"/>
              <a:t>      </a:t>
            </a:r>
            <a:r>
              <a:rPr lang="en-GB" sz="1800" dirty="0"/>
              <a:t>премудрых слушать,</a:t>
            </a:r>
            <a:endParaRPr lang="ru-RU" sz="1800" dirty="0"/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dirty="0"/>
              <a:t>     </a:t>
            </a:r>
            <a:r>
              <a:rPr lang="en-GB" sz="1800" dirty="0"/>
              <a:t> старшим покоряться</a:t>
            </a:r>
            <a:r>
              <a:rPr lang="ru-RU" sz="1800" dirty="0"/>
              <a:t>…</a:t>
            </a:r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/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i="1" dirty="0"/>
              <a:t>Н</a:t>
            </a:r>
            <a:r>
              <a:rPr lang="en-GB" sz="1800" dirty="0"/>
              <a:t>е свирепствовать словом, </a:t>
            </a:r>
            <a:endParaRPr lang="ru-RU" sz="1800" dirty="0"/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dirty="0"/>
              <a:t>      </a:t>
            </a:r>
            <a:r>
              <a:rPr lang="en-GB" sz="1800" dirty="0"/>
              <a:t>не хулить в беседе</a:t>
            </a:r>
            <a:r>
              <a:rPr lang="ru-RU" sz="1800" dirty="0"/>
              <a:t>…</a:t>
            </a:r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/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i="1" dirty="0"/>
              <a:t>Н</a:t>
            </a:r>
            <a:r>
              <a:rPr lang="en-GB" sz="1800" dirty="0"/>
              <a:t>е много смеяться, </a:t>
            </a:r>
            <a:endParaRPr lang="ru-RU" sz="1800" dirty="0"/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dirty="0"/>
              <a:t>       </a:t>
            </a:r>
            <a:r>
              <a:rPr lang="en-GB" sz="1800" dirty="0"/>
              <a:t>стыдиться старших</a:t>
            </a:r>
            <a:r>
              <a:rPr lang="ru-RU" sz="1800" dirty="0"/>
              <a:t>…</a:t>
            </a:r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/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i="1" dirty="0"/>
              <a:t>Н</a:t>
            </a:r>
            <a:r>
              <a:rPr lang="en-GB" sz="1800" dirty="0"/>
              <a:t>е пропустите человека,</a:t>
            </a:r>
            <a:endParaRPr lang="ru-RU" sz="1800" dirty="0"/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dirty="0"/>
              <a:t>      </a:t>
            </a:r>
            <a:r>
              <a:rPr lang="en-GB" sz="1800" dirty="0"/>
              <a:t> не поприветствовав его, </a:t>
            </a:r>
            <a:endParaRPr lang="ru-RU" sz="1800" dirty="0"/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dirty="0"/>
              <a:t>       </a:t>
            </a:r>
            <a:r>
              <a:rPr lang="en-GB" sz="1800" b="1" dirty="0"/>
              <a:t>и доброе слово ему </a:t>
            </a:r>
            <a:r>
              <a:rPr lang="ru-RU" sz="1800" b="1" dirty="0"/>
              <a:t> </a:t>
            </a:r>
          </a:p>
          <a:p>
            <a:pPr marL="273050" indent="-273050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b="1" dirty="0"/>
              <a:t>                                    </a:t>
            </a:r>
            <a:r>
              <a:rPr lang="en-GB" sz="1800" b="1" dirty="0"/>
              <a:t>молвите</a:t>
            </a:r>
            <a:r>
              <a:rPr lang="ru-RU" sz="1800" b="1" dirty="0"/>
              <a:t>…</a:t>
            </a:r>
            <a:r>
              <a:rPr lang="en-GB" sz="1800" b="1" dirty="0"/>
              <a:t> </a:t>
            </a:r>
          </a:p>
          <a:p>
            <a:pPr marL="273050" indent="-273050">
              <a:lnSpc>
                <a:spcPct val="9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b="1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13773" y="312603"/>
            <a:ext cx="6174974" cy="951815"/>
          </a:xfrm>
          <a:noFill/>
          <a:ln w="6350" cap="rnd"/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Владимир Мономах</a:t>
            </a:r>
          </a:p>
        </p:txBody>
      </p:sp>
      <p:pic>
        <p:nvPicPr>
          <p:cNvPr id="6153" name="Picture 9" descr="Картинка 15 из 4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906768">
            <a:off x="1835150" y="2708275"/>
            <a:ext cx="2867025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4" name="Picture 10" descr="Картинка 30 из 4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476250"/>
            <a:ext cx="2170113" cy="2665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832225" y="1341438"/>
            <a:ext cx="290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solidFill>
                  <a:srgbClr val="660033"/>
                </a:solidFill>
                <a:latin typeface="Arial" pitchFamily="34" charset="0"/>
              </a:rPr>
              <a:t>             (</a:t>
            </a:r>
            <a:r>
              <a:rPr lang="ru-RU" sz="1800" b="1">
                <a:solidFill>
                  <a:srgbClr val="660033"/>
                </a:solidFill>
                <a:latin typeface="Arial" pitchFamily="34" charset="0"/>
              </a:rPr>
              <a:t>1035-1125)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27088" y="333375"/>
            <a:ext cx="47529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ПЕТР ПЕРВЫЙ</a:t>
            </a:r>
          </a:p>
        </p:txBody>
      </p:sp>
      <p:pic>
        <p:nvPicPr>
          <p:cNvPr id="5132" name="Picture 12" descr="Картинка 38 из 1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33235">
            <a:off x="2124075" y="3068638"/>
            <a:ext cx="5076825" cy="3067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36" name="Picture 16" descr="pages-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936928">
            <a:off x="539750" y="1916113"/>
            <a:ext cx="4076700" cy="2876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38" name="Picture 18" descr="Картинка 211 из 550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1863" y="260350"/>
            <a:ext cx="2803525" cy="3311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894</Words>
  <Application>Microsoft Office PowerPoint</Application>
  <PresentationFormat>Экран (4:3)</PresentationFormat>
  <Paragraphs>198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Владимир Мономах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VWV</dc:creator>
  <cp:lastModifiedBy>Roman</cp:lastModifiedBy>
  <cp:revision>30</cp:revision>
  <dcterms:created xsi:type="dcterms:W3CDTF">2009-12-10T17:05:43Z</dcterms:created>
  <dcterms:modified xsi:type="dcterms:W3CDTF">2012-08-01T13:19:43Z</dcterms:modified>
</cp:coreProperties>
</file>