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1" r:id="rId2"/>
    <p:sldId id="256" r:id="rId3"/>
    <p:sldId id="259" r:id="rId4"/>
    <p:sldId id="261" r:id="rId5"/>
    <p:sldId id="265" r:id="rId6"/>
    <p:sldId id="266" r:id="rId7"/>
    <p:sldId id="267" r:id="rId8"/>
    <p:sldId id="268" r:id="rId9"/>
    <p:sldId id="273" r:id="rId10"/>
    <p:sldId id="275" r:id="rId11"/>
    <p:sldId id="269" r:id="rId12"/>
    <p:sldId id="270" r:id="rId13"/>
    <p:sldId id="288" r:id="rId14"/>
    <p:sldId id="289" r:id="rId15"/>
    <p:sldId id="290" r:id="rId16"/>
    <p:sldId id="292" r:id="rId17"/>
    <p:sldId id="293" r:id="rId18"/>
    <p:sldId id="291" r:id="rId19"/>
    <p:sldId id="294" r:id="rId20"/>
    <p:sldId id="281" r:id="rId21"/>
    <p:sldId id="283" r:id="rId22"/>
    <p:sldId id="287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CC688-20F3-4919-9418-7BE39617A7E5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0ACD-0DCC-449B-B0AD-2E05BD707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A87F56-613F-49A3-BE32-CAEB07500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A095-D8D1-4759-8405-ED7C0FC0B319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Урок по математике.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класс. ОС «Школа 2100». 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«Умножение  многозначного числа на однозначное».</a:t>
            </a:r>
          </a:p>
          <a:p>
            <a:endParaRPr lang="ru-RU" dirty="0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653136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5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Умножение многозначного числа на однозначное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умножать многозначное число на однозначное</a:t>
            </a:r>
          </a:p>
          <a:p>
            <a:pPr>
              <a:buNone/>
            </a:pPr>
            <a:endParaRPr lang="ru-RU" sz="4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0" y="144020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398 см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63688" y="2132856"/>
            <a:ext cx="5904656" cy="230425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2728286"/>
            <a:ext cx="69813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6 см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979712" y="1844824"/>
            <a:ext cx="4680520" cy="230425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-1679614"/>
            <a:ext cx="5338321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398 см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-4159445"/>
            <a:ext cx="6566221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6см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300              90          8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16016" y="1844824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8144" y="1844824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1"/>
            <a:ext cx="835824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</a:t>
            </a:r>
            <a:r>
              <a:rPr lang="ru-RU" sz="3200" dirty="0" smtClean="0"/>
              <a:t>300∙ 6+90 ∙6+8 ∙6=1800+540+48=2388 (см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                          </a:t>
            </a:r>
          </a:p>
          <a:p>
            <a:r>
              <a:rPr lang="ru-RU" sz="3200" dirty="0" smtClean="0"/>
              <a:t>                        Значит 398∙6= 2388(см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380898"/>
            <a:ext cx="896448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398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*   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    48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+ 540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1800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2388</a:t>
            </a: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340768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r>
              <a:rPr lang="ru-RU" sz="4400" dirty="0" smtClean="0">
                <a:latin typeface="Arial" pitchFamily="34" charset="0"/>
                <a:ea typeface="Times New Roman" pitchFamily="18" charset="0"/>
              </a:rPr>
              <a:t>           398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r>
              <a:rPr lang="ru-RU" sz="4400" dirty="0" smtClean="0">
                <a:latin typeface="Arial" pitchFamily="34" charset="0"/>
              </a:rPr>
              <a:t>           *   6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r>
              <a:rPr lang="ru-RU" sz="4400" dirty="0" smtClean="0">
                <a:latin typeface="Arial" pitchFamily="34" charset="0"/>
              </a:rPr>
              <a:t>          ____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r>
              <a:rPr lang="ru-RU" sz="4400" dirty="0" smtClean="0">
                <a:latin typeface="Arial" pitchFamily="34" charset="0"/>
              </a:rPr>
              <a:t>          2388</a:t>
            </a: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Documents and Settings\comp\Рабочий стол\з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39"/>
          </a:xfrm>
        </p:spPr>
        <p:txBody>
          <a:bodyPr/>
          <a:lstStyle/>
          <a:p>
            <a:r>
              <a:rPr lang="ru-RU" b="1" dirty="0" smtClean="0"/>
              <a:t> 1. Пишу: </a:t>
            </a:r>
            <a:endParaRPr lang="ru-RU" dirty="0" smtClean="0"/>
          </a:p>
          <a:p>
            <a:r>
              <a:rPr lang="ru-RU" b="1" dirty="0" smtClean="0"/>
              <a:t> 2. Умножаю единицы: пишу в разряде единиц.</a:t>
            </a:r>
            <a:endParaRPr lang="ru-RU" dirty="0" smtClean="0"/>
          </a:p>
          <a:p>
            <a:r>
              <a:rPr lang="ru-RU" b="1" dirty="0" smtClean="0"/>
              <a:t> 3. Умножаю десятки:  пишу под десятками.</a:t>
            </a:r>
            <a:endParaRPr lang="ru-RU" dirty="0" smtClean="0"/>
          </a:p>
          <a:p>
            <a:r>
              <a:rPr lang="ru-RU" b="1" dirty="0" smtClean="0"/>
              <a:t> 4. Умножаю сотни: записываю в разряд сотен.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28534"/>
            <a:ext cx="44999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5250" y="135274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(835∙4)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(1216∙5)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836712"/>
            <a:ext cx="2866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286125" algn="l"/>
              </a:tabLst>
            </a:pPr>
            <a:r>
              <a:rPr lang="ru-RU" sz="32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10 000 руб  </a:t>
            </a:r>
            <a:endParaRPr lang="ru-RU" sz="3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83968" y="19168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11760" y="19168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51621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23629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Арка 39"/>
          <p:cNvSpPr/>
          <p:nvPr/>
        </p:nvSpPr>
        <p:spPr>
          <a:xfrm>
            <a:off x="2411760" y="1484784"/>
            <a:ext cx="4824536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3" y="188640"/>
            <a:ext cx="2160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39752" y="-3276850"/>
            <a:ext cx="6624736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835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∙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4=3340 (руб.)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1216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∙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5=6080 (руб.)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3340+6080=9420 (руб.)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10000-9420= 580 (руб.)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9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/>
              <a:t>“</a:t>
            </a:r>
            <a:r>
              <a:rPr lang="ru-RU" sz="6600" dirty="0" smtClean="0"/>
              <a:t>Математику уже </a:t>
            </a:r>
            <a:r>
              <a:rPr lang="ru-RU" sz="6600" dirty="0"/>
              <a:t>затем изучать нужно, что она ум в порядок приводит</a:t>
            </a:r>
            <a:r>
              <a:rPr lang="ru-RU" sz="6600" dirty="0" smtClean="0"/>
              <a:t>”.</a:t>
            </a:r>
          </a:p>
          <a:p>
            <a:r>
              <a:rPr lang="ru-RU" sz="5400" dirty="0" smtClean="0"/>
              <a:t>                   М.В.Ломоносов </a:t>
            </a:r>
            <a:endParaRPr lang="ru-RU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0_2a2bf_4f82c62f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686800" cy="34290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доволен своей работой: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сегодня удалось: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умею…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хотелось сегодня отметить: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1" cy="22322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emocii-21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68960"/>
            <a:ext cx="2304256" cy="1777355"/>
          </a:xfrm>
          <a:prstGeom prst="rect">
            <a:avLst/>
          </a:prstGeom>
        </p:spPr>
      </p:pic>
      <p:pic>
        <p:nvPicPr>
          <p:cNvPr id="8" name="Рисунок 7" descr="emocii-21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212976"/>
            <a:ext cx="1944216" cy="1656184"/>
          </a:xfrm>
          <a:prstGeom prst="rect">
            <a:avLst/>
          </a:prstGeom>
        </p:spPr>
      </p:pic>
      <p:pic>
        <p:nvPicPr>
          <p:cNvPr id="11" name="Рисунок 10" descr="emocii-215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356992"/>
            <a:ext cx="1728192" cy="1410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92162"/>
            <a:ext cx="7632848" cy="8080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1201"/>
            <a:ext cx="7632848" cy="38413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         №9с.2, №12с.2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836613"/>
            <a:ext cx="6635750" cy="1314450"/>
          </a:xfrm>
        </p:spPr>
        <p:txBody>
          <a:bodyPr/>
          <a:lstStyle/>
          <a:p>
            <a:r>
              <a:rPr lang="ru-RU" sz="8000">
                <a:solidFill>
                  <a:srgbClr val="FF3300"/>
                </a:solidFill>
                <a:latin typeface="Times New Roman" pitchFamily="18" charset="0"/>
              </a:rPr>
              <a:t>Молодцы</a:t>
            </a:r>
            <a:r>
              <a:rPr lang="ru-RU" sz="6000">
                <a:solidFill>
                  <a:srgbClr val="FF33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76872"/>
            <a:ext cx="8435975" cy="417646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800" b="1" dirty="0">
                <a:solidFill>
                  <a:schemeClr val="tx2"/>
                </a:solidFill>
                <a:latin typeface="UkrainianGoudyOld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4800" b="1" dirty="0">
                <a:solidFill>
                  <a:schemeClr val="tx2"/>
                </a:solidFill>
                <a:latin typeface="UkrainianGoudyOld" pitchFamily="18" charset="0"/>
              </a:rPr>
              <a:t>за хорошую работу!</a:t>
            </a:r>
          </a:p>
        </p:txBody>
      </p:sp>
      <p:pic>
        <p:nvPicPr>
          <p:cNvPr id="9" name="Содержимое 8" descr="513214366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728192" cy="2232248"/>
          </a:xfrm>
        </p:spPr>
      </p:pic>
      <p:pic>
        <p:nvPicPr>
          <p:cNvPr id="7" name="Рисунок 6" descr="proshanie-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149080"/>
            <a:ext cx="1728192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Documents and Settings\comp\Рабочий стол\ю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comp\Рабочий стол\Копия ПРКЛЮЧЕНИЯ СМАЙЛИКА\I ШАГ\ШАГ 1 К УЧЕБНОЙ ДЕЯТЕЛЬНОСТ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comp\Рабочий стол\Копия ПРКЛЮЧЕНИЯ СМАЙЛИКА\II ШАГ\ШАГ 2 К УЧЕБНОЙ ДЕЯТЕЛЬНОСТ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- </a:t>
            </a:r>
            <a:r>
              <a:rPr lang="ru-RU" sz="4800" b="1" dirty="0"/>
              <a:t>Назовите лишнее число в каждом ряду.</a:t>
            </a:r>
          </a:p>
          <a:p>
            <a:r>
              <a:rPr lang="ru-RU" sz="4800" dirty="0"/>
              <a:t>а) 100,900,202,500,800;</a:t>
            </a:r>
          </a:p>
          <a:p>
            <a:r>
              <a:rPr lang="ru-RU" sz="4800" dirty="0"/>
              <a:t>б)873,524,7 648,211,999;</a:t>
            </a:r>
          </a:p>
          <a:p>
            <a:r>
              <a:rPr lang="ru-RU" sz="4800" dirty="0"/>
              <a:t>в)8 004,4 567,2 345,958,8 484.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-</a:t>
            </a:r>
            <a:r>
              <a:rPr lang="ru-RU" sz="6000" b="1" dirty="0"/>
              <a:t>Запишите </a:t>
            </a:r>
            <a:r>
              <a:rPr lang="ru-RU" sz="6000" b="1" dirty="0" smtClean="0"/>
              <a:t>числа</a:t>
            </a:r>
            <a:endParaRPr lang="ru-RU" sz="6000" b="1" dirty="0"/>
          </a:p>
          <a:p>
            <a:r>
              <a:rPr lang="ru-RU" sz="6000" dirty="0"/>
              <a:t>а) 15 </a:t>
            </a:r>
            <a:r>
              <a:rPr lang="ru-RU" sz="6000" dirty="0" smtClean="0"/>
              <a:t>млн. 7тыс. 150ед</a:t>
            </a:r>
            <a:r>
              <a:rPr lang="ru-RU" sz="6000" dirty="0"/>
              <a:t>.;</a:t>
            </a:r>
          </a:p>
          <a:p>
            <a:r>
              <a:rPr lang="ru-RU" sz="6000" dirty="0"/>
              <a:t>б) 27 тыс.13 ед.;</a:t>
            </a:r>
          </a:p>
          <a:p>
            <a:r>
              <a:rPr lang="ru-RU" sz="6000" dirty="0"/>
              <a:t>в) 30 млн.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1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sz="7200" dirty="0"/>
              <a:t>Прочитайте числа</a:t>
            </a:r>
          </a:p>
          <a:p>
            <a:r>
              <a:rPr lang="ru-RU" sz="7200" dirty="0"/>
              <a:t>12, </a:t>
            </a:r>
            <a:r>
              <a:rPr lang="ru-RU" sz="7200" dirty="0" smtClean="0"/>
              <a:t> </a:t>
            </a:r>
            <a:r>
              <a:rPr lang="ru-RU" sz="7200" dirty="0"/>
              <a:t> 122, </a:t>
            </a:r>
            <a:r>
              <a:rPr lang="ru-RU" sz="7200" dirty="0" smtClean="0"/>
              <a:t> 1 </a:t>
            </a:r>
            <a:r>
              <a:rPr lang="ru-RU" sz="7200" dirty="0"/>
              <a:t>222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comp\Рабочий стол\ж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251</Words>
  <Application>Microsoft Office PowerPoint</Application>
  <PresentationFormat>Экран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Урок по математике. 3 класс. ОС «Школа 2100».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Умножение многозначного числа на однозначное</vt:lpstr>
      <vt:lpstr>Слайд 11</vt:lpstr>
      <vt:lpstr>Слайд 12</vt:lpstr>
      <vt:lpstr>Слайд 13</vt:lpstr>
      <vt:lpstr>Слайд 14</vt:lpstr>
      <vt:lpstr>Слайд 15</vt:lpstr>
      <vt:lpstr>Слайд 16</vt:lpstr>
      <vt:lpstr>Алгоритм действий</vt:lpstr>
      <vt:lpstr>Слайд 18</vt:lpstr>
      <vt:lpstr>Слайд 19</vt:lpstr>
      <vt:lpstr>Я доволен своей работой:   Мне сегодня удалось:   Теперь я умею…   Мне хотелось сегодня отметить:</vt:lpstr>
      <vt:lpstr>Самооценка учебной деятельности.   </vt:lpstr>
      <vt:lpstr>Домашнее задание 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Tata</cp:lastModifiedBy>
  <cp:revision>32</cp:revision>
  <dcterms:created xsi:type="dcterms:W3CDTF">2011-11-10T15:59:06Z</dcterms:created>
  <dcterms:modified xsi:type="dcterms:W3CDTF">2011-12-16T15:19:26Z</dcterms:modified>
</cp:coreProperties>
</file>