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1" r:id="rId14"/>
    <p:sldId id="266" r:id="rId15"/>
    <p:sldId id="283" r:id="rId16"/>
    <p:sldId id="264" r:id="rId17"/>
    <p:sldId id="265" r:id="rId18"/>
    <p:sldId id="262" r:id="rId19"/>
    <p:sldId id="269" r:id="rId2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4660"/>
  </p:normalViewPr>
  <p:slideViewPr>
    <p:cSldViewPr>
      <p:cViewPr varScale="1">
        <p:scale>
          <a:sx n="80" d="100"/>
          <a:sy n="80" d="100"/>
        </p:scale>
        <p:origin x="-7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 userDrawn="1"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Математический бой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200" name="Picture 8" descr="C:\Documents and Settings\Пользователь\Local Settings\Temporary Internet Files\Content.IE5\BZC0A4YA\MMj0223732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3"/>
            <a:ext cx="3714776" cy="2724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Найдите скалярное произведение векторов                , если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1115616" y="342900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139952" y="1556792"/>
          <a:ext cx="1681162" cy="720725"/>
        </p:xfrm>
        <a:graphic>
          <a:graphicData uri="http://schemas.openxmlformats.org/presentationml/2006/ole">
            <p:oleObj spid="_x0000_s31746" name="Формула" r:id="rId4" imgW="53316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74913" y="2525713"/>
          <a:ext cx="4722812" cy="800100"/>
        </p:xfrm>
        <a:graphic>
          <a:graphicData uri="http://schemas.openxmlformats.org/presentationml/2006/ole">
            <p:oleObj spid="_x0000_s31748" name="Формула" r:id="rId5" imgW="1498320" imgH="2538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131840" y="4365104"/>
          <a:ext cx="3484616" cy="936104"/>
        </p:xfrm>
        <a:graphic>
          <a:graphicData uri="http://schemas.openxmlformats.org/presentationml/2006/ole">
            <p:oleObj spid="_x0000_s31749" name="Формула" r:id="rId6" imgW="850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Найдите</a:t>
            </a:r>
            <a:r>
              <a:rPr lang="en-US" dirty="0" smtClean="0"/>
              <a:t> </a:t>
            </a:r>
            <a:r>
              <a:rPr lang="ru-RU" dirty="0" smtClean="0"/>
              <a:t>координаты вектора</a:t>
            </a:r>
            <a:r>
              <a:rPr lang="en-US" dirty="0" smtClean="0"/>
              <a:t>          </a:t>
            </a:r>
            <a:r>
              <a:rPr lang="ru-RU" dirty="0" smtClean="0"/>
              <a:t>, если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1115616" y="342900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300192" y="1052736"/>
          <a:ext cx="1041400" cy="720725"/>
        </p:xfrm>
        <a:graphic>
          <a:graphicData uri="http://schemas.openxmlformats.org/presentationml/2006/ole">
            <p:oleObj spid="_x0000_s32773" name="Формула" r:id="rId4" imgW="33012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987824" y="1844824"/>
          <a:ext cx="3563937" cy="801688"/>
        </p:xfrm>
        <a:graphic>
          <a:graphicData uri="http://schemas.openxmlformats.org/presentationml/2006/ole">
            <p:oleObj spid="_x0000_s32774" name="Формула" r:id="rId5" imgW="1130040" imgH="2538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371850" y="4325938"/>
          <a:ext cx="3073600" cy="903262"/>
        </p:xfrm>
        <a:graphic>
          <a:graphicData uri="http://schemas.openxmlformats.org/presentationml/2006/ole">
            <p:oleObj spid="_x0000_s32775" name="Формула" r:id="rId6" imgW="863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49834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Будут ли векторы            перпендикулярны, если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/>
              <a:t>Да, т.к. скалярное произведение </a:t>
            </a:r>
          </a:p>
          <a:p>
            <a:pPr algn="ctr">
              <a:buNone/>
            </a:pPr>
            <a:r>
              <a:rPr lang="ru-RU" dirty="0" smtClean="0"/>
              <a:t>векторов равно 0.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1115616" y="342900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851920" y="1052736"/>
          <a:ext cx="1201738" cy="800100"/>
        </p:xfrm>
        <a:graphic>
          <a:graphicData uri="http://schemas.openxmlformats.org/presentationml/2006/ole">
            <p:oleObj spid="_x0000_s33794" name="Формула" r:id="rId4" imgW="380880" imgH="2538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627784" y="2276872"/>
          <a:ext cx="3965575" cy="801688"/>
        </p:xfrm>
        <a:graphic>
          <a:graphicData uri="http://schemas.openxmlformats.org/presentationml/2006/ole">
            <p:oleObj spid="_x0000_s33795" name="Формула" r:id="rId5" imgW="12571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49834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Будут ли векторы            коллинеарными, если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/>
              <a:t>Нет, потому что координаты векторов непропорциональны 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827584" y="342900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046538" y="1052513"/>
          <a:ext cx="1243012" cy="800100"/>
        </p:xfrm>
        <a:graphic>
          <a:graphicData uri="http://schemas.openxmlformats.org/presentationml/2006/ole">
            <p:oleObj spid="_x0000_s34818" name="Формула" r:id="rId4" imgW="393480" imgH="2538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627784" y="2132856"/>
          <a:ext cx="4725988" cy="1241425"/>
        </p:xfrm>
        <a:graphic>
          <a:graphicData uri="http://schemas.openxmlformats.org/presentationml/2006/ole">
            <p:oleObj spid="_x0000_s34819" name="Формула" r:id="rId5" imgW="1498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/>
          <a:lstStyle/>
          <a:p>
            <a:r>
              <a:rPr lang="ru-RU" dirty="0" smtClean="0"/>
              <a:t>3 гейм</a:t>
            </a:r>
            <a:br>
              <a:rPr lang="ru-RU" dirty="0" smtClean="0"/>
            </a:br>
            <a:r>
              <a:rPr lang="ru-RU" dirty="0" smtClean="0"/>
              <a:t>математические </a:t>
            </a:r>
            <a:r>
              <a:rPr lang="ru-RU" dirty="0" err="1" smtClean="0"/>
              <a:t>заморочки</a:t>
            </a:r>
            <a:r>
              <a:rPr lang="ru-RU" dirty="0" smtClean="0"/>
              <a:t> в ЕГЭ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max </a:t>
            </a:r>
            <a:r>
              <a:rPr lang="ru-RU" dirty="0" smtClean="0"/>
              <a:t>3 БАЛЛА)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20" name="Picture 4" descr="C:\Documents and Settings\Пользователь\Local Settings\Temporary Internet Files\Content.IE5\IUNVUV7E\MCj021323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571876"/>
            <a:ext cx="3071834" cy="2959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470648" cy="9875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9834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кубе </a:t>
            </a:r>
            <a:r>
              <a:rPr lang="en-US" dirty="0" smtClean="0"/>
              <a:t>ABCDA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отмечены точки </a:t>
            </a:r>
          </a:p>
          <a:p>
            <a:pPr algn="ctr">
              <a:buNone/>
            </a:pPr>
            <a:r>
              <a:rPr lang="ru-RU" dirty="0" smtClean="0"/>
              <a:t>Е и</a:t>
            </a:r>
            <a:r>
              <a:rPr lang="en-US" dirty="0" smtClean="0"/>
              <a:t> F</a:t>
            </a:r>
            <a:r>
              <a:rPr lang="ru-RU" dirty="0" smtClean="0"/>
              <a:t> – середины ребер A</a:t>
            </a:r>
            <a:r>
              <a:rPr lang="ru-RU" baseline="-25000" dirty="0" smtClean="0"/>
              <a:t>1</a:t>
            </a:r>
            <a:r>
              <a:rPr lang="ru-RU" dirty="0" smtClean="0"/>
              <a:t>B</a:t>
            </a:r>
            <a:r>
              <a:rPr lang="ru-RU" baseline="-25000" dirty="0" smtClean="0"/>
              <a:t>1</a:t>
            </a:r>
            <a:r>
              <a:rPr lang="ru-RU" dirty="0" smtClean="0"/>
              <a:t> и B</a:t>
            </a:r>
            <a:r>
              <a:rPr lang="ru-RU" baseline="-25000" dirty="0" smtClean="0"/>
              <a:t>1</a:t>
            </a:r>
            <a:r>
              <a:rPr lang="ru-RU" dirty="0" smtClean="0"/>
              <a:t>C</a:t>
            </a:r>
            <a:r>
              <a:rPr lang="ru-RU" baseline="-25000" dirty="0" smtClean="0"/>
              <a:t>1 </a:t>
            </a:r>
          </a:p>
          <a:p>
            <a:pPr algn="ctr">
              <a:buNone/>
            </a:pPr>
            <a:r>
              <a:rPr lang="ru-RU" dirty="0" smtClean="0"/>
              <a:t>соответственно. Найдите угол между </a:t>
            </a:r>
          </a:p>
          <a:p>
            <a:pPr algn="ctr">
              <a:buNone/>
            </a:pPr>
            <a:r>
              <a:rPr lang="ru-RU" dirty="0" smtClean="0"/>
              <a:t>прямыми AE и BF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075"/>
          </a:xfrm>
        </p:spPr>
        <p:txBody>
          <a:bodyPr>
            <a:noAutofit/>
          </a:bodyPr>
          <a:lstStyle/>
          <a:p>
            <a:r>
              <a:rPr lang="ru-RU" dirty="0" smtClean="0"/>
              <a:t>4  гейм</a:t>
            </a:r>
            <a:br>
              <a:rPr lang="ru-RU" dirty="0" smtClean="0"/>
            </a:br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max </a:t>
            </a:r>
            <a:r>
              <a:rPr lang="ru-RU" dirty="0" smtClean="0"/>
              <a:t>2 балла)</a:t>
            </a:r>
            <a:endParaRPr lang="ru-RU" dirty="0"/>
          </a:p>
        </p:txBody>
      </p:sp>
      <p:pic>
        <p:nvPicPr>
          <p:cNvPr id="3076" name="Picture 4" descr="C:\Documents and Settings\Пользователь\Local Settings\Temporary Internet Files\Content.IE5\EW4A8HY2\MCj043439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3441563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72400" cy="1362075"/>
          </a:xfrm>
        </p:spPr>
        <p:txBody>
          <a:bodyPr>
            <a:noAutofit/>
          </a:bodyPr>
          <a:lstStyle/>
          <a:p>
            <a:r>
              <a:rPr lang="ru-RU" dirty="0" smtClean="0"/>
              <a:t>5  гейм</a:t>
            </a:r>
            <a:br>
              <a:rPr lang="ru-RU" dirty="0" smtClean="0"/>
            </a:br>
            <a:r>
              <a:rPr lang="ru-RU" dirty="0" smtClean="0"/>
              <a:t>конкурс капитанов</a:t>
            </a:r>
            <a:br>
              <a:rPr lang="ru-RU" dirty="0" smtClean="0"/>
            </a:br>
            <a:r>
              <a:rPr lang="en-US" dirty="0" smtClean="0"/>
              <a:t>(max </a:t>
            </a:r>
            <a:r>
              <a:rPr lang="ru-RU" dirty="0" smtClean="0"/>
              <a:t>10 баллов)</a:t>
            </a:r>
            <a:endParaRPr lang="ru-RU" dirty="0"/>
          </a:p>
        </p:txBody>
      </p:sp>
      <p:pic>
        <p:nvPicPr>
          <p:cNvPr id="20484" name="Picture 4" descr="C:\Documents and Settings\Пользователь\Local Settings\Temporary Internet Files\Content.IE5\703JRXY0\MC9002921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12976"/>
            <a:ext cx="3960440" cy="3225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362075"/>
          </a:xfrm>
        </p:spPr>
        <p:txBody>
          <a:bodyPr/>
          <a:lstStyle/>
          <a:p>
            <a:r>
              <a:rPr lang="ru-RU" dirty="0" smtClean="0"/>
              <a:t>6  гейм </a:t>
            </a:r>
            <a:br>
              <a:rPr lang="ru-RU" dirty="0" smtClean="0"/>
            </a:br>
            <a:r>
              <a:rPr lang="ru-RU" dirty="0" smtClean="0"/>
              <a:t>черный ящик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max </a:t>
            </a:r>
            <a:r>
              <a:rPr lang="ru-RU" dirty="0" smtClean="0"/>
              <a:t>3 балла)</a:t>
            </a:r>
            <a:endParaRPr lang="ru-RU" dirty="0"/>
          </a:p>
        </p:txBody>
      </p:sp>
      <p:pic>
        <p:nvPicPr>
          <p:cNvPr id="4098" name="Picture 2" descr="C:\Documents and Settings\Пользователь\Local Settings\Temporary Internet Files\Content.IE5\3332WPN9\MCj03234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143248"/>
            <a:ext cx="3739081" cy="320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92138" y="3908425"/>
          <a:ext cx="4000500" cy="2235200"/>
        </p:xfrm>
        <a:graphic>
          <a:graphicData uri="http://schemas.openxmlformats.org/presentationml/2006/ole">
            <p:oleObj spid="_x0000_s10242" r:id="rId3" imgW="4538520" imgH="258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362075"/>
          </a:xfrm>
        </p:spPr>
        <p:txBody>
          <a:bodyPr>
            <a:noAutofit/>
          </a:bodyPr>
          <a:lstStyle/>
          <a:p>
            <a:r>
              <a:rPr lang="ru-RU" dirty="0" smtClean="0"/>
              <a:t>1  гейм </a:t>
            </a:r>
            <a:br>
              <a:rPr lang="ru-RU" dirty="0" smtClean="0"/>
            </a:br>
            <a:r>
              <a:rPr lang="ru-RU" dirty="0" smtClean="0"/>
              <a:t>разминка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max </a:t>
            </a:r>
            <a:r>
              <a:rPr lang="ru-RU" dirty="0" smtClean="0"/>
              <a:t>10 баллов)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5143568" y="2071678"/>
            <a:ext cx="7772400" cy="164307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125" name="Picture 5" descr="C:\Documents and Settings\Пользователь\Local Settings\Temporary Internet Files\Content.IE5\3332WPN9\MCj019884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273391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  гейм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/>
              <a:t>Дальше, дальше…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max 9</a:t>
            </a:r>
            <a:r>
              <a:rPr lang="ru-RU" dirty="0" smtClean="0"/>
              <a:t> баллов)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353312"/>
            <a:ext cx="8108384" cy="9052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51" name="Picture 7" descr="C:\Documents and Settings\Пользователь\Local Settings\Temporary Internet Files\Content.IE5\3332WPN9\MCj03975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857628"/>
            <a:ext cx="3066401" cy="2714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63688" y="1844824"/>
          <a:ext cx="5496273" cy="4264248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832091"/>
                <a:gridCol w="1832091"/>
                <a:gridCol w="1832091"/>
              </a:tblGrid>
              <a:tr h="142141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41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41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075384" y="200461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1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4019600" y="200461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2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891808" y="200461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3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5891808" y="337276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6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019600" y="337276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5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2075384" y="337276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4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>
            <a:hlinkClick r:id="rId8" action="ppaction://hlinksldjump"/>
          </p:cNvPr>
          <p:cNvSpPr txBox="1"/>
          <p:nvPr/>
        </p:nvSpPr>
        <p:spPr>
          <a:xfrm>
            <a:off x="2075384" y="481292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7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>
            <a:hlinkClick r:id="rId9" action="ppaction://hlinksldjump"/>
          </p:cNvPr>
          <p:cNvSpPr txBox="1"/>
          <p:nvPr/>
        </p:nvSpPr>
        <p:spPr>
          <a:xfrm>
            <a:off x="4019600" y="481292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8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1808" y="481292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0" action="ppaction://hlinksldjump"/>
              </a:rPr>
              <a:t>9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470648" cy="987552"/>
          </a:xfrm>
        </p:spPr>
        <p:txBody>
          <a:bodyPr/>
          <a:lstStyle/>
          <a:p>
            <a:r>
              <a:rPr lang="ru-RU" dirty="0" smtClean="0"/>
              <a:t>Выбери произвольное число</a:t>
            </a:r>
            <a:endParaRPr lang="ru-RU" dirty="0"/>
          </a:p>
        </p:txBody>
      </p:sp>
      <p:sp>
        <p:nvSpPr>
          <p:cNvPr id="17" name="Управляющая кнопка: далее 16">
            <a:hlinkClick r:id="rId11" action="ppaction://hlinksldjump" highlightClick="1"/>
          </p:cNvPr>
          <p:cNvSpPr/>
          <p:nvPr/>
        </p:nvSpPr>
        <p:spPr>
          <a:xfrm>
            <a:off x="7812360" y="5733256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Найдите координаты проекции точки </a:t>
            </a:r>
          </a:p>
          <a:p>
            <a:pPr algn="ctr">
              <a:buNone/>
            </a:pPr>
            <a:r>
              <a:rPr lang="ru-RU" dirty="0" smtClean="0"/>
              <a:t>А(-5;6;-1) на координатную плоскость О</a:t>
            </a:r>
            <a:r>
              <a:rPr lang="en-US" dirty="0" err="1" smtClean="0"/>
              <a:t>yz</a:t>
            </a:r>
            <a:r>
              <a:rPr lang="en-US" dirty="0" smtClean="0"/>
              <a:t>.</a:t>
            </a: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dirty="0" smtClean="0"/>
              <a:t>Проекция точки </a:t>
            </a:r>
          </a:p>
          <a:p>
            <a:pPr algn="ctr">
              <a:buNone/>
            </a:pPr>
            <a:r>
              <a:rPr lang="ru-RU" dirty="0" smtClean="0"/>
              <a:t>А(-5;6;-1) на координатную плоскость О</a:t>
            </a:r>
            <a:r>
              <a:rPr lang="en-US" dirty="0" err="1" smtClean="0"/>
              <a:t>yz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будет иметь координаты А</a:t>
            </a:r>
            <a:r>
              <a:rPr lang="en-US" dirty="0" err="1" smtClean="0"/>
              <a:t>yz</a:t>
            </a:r>
            <a:r>
              <a:rPr lang="en-US" dirty="0" smtClean="0"/>
              <a:t>(0;6;-1)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971600" y="2636912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Найдите координаты вектора</a:t>
            </a:r>
            <a:r>
              <a:rPr lang="en-US" dirty="0" smtClean="0"/>
              <a:t>        </a:t>
            </a:r>
            <a:r>
              <a:rPr lang="ru-RU" dirty="0" smtClean="0"/>
              <a:t>, если 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В(-2</a:t>
            </a:r>
            <a:r>
              <a:rPr lang="en-US" dirty="0" smtClean="0"/>
              <a:t>;6;-1), C(-3;4;5).</a:t>
            </a: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1043608" y="2636912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372200" y="1124744"/>
          <a:ext cx="760084" cy="720080"/>
        </p:xfrm>
        <a:graphic>
          <a:graphicData uri="http://schemas.openxmlformats.org/presentationml/2006/ole">
            <p:oleObj spid="_x0000_s26626" name="Формула" r:id="rId4" imgW="24120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28888" y="3549650"/>
          <a:ext cx="4186252" cy="1450041"/>
        </p:xfrm>
        <a:graphic>
          <a:graphicData uri="http://schemas.openxmlformats.org/presentationml/2006/ole">
            <p:oleObj spid="_x0000_s26627" name="Формула" r:id="rId5" imgW="736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88720"/>
            <a:ext cx="8435280" cy="49834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Найдите координаты</a:t>
            </a:r>
            <a:r>
              <a:rPr lang="en-US" dirty="0" smtClean="0"/>
              <a:t> </a:t>
            </a:r>
            <a:r>
              <a:rPr lang="ru-RU" dirty="0" smtClean="0"/>
              <a:t>точки М - середины отрезка </a:t>
            </a:r>
            <a:r>
              <a:rPr lang="en-US" dirty="0" smtClean="0"/>
              <a:t>CD</a:t>
            </a:r>
            <a:r>
              <a:rPr lang="ru-RU" dirty="0" smtClean="0"/>
              <a:t>, если С</a:t>
            </a:r>
            <a:r>
              <a:rPr lang="en-US" dirty="0" smtClean="0"/>
              <a:t>(0;-2;-4), D(-2;2;0).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600" dirty="0" smtClean="0"/>
              <a:t>М</a:t>
            </a:r>
            <a:r>
              <a:rPr lang="en-US" sz="3600" dirty="0" smtClean="0"/>
              <a:t>(-1;0;-2)</a:t>
            </a:r>
            <a:endParaRPr lang="ru-RU" sz="3600" dirty="0" smtClean="0"/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899592" y="2636912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Найдите длину вектора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971600" y="2636912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275856" y="1772816"/>
          <a:ext cx="2520950" cy="800100"/>
        </p:xfrm>
        <a:graphic>
          <a:graphicData uri="http://schemas.openxmlformats.org/presentationml/2006/ole">
            <p:oleObj spid="_x0000_s28675" name="Формула" r:id="rId4" imgW="799920" imgH="2538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419872" y="3789040"/>
          <a:ext cx="2668090" cy="935781"/>
        </p:xfrm>
        <a:graphic>
          <a:graphicData uri="http://schemas.openxmlformats.org/presentationml/2006/ole">
            <p:oleObj spid="_x0000_s28676" name="Формула" r:id="rId5" imgW="723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70648" cy="987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Вопрос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Найдите расстояние между точками 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М(-1</a:t>
            </a:r>
            <a:r>
              <a:rPr lang="en-US" dirty="0" smtClean="0"/>
              <a:t>;</a:t>
            </a:r>
            <a:r>
              <a:rPr lang="ru-RU" dirty="0" smtClean="0"/>
              <a:t>2</a:t>
            </a:r>
            <a:r>
              <a:rPr lang="en-US" dirty="0" smtClean="0"/>
              <a:t>;</a:t>
            </a:r>
            <a:r>
              <a:rPr lang="ru-RU" dirty="0" smtClean="0"/>
              <a:t>3</a:t>
            </a:r>
            <a:r>
              <a:rPr lang="en-US" dirty="0" smtClean="0"/>
              <a:t>), </a:t>
            </a:r>
            <a:r>
              <a:rPr lang="ru-RU" dirty="0" smtClean="0"/>
              <a:t>К</a:t>
            </a:r>
            <a:r>
              <a:rPr lang="en-US" dirty="0" smtClean="0"/>
              <a:t>(</a:t>
            </a:r>
            <a:r>
              <a:rPr lang="ru-RU" dirty="0" smtClean="0"/>
              <a:t>-4</a:t>
            </a:r>
            <a:r>
              <a:rPr lang="en-US" dirty="0" smtClean="0"/>
              <a:t>;</a:t>
            </a:r>
            <a:r>
              <a:rPr lang="ru-RU" dirty="0" smtClean="0"/>
              <a:t>-1</a:t>
            </a:r>
            <a:r>
              <a:rPr lang="en-US" dirty="0" smtClean="0"/>
              <a:t>;</a:t>
            </a:r>
            <a:r>
              <a:rPr lang="ru-RU" dirty="0" smtClean="0"/>
              <a:t>0</a:t>
            </a:r>
            <a:r>
              <a:rPr lang="en-US" dirty="0" smtClean="0"/>
              <a:t>).</a:t>
            </a: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1043608" y="2636912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4000" b="1" i="0" u="sng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7308304" y="5661248"/>
            <a:ext cx="129614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24328" y="5733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0724" name="Object 3"/>
          <p:cNvGraphicFramePr>
            <a:graphicFrameLocks noChangeAspect="1"/>
          </p:cNvGraphicFramePr>
          <p:nvPr/>
        </p:nvGraphicFramePr>
        <p:xfrm>
          <a:off x="3635896" y="3933056"/>
          <a:ext cx="2554833" cy="1045461"/>
        </p:xfrm>
        <a:graphic>
          <a:graphicData uri="http://schemas.openxmlformats.org/presentationml/2006/ole">
            <p:oleObj spid="_x0000_s30724" name="Формула" r:id="rId4" imgW="495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'Универсальная'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'Универсальная'</Template>
  <TotalTime>912</TotalTime>
  <Words>213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'Универсальная'</vt:lpstr>
      <vt:lpstr>Формула</vt:lpstr>
      <vt:lpstr>Microsoft Equation 3.0</vt:lpstr>
      <vt:lpstr>   Математический бой</vt:lpstr>
      <vt:lpstr>1  гейм  разминка (max 10 баллов) </vt:lpstr>
      <vt:lpstr>2  гейм Дальше, дальше… (max 9 баллов)</vt:lpstr>
      <vt:lpstr>Выбери произвольное число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3 гейм математические заморочки в ЕГЭ (max 3 БАЛЛА)</vt:lpstr>
      <vt:lpstr>Решите задачу</vt:lpstr>
      <vt:lpstr>4  гейм Домашнее задание (max 2 балла)</vt:lpstr>
      <vt:lpstr>5  гейм конкурс капитанов (max 10 баллов)</vt:lpstr>
      <vt:lpstr>6  гейм  черный ящик (max 3 балла)</vt:lpstr>
      <vt:lpstr>Подведение итогов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Пользователь</dc:creator>
  <cp:lastModifiedBy>1</cp:lastModifiedBy>
  <cp:revision>77</cp:revision>
  <dcterms:created xsi:type="dcterms:W3CDTF">2010-01-28T19:40:01Z</dcterms:created>
  <dcterms:modified xsi:type="dcterms:W3CDTF">2011-11-29T11:30:53Z</dcterms:modified>
</cp:coreProperties>
</file>