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1" r:id="rId7"/>
    <p:sldId id="265" r:id="rId8"/>
    <p:sldId id="269" r:id="rId9"/>
    <p:sldId id="262" r:id="rId10"/>
    <p:sldId id="263"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45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13.12.2011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13.12.2011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13.12.2011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13.12.2011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13.12.2011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428736"/>
            <a:ext cx="9144000" cy="378565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National Standards</a:t>
            </a:r>
            <a:endParaRPr lang="ru-RU"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of Great Britain</a:t>
            </a:r>
            <a:endParaRPr lang="ru-RU"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the USA</a:t>
            </a:r>
            <a:endParaRPr lang="ru-RU"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r>
              <a:rPr lang="en-US" dirty="0" smtClean="0"/>
              <a:t>OK, I’ve done that.</a:t>
            </a:r>
            <a:br>
              <a:rPr lang="en-US" dirty="0" smtClean="0"/>
            </a:br>
            <a:r>
              <a:rPr lang="en-US" dirty="0" smtClean="0"/>
              <a:t>The computer has found the word immediately.</a:t>
            </a:r>
            <a:br>
              <a:rPr lang="en-US" dirty="0" smtClean="0"/>
            </a:br>
            <a:r>
              <a:rPr lang="en-US" dirty="0" smtClean="0"/>
              <a:t>The English language has grown a lot bigger since then.</a:t>
            </a:r>
            <a:br>
              <a:rPr lang="en-US" dirty="0" smtClean="0"/>
            </a:br>
            <a:r>
              <a:rPr lang="en-US" dirty="0" smtClean="0"/>
              <a:t>Dictionaries have changed a lot in the last few years.</a:t>
            </a:r>
            <a:br>
              <a:rPr lang="en-US" dirty="0" smtClean="0"/>
            </a:br>
            <a:r>
              <a:rPr lang="en-US" dirty="0" smtClean="0"/>
              <a:t>The information hasn’t appeared on the screen yet.</a:t>
            </a:r>
            <a:br>
              <a:rPr lang="en-US" dirty="0" smtClean="0"/>
            </a:br>
            <a:r>
              <a:rPr lang="en-US" dirty="0" smtClean="0"/>
              <a:t>Have I done that right?</a:t>
            </a:r>
            <a:endParaRPr lang="ru-RU"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rmAutofit/>
          </a:bodyPr>
          <a:lstStyle/>
          <a:p>
            <a:r>
              <a:rPr lang="en-US" sz="6000" b="1" dirty="0" smtClean="0">
                <a:solidFill>
                  <a:schemeClr val="accent2">
                    <a:lumMod val="75000"/>
                  </a:schemeClr>
                </a:solidFill>
              </a:rPr>
              <a:t>PRESENT PERFECT</a:t>
            </a:r>
            <a:endParaRPr lang="ru-RU" sz="6000" b="1" dirty="0">
              <a:solidFill>
                <a:schemeClr val="accent2">
                  <a:lumMod val="75000"/>
                </a:schemeClr>
              </a:solidFill>
            </a:endParaRPr>
          </a:p>
        </p:txBody>
      </p:sp>
      <p:sp>
        <p:nvSpPr>
          <p:cNvPr id="3" name="Заголовок 1"/>
          <p:cNvSpPr txBox="1">
            <a:spLocks/>
          </p:cNvSpPr>
          <p:nvPr/>
        </p:nvSpPr>
        <p:spPr>
          <a:xfrm>
            <a:off x="0" y="1714488"/>
            <a:ext cx="9144000" cy="185738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lumMod val="75000"/>
                    <a:lumOff val="25000"/>
                  </a:schemeClr>
                </a:solidFill>
                <a:effectLst/>
                <a:uLnTx/>
                <a:uFillTx/>
                <a:latin typeface="+mj-lt"/>
                <a:ea typeface="+mj-ea"/>
                <a:cs typeface="+mj-cs"/>
              </a:rPr>
              <a:t>Shows</a:t>
            </a:r>
            <a:r>
              <a:rPr kumimoji="0" lang="en-US" sz="2800" b="1" i="0" u="none" strike="noStrike" kern="1200" cap="none" spc="0" normalizeH="0" noProof="0" dirty="0" smtClean="0">
                <a:ln>
                  <a:noFill/>
                </a:ln>
                <a:solidFill>
                  <a:schemeClr val="tx1">
                    <a:lumMod val="75000"/>
                    <a:lumOff val="25000"/>
                  </a:schemeClr>
                </a:solidFill>
                <a:effectLst/>
                <a:uLnTx/>
                <a:uFillTx/>
                <a:latin typeface="+mj-lt"/>
                <a:ea typeface="+mj-ea"/>
                <a:cs typeface="+mj-cs"/>
              </a:rPr>
              <a:t> the action that finished by the present moment</a:t>
            </a:r>
            <a:endParaRPr kumimoji="0" lang="ru-RU" sz="2800" b="1" i="0" u="none" strike="noStrike" kern="1200" cap="none" spc="0" normalizeH="0" noProof="0" dirty="0" smtClean="0">
              <a:ln>
                <a:noFill/>
              </a:ln>
              <a:solidFill>
                <a:schemeClr val="tx1">
                  <a:lumMod val="75000"/>
                  <a:lumOff val="25000"/>
                </a:schemeClr>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2800" b="1" i="0" u="none" strike="noStrike" kern="1200" cap="none" spc="0" normalizeH="0" noProof="0" dirty="0" smtClean="0">
              <a:ln>
                <a:noFill/>
              </a:ln>
              <a:solidFill>
                <a:srgbClr val="C00000"/>
              </a:solidFill>
              <a:effectLst/>
              <a:uLnTx/>
              <a:uFillTx/>
              <a:latin typeface="+mj-lt"/>
              <a:ea typeface="+mj-ea"/>
              <a:cs typeface="+mj-cs"/>
            </a:endParaRPr>
          </a:p>
          <a:p>
            <a:pPr lvl="0" algn="ctr">
              <a:spcBef>
                <a:spcPct val="0"/>
              </a:spcBef>
              <a:defRPr/>
            </a:pPr>
            <a:r>
              <a:rPr lang="en-US" sz="4800" b="1" dirty="0" smtClean="0">
                <a:solidFill>
                  <a:srgbClr val="C00000"/>
                </a:solidFill>
                <a:latin typeface="Aharoni" pitchFamily="2" charset="-79"/>
                <a:ea typeface="+mj-ea"/>
                <a:cs typeface="Aharoni" pitchFamily="2" charset="-79"/>
              </a:rPr>
              <a:t>have / has + </a:t>
            </a:r>
            <a:r>
              <a:rPr lang="en-US" sz="4800" b="1" dirty="0" err="1" smtClean="0">
                <a:solidFill>
                  <a:srgbClr val="C00000"/>
                </a:solidFill>
                <a:latin typeface="Aharoni" pitchFamily="2" charset="-79"/>
                <a:ea typeface="+mj-ea"/>
                <a:cs typeface="Aharoni" pitchFamily="2" charset="-79"/>
              </a:rPr>
              <a:t>Ved</a:t>
            </a:r>
            <a:r>
              <a:rPr lang="en-US" sz="4800" b="1" dirty="0" smtClean="0">
                <a:solidFill>
                  <a:srgbClr val="C00000"/>
                </a:solidFill>
                <a:latin typeface="Aharoni" pitchFamily="2" charset="-79"/>
                <a:ea typeface="+mj-ea"/>
                <a:cs typeface="Aharoni" pitchFamily="2" charset="-79"/>
              </a:rPr>
              <a:t> / </a:t>
            </a:r>
            <a:r>
              <a:rPr lang="en-US" sz="4800" dirty="0" smtClean="0">
                <a:solidFill>
                  <a:srgbClr val="C00000"/>
                </a:solidFill>
                <a:latin typeface="Aharoni" pitchFamily="2" charset="-79"/>
                <a:cs typeface="Aharoni" pitchFamily="2" charset="-79"/>
              </a:rPr>
              <a:t>V</a:t>
            </a:r>
            <a:r>
              <a:rPr lang="en-US" sz="4800" baseline="30000" dirty="0" smtClean="0">
                <a:solidFill>
                  <a:srgbClr val="C00000"/>
                </a:solidFill>
                <a:latin typeface="Aharoni" pitchFamily="2" charset="-79"/>
                <a:cs typeface="Aharoni" pitchFamily="2" charset="-79"/>
              </a:rPr>
              <a:t>3</a:t>
            </a:r>
            <a:endParaRPr lang="ru-RU" sz="4800" b="1" baseline="0" dirty="0" smtClean="0">
              <a:solidFill>
                <a:srgbClr val="C00000"/>
              </a:solidFill>
              <a:latin typeface="+mj-lt"/>
              <a:ea typeface="+mj-ea"/>
              <a:cs typeface="Aharoni" pitchFamily="2" charset="-79"/>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2800" b="1" i="0" u="none" strike="noStrike" kern="1200" cap="none" spc="0" normalizeH="0" baseline="0" noProof="0" dirty="0">
              <a:ln>
                <a:noFill/>
              </a:ln>
              <a:solidFill>
                <a:srgbClr val="C00000"/>
              </a:solidFill>
              <a:effectLst/>
              <a:uLnTx/>
              <a:uFillTx/>
              <a:latin typeface="+mj-lt"/>
              <a:ea typeface="+mj-ea"/>
              <a:cs typeface="+mj-cs"/>
            </a:endParaRPr>
          </a:p>
        </p:txBody>
      </p:sp>
      <p:sp>
        <p:nvSpPr>
          <p:cNvPr id="4" name="Заголовок 1"/>
          <p:cNvSpPr txBox="1">
            <a:spLocks/>
          </p:cNvSpPr>
          <p:nvPr/>
        </p:nvSpPr>
        <p:spPr>
          <a:xfrm>
            <a:off x="0" y="307181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2800" b="1" i="0" u="none" strike="noStrike" kern="1200" cap="none" spc="0" normalizeH="0" baseline="0" noProof="0" dirty="0">
              <a:ln>
                <a:noFill/>
              </a:ln>
              <a:solidFill>
                <a:srgbClr val="C00000"/>
              </a:solidFill>
              <a:effectLst/>
              <a:uLnTx/>
              <a:uFillTx/>
              <a:latin typeface="+mj-lt"/>
              <a:ea typeface="+mj-ea"/>
              <a:cs typeface="+mj-cs"/>
            </a:endParaRPr>
          </a:p>
        </p:txBody>
      </p:sp>
      <p:graphicFrame>
        <p:nvGraphicFramePr>
          <p:cNvPr id="5" name="Таблица 4"/>
          <p:cNvGraphicFramePr>
            <a:graphicFrameLocks noGrp="1"/>
          </p:cNvGraphicFramePr>
          <p:nvPr/>
        </p:nvGraphicFramePr>
        <p:xfrm>
          <a:off x="0" y="3596640"/>
          <a:ext cx="9144000" cy="3261360"/>
        </p:xfrm>
        <a:graphic>
          <a:graphicData uri="http://schemas.openxmlformats.org/drawingml/2006/table">
            <a:tbl>
              <a:tblPr firstRow="1" bandRow="1">
                <a:tableStyleId>{5C22544A-7EE6-4342-B048-85BDC9FD1C3A}</a:tableStyleId>
              </a:tblPr>
              <a:tblGrid>
                <a:gridCol w="3048000"/>
                <a:gridCol w="3048000"/>
                <a:gridCol w="3048000"/>
              </a:tblGrid>
              <a:tr h="370840">
                <a:tc>
                  <a:txBody>
                    <a:bodyPr/>
                    <a:lstStyle/>
                    <a:p>
                      <a:pPr algn="ctr"/>
                      <a:r>
                        <a:rPr lang="en-US" sz="2800" dirty="0" smtClean="0">
                          <a:solidFill>
                            <a:schemeClr val="tx1"/>
                          </a:solidFill>
                        </a:rPr>
                        <a:t>+</a:t>
                      </a:r>
                      <a:endParaRPr lang="ru-RU" sz="2800" dirty="0">
                        <a:solidFill>
                          <a:schemeClr val="tx1"/>
                        </a:solidFill>
                      </a:endParaRPr>
                    </a:p>
                  </a:txBody>
                  <a:tcPr>
                    <a:solidFill>
                      <a:schemeClr val="accent6">
                        <a:lumMod val="60000"/>
                        <a:lumOff val="40000"/>
                      </a:schemeClr>
                    </a:solidFill>
                  </a:tcPr>
                </a:tc>
                <a:tc>
                  <a:txBody>
                    <a:bodyPr/>
                    <a:lstStyle/>
                    <a:p>
                      <a:pPr algn="ctr"/>
                      <a:r>
                        <a:rPr lang="en-US" sz="2800" dirty="0" smtClean="0">
                          <a:solidFill>
                            <a:schemeClr val="tx1"/>
                          </a:solidFill>
                        </a:rPr>
                        <a:t>-</a:t>
                      </a:r>
                      <a:endParaRPr lang="ru-RU" sz="2800" dirty="0">
                        <a:solidFill>
                          <a:schemeClr val="tx1"/>
                        </a:solidFill>
                      </a:endParaRPr>
                    </a:p>
                  </a:txBody>
                  <a:tcPr>
                    <a:solidFill>
                      <a:schemeClr val="accent6">
                        <a:lumMod val="60000"/>
                        <a:lumOff val="40000"/>
                      </a:schemeClr>
                    </a:solidFill>
                  </a:tcPr>
                </a:tc>
                <a:tc>
                  <a:txBody>
                    <a:bodyPr/>
                    <a:lstStyle/>
                    <a:p>
                      <a:pPr algn="ctr"/>
                      <a:r>
                        <a:rPr lang="en-US" sz="2800" dirty="0" smtClean="0">
                          <a:solidFill>
                            <a:schemeClr val="tx1"/>
                          </a:solidFill>
                        </a:rPr>
                        <a:t>?</a:t>
                      </a:r>
                      <a:endParaRPr lang="ru-RU" sz="2800" dirty="0">
                        <a:solidFill>
                          <a:schemeClr val="tx1"/>
                        </a:solidFill>
                      </a:endParaRPr>
                    </a:p>
                  </a:txBody>
                  <a:tcPr>
                    <a:solidFill>
                      <a:schemeClr val="accent6">
                        <a:lumMod val="60000"/>
                        <a:lumOff val="40000"/>
                      </a:schemeClr>
                    </a:solidFill>
                  </a:tcPr>
                </a:tc>
              </a:tr>
              <a:tr h="370840">
                <a:tc>
                  <a:txBody>
                    <a:bodyPr/>
                    <a:lstStyle/>
                    <a:p>
                      <a:pPr algn="ctr"/>
                      <a:r>
                        <a:rPr lang="en-US" sz="2800" dirty="0" smtClean="0">
                          <a:solidFill>
                            <a:schemeClr val="tx1"/>
                          </a:solidFill>
                        </a:rPr>
                        <a:t>OK, I have done that.</a:t>
                      </a:r>
                      <a:endParaRPr lang="ru-RU" sz="2800" dirty="0">
                        <a:solidFill>
                          <a:schemeClr val="tx1"/>
                        </a:solidFill>
                      </a:endParaRPr>
                    </a:p>
                  </a:txBody>
                  <a:tcPr>
                    <a:solidFill>
                      <a:schemeClr val="accent6">
                        <a:lumMod val="60000"/>
                        <a:lumOff val="40000"/>
                      </a:schemeClr>
                    </a:solidFill>
                  </a:tcPr>
                </a:tc>
                <a:tc>
                  <a:txBody>
                    <a:bodyPr/>
                    <a:lstStyle/>
                    <a:p>
                      <a:pPr algn="ctr"/>
                      <a:r>
                        <a:rPr lang="en-US" sz="2800" dirty="0" smtClean="0">
                          <a:solidFill>
                            <a:schemeClr val="tx1"/>
                          </a:solidFill>
                        </a:rPr>
                        <a:t>The information hasn’t appeared on the screen yet.</a:t>
                      </a:r>
                      <a:endParaRPr lang="ru-RU" sz="2800" dirty="0">
                        <a:solidFill>
                          <a:schemeClr val="tx1"/>
                        </a:solidFill>
                      </a:endParaRPr>
                    </a:p>
                  </a:txBody>
                  <a:tcPr>
                    <a:solidFill>
                      <a:schemeClr val="accent6">
                        <a:lumMod val="60000"/>
                        <a:lumOff val="40000"/>
                      </a:schemeClr>
                    </a:solidFill>
                  </a:tcPr>
                </a:tc>
                <a:tc>
                  <a:txBody>
                    <a:bodyPr/>
                    <a:lstStyle/>
                    <a:p>
                      <a:pPr algn="ctr"/>
                      <a:r>
                        <a:rPr lang="en-US" sz="2800" dirty="0" smtClean="0">
                          <a:solidFill>
                            <a:schemeClr val="tx1"/>
                          </a:solidFill>
                        </a:rPr>
                        <a:t>Have I done that right? – Yes,</a:t>
                      </a:r>
                      <a:r>
                        <a:rPr lang="en-US" sz="2800" baseline="0" dirty="0" smtClean="0">
                          <a:solidFill>
                            <a:schemeClr val="tx1"/>
                          </a:solidFill>
                        </a:rPr>
                        <a:t> I have. / No, I haven’t.</a:t>
                      </a:r>
                      <a:endParaRPr lang="ru-RU" sz="2800" dirty="0">
                        <a:solidFill>
                          <a:schemeClr val="tx1"/>
                        </a:solidFill>
                      </a:endParaRPr>
                    </a:p>
                  </a:txBody>
                  <a:tcPr>
                    <a:solidFill>
                      <a:schemeClr val="accent6">
                        <a:lumMod val="60000"/>
                        <a:lumOff val="40000"/>
                      </a:schemeClr>
                    </a:solidFill>
                  </a:tcPr>
                </a:tc>
              </a:tr>
              <a:tr h="370840">
                <a:tc>
                  <a:txBody>
                    <a:bodyPr/>
                    <a:lstStyle/>
                    <a:p>
                      <a:pPr algn="ctr"/>
                      <a:r>
                        <a:rPr lang="en-US" sz="2800" dirty="0" smtClean="0">
                          <a:solidFill>
                            <a:schemeClr val="tx1"/>
                          </a:solidFill>
                        </a:rPr>
                        <a:t>The computer has found the word immediately.</a:t>
                      </a:r>
                      <a:endParaRPr lang="ru-RU" sz="2800" dirty="0">
                        <a:solidFill>
                          <a:schemeClr val="tx1"/>
                        </a:solidFill>
                      </a:endParaRPr>
                    </a:p>
                  </a:txBody>
                  <a:tcPr>
                    <a:solidFill>
                      <a:schemeClr val="accent6">
                        <a:lumMod val="60000"/>
                        <a:lumOff val="40000"/>
                      </a:schemeClr>
                    </a:solidFill>
                  </a:tcPr>
                </a:tc>
                <a:tc>
                  <a:txBody>
                    <a:bodyPr/>
                    <a:lstStyle/>
                    <a:p>
                      <a:endParaRPr lang="ru-RU" sz="2800" dirty="0">
                        <a:solidFill>
                          <a:schemeClr val="tx1"/>
                        </a:solidFill>
                      </a:endParaRPr>
                    </a:p>
                  </a:txBody>
                  <a:tcPr>
                    <a:solidFill>
                      <a:schemeClr val="accent6">
                        <a:lumMod val="60000"/>
                        <a:lumOff val="40000"/>
                      </a:schemeClr>
                    </a:solidFill>
                  </a:tcPr>
                </a:tc>
                <a:tc>
                  <a:txBody>
                    <a:bodyPr/>
                    <a:lstStyle/>
                    <a:p>
                      <a:endParaRPr lang="ru-RU" sz="2800" dirty="0">
                        <a:solidFill>
                          <a:schemeClr val="tx1"/>
                        </a:solidFill>
                      </a:endParaRPr>
                    </a:p>
                  </a:txBody>
                  <a:tcPr>
                    <a:solidFill>
                      <a:schemeClr val="accent6">
                        <a:lumMod val="60000"/>
                        <a:lumOff val="40000"/>
                      </a:schemeClr>
                    </a:solidFill>
                  </a:tcPr>
                </a:tc>
              </a:tr>
            </a:tbl>
          </a:graphicData>
        </a:graphic>
      </p:graphicFrame>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p:cNvPicPr>
            <a:picLocks noChangeAspect="1" noChangeArrowheads="1"/>
          </p:cNvPicPr>
          <p:nvPr/>
        </p:nvPicPr>
        <p:blipFill>
          <a:blip r:embed="rId2" cstate="email"/>
          <a:srcRect/>
          <a:stretch>
            <a:fillRect/>
          </a:stretch>
        </p:blipFill>
        <p:spPr bwMode="auto">
          <a:xfrm>
            <a:off x="0" y="0"/>
            <a:ext cx="9144001" cy="685800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85926"/>
            <a:ext cx="9144000" cy="2714644"/>
          </a:xfrm>
        </p:spPr>
        <p:txBody>
          <a:bodyPr numCol="2">
            <a:noAutofit/>
          </a:bodyPr>
          <a:lstStyle/>
          <a:p>
            <a:r>
              <a:rPr lang="en-US" sz="5400" dirty="0" smtClean="0">
                <a:latin typeface="Brush Script MT" pitchFamily="66" charset="0"/>
              </a:rPr>
              <a:t>look up new words</a:t>
            </a:r>
            <a:br>
              <a:rPr lang="en-US" sz="5400" dirty="0" smtClean="0">
                <a:latin typeface="Brush Script MT" pitchFamily="66" charset="0"/>
              </a:rPr>
            </a:br>
            <a:r>
              <a:rPr lang="en-US" sz="5400" dirty="0" smtClean="0">
                <a:latin typeface="Brush Script MT" pitchFamily="66" charset="0"/>
              </a:rPr>
              <a:t>write to Robert</a:t>
            </a:r>
            <a:br>
              <a:rPr lang="en-US" sz="5400" dirty="0" smtClean="0">
                <a:latin typeface="Brush Script MT" pitchFamily="66" charset="0"/>
              </a:rPr>
            </a:br>
            <a:r>
              <a:rPr lang="en-US" sz="5400" dirty="0" smtClean="0">
                <a:latin typeface="Brush Script MT" pitchFamily="66" charset="0"/>
              </a:rPr>
              <a:t>write composition</a:t>
            </a:r>
            <a:br>
              <a:rPr lang="en-US" sz="5400" dirty="0" smtClean="0">
                <a:latin typeface="Brush Script MT" pitchFamily="66" charset="0"/>
              </a:rPr>
            </a:br>
            <a:r>
              <a:rPr lang="en-US" sz="5400" dirty="0" smtClean="0">
                <a:latin typeface="Brush Script MT" pitchFamily="66" charset="0"/>
              </a:rPr>
              <a:t>buy dictionary</a:t>
            </a:r>
            <a:br>
              <a:rPr lang="en-US" sz="5400" dirty="0" smtClean="0">
                <a:latin typeface="Brush Script MT" pitchFamily="66" charset="0"/>
              </a:rPr>
            </a:br>
            <a:r>
              <a:rPr lang="en-US" sz="5400" dirty="0" smtClean="0">
                <a:latin typeface="Brush Script MT" pitchFamily="66" charset="0"/>
              </a:rPr>
              <a:t>cinema – 2.30</a:t>
            </a:r>
            <a:br>
              <a:rPr lang="en-US" sz="5400" dirty="0" smtClean="0">
                <a:latin typeface="Brush Script MT" pitchFamily="66" charset="0"/>
              </a:rPr>
            </a:br>
            <a:r>
              <a:rPr lang="en-US" sz="5400" dirty="0" smtClean="0">
                <a:latin typeface="Brush Script MT" pitchFamily="66" charset="0"/>
              </a:rPr>
              <a:t>tidy room</a:t>
            </a:r>
            <a:br>
              <a:rPr lang="en-US" sz="5400" dirty="0" smtClean="0">
                <a:latin typeface="Brush Script MT" pitchFamily="66" charset="0"/>
              </a:rPr>
            </a:br>
            <a:r>
              <a:rPr lang="en-US" sz="5400" dirty="0" smtClean="0">
                <a:latin typeface="Brush Script MT" pitchFamily="66" charset="0"/>
              </a:rPr>
              <a:t>ring dentist</a:t>
            </a:r>
            <a:br>
              <a:rPr lang="en-US" sz="5400" dirty="0" smtClean="0">
                <a:latin typeface="Brush Script MT" pitchFamily="66" charset="0"/>
              </a:rPr>
            </a:br>
            <a:r>
              <a:rPr lang="en-US" sz="5400" dirty="0" smtClean="0">
                <a:latin typeface="Brush Script MT" pitchFamily="66" charset="0"/>
              </a:rPr>
              <a:t>take video back</a:t>
            </a:r>
            <a:br>
              <a:rPr lang="en-US" sz="5400" dirty="0" smtClean="0">
                <a:latin typeface="Brush Script MT" pitchFamily="66" charset="0"/>
              </a:rPr>
            </a:br>
            <a:r>
              <a:rPr lang="en-US" sz="5400" dirty="0" smtClean="0">
                <a:latin typeface="Brush Script MT" pitchFamily="66" charset="0"/>
              </a:rPr>
              <a:t>buy pencils</a:t>
            </a:r>
            <a:br>
              <a:rPr lang="en-US" sz="5400" dirty="0" smtClean="0">
                <a:latin typeface="Brush Script MT" pitchFamily="66" charset="0"/>
              </a:rPr>
            </a:br>
            <a:r>
              <a:rPr lang="en-US" sz="5400" dirty="0" smtClean="0">
                <a:latin typeface="Brush Script MT" pitchFamily="66" charset="0"/>
              </a:rPr>
              <a:t>do washing up</a:t>
            </a:r>
            <a:endParaRPr lang="ru-RU" sz="5400" dirty="0"/>
          </a:p>
        </p:txBody>
      </p:sp>
      <p:sp>
        <p:nvSpPr>
          <p:cNvPr id="3" name="Прямоугольник 2"/>
          <p:cNvSpPr/>
          <p:nvPr/>
        </p:nvSpPr>
        <p:spPr>
          <a:xfrm>
            <a:off x="0" y="0"/>
            <a:ext cx="9144000" cy="1015663"/>
          </a:xfrm>
          <a:prstGeom prst="rect">
            <a:avLst/>
          </a:prstGeom>
        </p:spPr>
        <p:txBody>
          <a:bodyPr wrap="square">
            <a:spAutoFit/>
          </a:bodyPr>
          <a:lstStyle/>
          <a:p>
            <a:pPr lvl="0" algn="ctr">
              <a:spcBef>
                <a:spcPct val="0"/>
              </a:spcBef>
              <a:defRPr/>
            </a:pPr>
            <a:r>
              <a:rPr lang="en-US" sz="6000" b="1" dirty="0" smtClean="0">
                <a:solidFill>
                  <a:srgbClr val="C00000"/>
                </a:solidFill>
                <a:latin typeface="Aharoni" pitchFamily="2" charset="-79"/>
                <a:cs typeface="Aharoni" pitchFamily="2" charset="-79"/>
              </a:rPr>
              <a:t>have / has + </a:t>
            </a:r>
            <a:r>
              <a:rPr lang="en-US" sz="6000" b="1" dirty="0" err="1" smtClean="0">
                <a:solidFill>
                  <a:srgbClr val="C00000"/>
                </a:solidFill>
                <a:latin typeface="Aharoni" pitchFamily="2" charset="-79"/>
                <a:cs typeface="Aharoni" pitchFamily="2" charset="-79"/>
              </a:rPr>
              <a:t>Ved</a:t>
            </a:r>
            <a:r>
              <a:rPr lang="en-US" sz="6000" b="1" dirty="0" smtClean="0">
                <a:solidFill>
                  <a:srgbClr val="C00000"/>
                </a:solidFill>
                <a:latin typeface="Aharoni" pitchFamily="2" charset="-79"/>
                <a:cs typeface="Aharoni" pitchFamily="2" charset="-79"/>
              </a:rPr>
              <a:t> / </a:t>
            </a:r>
            <a:r>
              <a:rPr lang="en-US" sz="6000" dirty="0" smtClean="0">
                <a:solidFill>
                  <a:srgbClr val="C00000"/>
                </a:solidFill>
                <a:latin typeface="Aharoni" pitchFamily="2" charset="-79"/>
                <a:cs typeface="Aharoni" pitchFamily="2" charset="-79"/>
              </a:rPr>
              <a:t>V</a:t>
            </a:r>
            <a:r>
              <a:rPr lang="en-US" sz="6000" baseline="30000" dirty="0" smtClean="0">
                <a:solidFill>
                  <a:srgbClr val="C00000"/>
                </a:solidFill>
                <a:latin typeface="Aharoni" pitchFamily="2" charset="-79"/>
                <a:cs typeface="Aharoni" pitchFamily="2" charset="-79"/>
              </a:rPr>
              <a:t>3</a:t>
            </a:r>
            <a:endParaRPr lang="ru-RU" sz="6000" b="1" dirty="0" smtClean="0">
              <a:solidFill>
                <a:srgbClr val="C00000"/>
              </a:solidFill>
              <a:cs typeface="Aharoni" pitchFamily="2" charset="-79"/>
            </a:endParaRPr>
          </a:p>
        </p:txBody>
      </p:sp>
      <p:sp>
        <p:nvSpPr>
          <p:cNvPr id="4" name="Прямоугольник 3"/>
          <p:cNvSpPr/>
          <p:nvPr/>
        </p:nvSpPr>
        <p:spPr>
          <a:xfrm>
            <a:off x="0" y="5500702"/>
            <a:ext cx="9144000" cy="1077218"/>
          </a:xfrm>
          <a:prstGeom prst="rect">
            <a:avLst/>
          </a:prstGeom>
        </p:spPr>
        <p:txBody>
          <a:bodyPr wrap="square">
            <a:spAutoFit/>
          </a:bodyPr>
          <a:lstStyle/>
          <a:p>
            <a:pPr lvl="0" algn="ctr">
              <a:spcBef>
                <a:spcPct val="0"/>
              </a:spcBef>
              <a:defRPr/>
            </a:pPr>
            <a:r>
              <a:rPr lang="en-US" sz="3200" b="1" dirty="0" smtClean="0">
                <a:solidFill>
                  <a:srgbClr val="C00000"/>
                </a:solidFill>
                <a:latin typeface="Aharoni" pitchFamily="2" charset="-79"/>
                <a:cs typeface="Aharoni" pitchFamily="2" charset="-79"/>
              </a:rPr>
              <a:t>He has phoned the dentist.</a:t>
            </a:r>
          </a:p>
          <a:p>
            <a:pPr lvl="0" algn="ctr">
              <a:spcBef>
                <a:spcPct val="0"/>
              </a:spcBef>
              <a:defRPr/>
            </a:pPr>
            <a:r>
              <a:rPr lang="en-US" sz="3200" b="1" dirty="0" smtClean="0">
                <a:solidFill>
                  <a:srgbClr val="C00000"/>
                </a:solidFill>
                <a:latin typeface="Aharoni" pitchFamily="2" charset="-79"/>
                <a:cs typeface="Aharoni" pitchFamily="2" charset="-79"/>
              </a:rPr>
              <a:t>He hasn’t tidied the room yet.</a:t>
            </a:r>
            <a:endParaRPr lang="ru-RU" sz="3200" b="1" dirty="0" smtClean="0">
              <a:solidFill>
                <a:srgbClr val="C00000"/>
              </a:solidFill>
              <a:cs typeface="Aharoni" pitchFamily="2" charset="-79"/>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0"/>
          <a:ext cx="9144000" cy="6858000"/>
        </p:xfrm>
        <a:graphic>
          <a:graphicData uri="http://schemas.openxmlformats.org/drawingml/2006/table">
            <a:tbl>
              <a:tblPr firstRow="1" bandRow="1">
                <a:tableStyleId>{5C22544A-7EE6-4342-B048-85BDC9FD1C3A}</a:tableStyleId>
              </a:tblPr>
              <a:tblGrid>
                <a:gridCol w="4572000"/>
                <a:gridCol w="4572000"/>
              </a:tblGrid>
              <a:tr h="857250">
                <a:tc>
                  <a:txBody>
                    <a:bodyPr/>
                    <a:lstStyle/>
                    <a:p>
                      <a:pPr algn="ctr"/>
                      <a:r>
                        <a:rPr lang="en-US" sz="4800" dirty="0" smtClean="0"/>
                        <a:t>British</a:t>
                      </a:r>
                      <a:r>
                        <a:rPr lang="en-US" sz="4800" baseline="0" dirty="0" smtClean="0"/>
                        <a:t> English</a:t>
                      </a:r>
                      <a:endParaRPr lang="ru-RU" sz="4800" dirty="0"/>
                    </a:p>
                  </a:txBody>
                  <a:tcPr/>
                </a:tc>
                <a:tc>
                  <a:txBody>
                    <a:bodyPr/>
                    <a:lstStyle/>
                    <a:p>
                      <a:pPr algn="ctr"/>
                      <a:r>
                        <a:rPr lang="en-US" sz="4800" dirty="0" smtClean="0"/>
                        <a:t>American English</a:t>
                      </a:r>
                      <a:endParaRPr lang="ru-RU" sz="4800" dirty="0"/>
                    </a:p>
                  </a:txBody>
                  <a:tcPr/>
                </a:tc>
              </a:tr>
              <a:tr h="857250">
                <a:tc>
                  <a:txBody>
                    <a:bodyPr/>
                    <a:lstStyle/>
                    <a:p>
                      <a:pPr algn="ctr"/>
                      <a:r>
                        <a:rPr lang="en-US" sz="4800" dirty="0" smtClean="0"/>
                        <a:t>bus</a:t>
                      </a:r>
                      <a:endParaRPr lang="ru-RU" sz="4800" dirty="0"/>
                    </a:p>
                  </a:txBody>
                  <a:tcPr/>
                </a:tc>
                <a:tc>
                  <a:txBody>
                    <a:bodyPr/>
                    <a:lstStyle/>
                    <a:p>
                      <a:pPr algn="ctr"/>
                      <a:endParaRPr lang="ru-RU" sz="4800" dirty="0"/>
                    </a:p>
                  </a:txBody>
                  <a:tcPr/>
                </a:tc>
              </a:tr>
              <a:tr h="857250">
                <a:tc>
                  <a:txBody>
                    <a:bodyPr/>
                    <a:lstStyle/>
                    <a:p>
                      <a:pPr algn="ctr"/>
                      <a:r>
                        <a:rPr lang="en-US" sz="4800" dirty="0" smtClean="0"/>
                        <a:t>cinema</a:t>
                      </a:r>
                      <a:endParaRPr lang="ru-RU" sz="4800" dirty="0"/>
                    </a:p>
                  </a:txBody>
                  <a:tcPr/>
                </a:tc>
                <a:tc>
                  <a:txBody>
                    <a:bodyPr/>
                    <a:lstStyle/>
                    <a:p>
                      <a:pPr algn="ctr"/>
                      <a:endParaRPr lang="ru-RU" sz="4800"/>
                    </a:p>
                  </a:txBody>
                  <a:tcPr/>
                </a:tc>
              </a:tr>
              <a:tr h="857250">
                <a:tc>
                  <a:txBody>
                    <a:bodyPr/>
                    <a:lstStyle/>
                    <a:p>
                      <a:pPr algn="ctr"/>
                      <a:r>
                        <a:rPr lang="en-US" sz="4800" dirty="0" smtClean="0"/>
                        <a:t>repair</a:t>
                      </a:r>
                      <a:endParaRPr lang="ru-RU" sz="4800" dirty="0"/>
                    </a:p>
                  </a:txBody>
                  <a:tcPr/>
                </a:tc>
                <a:tc>
                  <a:txBody>
                    <a:bodyPr/>
                    <a:lstStyle/>
                    <a:p>
                      <a:pPr algn="ctr"/>
                      <a:endParaRPr lang="ru-RU" sz="4800"/>
                    </a:p>
                  </a:txBody>
                  <a:tcPr/>
                </a:tc>
              </a:tr>
              <a:tr h="857250">
                <a:tc>
                  <a:txBody>
                    <a:bodyPr/>
                    <a:lstStyle/>
                    <a:p>
                      <a:pPr algn="ctr"/>
                      <a:r>
                        <a:rPr lang="en-US" sz="4800" dirty="0" smtClean="0"/>
                        <a:t>test</a:t>
                      </a:r>
                      <a:endParaRPr lang="ru-RU" sz="4800" dirty="0"/>
                    </a:p>
                  </a:txBody>
                  <a:tcPr/>
                </a:tc>
                <a:tc>
                  <a:txBody>
                    <a:bodyPr/>
                    <a:lstStyle/>
                    <a:p>
                      <a:pPr algn="ctr"/>
                      <a:endParaRPr lang="ru-RU" sz="4800"/>
                    </a:p>
                  </a:txBody>
                  <a:tcPr/>
                </a:tc>
              </a:tr>
              <a:tr h="857250">
                <a:tc>
                  <a:txBody>
                    <a:bodyPr/>
                    <a:lstStyle/>
                    <a:p>
                      <a:pPr algn="ctr"/>
                      <a:r>
                        <a:rPr lang="en-US" sz="4800" dirty="0" smtClean="0"/>
                        <a:t>autumn</a:t>
                      </a:r>
                      <a:endParaRPr lang="ru-RU" sz="4800" dirty="0"/>
                    </a:p>
                  </a:txBody>
                  <a:tcPr/>
                </a:tc>
                <a:tc>
                  <a:txBody>
                    <a:bodyPr/>
                    <a:lstStyle/>
                    <a:p>
                      <a:pPr algn="ctr"/>
                      <a:endParaRPr lang="ru-RU" sz="4800"/>
                    </a:p>
                  </a:txBody>
                  <a:tcPr/>
                </a:tc>
              </a:tr>
              <a:tr h="857250">
                <a:tc>
                  <a:txBody>
                    <a:bodyPr/>
                    <a:lstStyle/>
                    <a:p>
                      <a:pPr algn="ctr"/>
                      <a:r>
                        <a:rPr lang="en-US" sz="4800" dirty="0" smtClean="0"/>
                        <a:t>chips</a:t>
                      </a:r>
                      <a:endParaRPr lang="ru-RU" sz="4800" dirty="0"/>
                    </a:p>
                  </a:txBody>
                  <a:tcPr/>
                </a:tc>
                <a:tc>
                  <a:txBody>
                    <a:bodyPr/>
                    <a:lstStyle/>
                    <a:p>
                      <a:pPr algn="ctr"/>
                      <a:endParaRPr lang="ru-RU" sz="4800"/>
                    </a:p>
                  </a:txBody>
                  <a:tcPr/>
                </a:tc>
              </a:tr>
              <a:tr h="857250">
                <a:tc>
                  <a:txBody>
                    <a:bodyPr/>
                    <a:lstStyle/>
                    <a:p>
                      <a:pPr algn="ctr"/>
                      <a:r>
                        <a:rPr lang="en-US" sz="4800" dirty="0" smtClean="0"/>
                        <a:t>engine</a:t>
                      </a:r>
                      <a:endParaRPr lang="ru-RU" sz="4800" dirty="0"/>
                    </a:p>
                  </a:txBody>
                  <a:tcPr/>
                </a:tc>
                <a:tc>
                  <a:txBody>
                    <a:bodyPr/>
                    <a:lstStyle/>
                    <a:p>
                      <a:pPr algn="ctr"/>
                      <a:endParaRPr lang="ru-RU" sz="4800" dirty="0"/>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graphicFrame>
        <p:nvGraphicFramePr>
          <p:cNvPr id="4" name="Содержимое 3"/>
          <p:cNvGraphicFramePr>
            <a:graphicFrameLocks/>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4572000"/>
                <a:gridCol w="4572000"/>
              </a:tblGrid>
              <a:tr h="857250">
                <a:tc>
                  <a:txBody>
                    <a:bodyPr/>
                    <a:lstStyle/>
                    <a:p>
                      <a:pPr algn="ctr"/>
                      <a:r>
                        <a:rPr lang="en-US" sz="4800" dirty="0" smtClean="0"/>
                        <a:t>British</a:t>
                      </a:r>
                      <a:r>
                        <a:rPr lang="en-US" sz="4800" baseline="0" dirty="0" smtClean="0"/>
                        <a:t> English</a:t>
                      </a:r>
                      <a:endParaRPr lang="ru-RU" sz="4800" dirty="0"/>
                    </a:p>
                  </a:txBody>
                  <a:tcPr/>
                </a:tc>
                <a:tc>
                  <a:txBody>
                    <a:bodyPr/>
                    <a:lstStyle/>
                    <a:p>
                      <a:pPr algn="ctr"/>
                      <a:r>
                        <a:rPr lang="en-US" sz="4800" dirty="0" smtClean="0"/>
                        <a:t>American English</a:t>
                      </a:r>
                      <a:endParaRPr lang="ru-RU" sz="4800" dirty="0"/>
                    </a:p>
                  </a:txBody>
                  <a:tcPr/>
                </a:tc>
              </a:tr>
              <a:tr h="857250">
                <a:tc>
                  <a:txBody>
                    <a:bodyPr/>
                    <a:lstStyle/>
                    <a:p>
                      <a:pPr algn="ctr"/>
                      <a:r>
                        <a:rPr lang="en-US" sz="4800" smtClean="0"/>
                        <a:t>bus</a:t>
                      </a:r>
                      <a:endParaRPr lang="ru-RU" sz="4800" dirty="0"/>
                    </a:p>
                  </a:txBody>
                  <a:tcPr/>
                </a:tc>
                <a:tc>
                  <a:txBody>
                    <a:bodyPr/>
                    <a:lstStyle/>
                    <a:p>
                      <a:pPr algn="ctr"/>
                      <a:r>
                        <a:rPr lang="en-US" sz="4800" dirty="0" smtClean="0"/>
                        <a:t>coach</a:t>
                      </a:r>
                      <a:endParaRPr lang="ru-RU" sz="4800" dirty="0"/>
                    </a:p>
                  </a:txBody>
                  <a:tcPr/>
                </a:tc>
              </a:tr>
              <a:tr h="857250">
                <a:tc>
                  <a:txBody>
                    <a:bodyPr/>
                    <a:lstStyle/>
                    <a:p>
                      <a:pPr algn="ctr"/>
                      <a:r>
                        <a:rPr lang="en-US" sz="4800" dirty="0" smtClean="0"/>
                        <a:t>cinema</a:t>
                      </a:r>
                      <a:endParaRPr lang="ru-RU" sz="4800" dirty="0"/>
                    </a:p>
                  </a:txBody>
                  <a:tcPr/>
                </a:tc>
                <a:tc>
                  <a:txBody>
                    <a:bodyPr/>
                    <a:lstStyle/>
                    <a:p>
                      <a:pPr algn="ctr"/>
                      <a:r>
                        <a:rPr lang="en-US" sz="4800" dirty="0" smtClean="0"/>
                        <a:t>movies</a:t>
                      </a:r>
                      <a:endParaRPr lang="ru-RU" sz="4800" dirty="0"/>
                    </a:p>
                  </a:txBody>
                  <a:tcPr/>
                </a:tc>
              </a:tr>
              <a:tr h="857250">
                <a:tc>
                  <a:txBody>
                    <a:bodyPr/>
                    <a:lstStyle/>
                    <a:p>
                      <a:pPr algn="ctr"/>
                      <a:r>
                        <a:rPr lang="en-US" sz="4800" dirty="0" smtClean="0"/>
                        <a:t>repair</a:t>
                      </a:r>
                      <a:endParaRPr lang="ru-RU" sz="4800" dirty="0"/>
                    </a:p>
                  </a:txBody>
                  <a:tcPr/>
                </a:tc>
                <a:tc>
                  <a:txBody>
                    <a:bodyPr/>
                    <a:lstStyle/>
                    <a:p>
                      <a:pPr algn="ctr"/>
                      <a:r>
                        <a:rPr lang="en-US" sz="4800" dirty="0" smtClean="0"/>
                        <a:t>fix</a:t>
                      </a:r>
                      <a:endParaRPr lang="ru-RU" sz="4800" dirty="0"/>
                    </a:p>
                  </a:txBody>
                  <a:tcPr/>
                </a:tc>
              </a:tr>
              <a:tr h="857250">
                <a:tc>
                  <a:txBody>
                    <a:bodyPr/>
                    <a:lstStyle/>
                    <a:p>
                      <a:pPr algn="ctr"/>
                      <a:r>
                        <a:rPr lang="en-US" sz="4800" dirty="0" smtClean="0"/>
                        <a:t>test</a:t>
                      </a:r>
                      <a:endParaRPr lang="ru-RU" sz="4800" dirty="0"/>
                    </a:p>
                  </a:txBody>
                  <a:tcPr/>
                </a:tc>
                <a:tc>
                  <a:txBody>
                    <a:bodyPr/>
                    <a:lstStyle/>
                    <a:p>
                      <a:pPr algn="ctr"/>
                      <a:r>
                        <a:rPr lang="en-US" sz="4800" dirty="0" smtClean="0"/>
                        <a:t>exam</a:t>
                      </a:r>
                      <a:endParaRPr lang="ru-RU" sz="4800" dirty="0"/>
                    </a:p>
                  </a:txBody>
                  <a:tcPr/>
                </a:tc>
              </a:tr>
              <a:tr h="857250">
                <a:tc>
                  <a:txBody>
                    <a:bodyPr/>
                    <a:lstStyle/>
                    <a:p>
                      <a:pPr algn="ctr"/>
                      <a:r>
                        <a:rPr lang="en-US" sz="4800" dirty="0" smtClean="0"/>
                        <a:t>autumn</a:t>
                      </a:r>
                      <a:endParaRPr lang="ru-RU" sz="4800" dirty="0"/>
                    </a:p>
                  </a:txBody>
                  <a:tcPr/>
                </a:tc>
                <a:tc>
                  <a:txBody>
                    <a:bodyPr/>
                    <a:lstStyle/>
                    <a:p>
                      <a:pPr algn="ctr"/>
                      <a:r>
                        <a:rPr lang="en-US" sz="4800" dirty="0" smtClean="0"/>
                        <a:t>fall</a:t>
                      </a:r>
                      <a:endParaRPr lang="ru-RU" sz="4800" dirty="0"/>
                    </a:p>
                  </a:txBody>
                  <a:tcPr/>
                </a:tc>
              </a:tr>
              <a:tr h="857250">
                <a:tc>
                  <a:txBody>
                    <a:bodyPr/>
                    <a:lstStyle/>
                    <a:p>
                      <a:pPr algn="ctr"/>
                      <a:r>
                        <a:rPr lang="en-US" sz="4800" dirty="0" smtClean="0"/>
                        <a:t>chips</a:t>
                      </a:r>
                      <a:endParaRPr lang="ru-RU" sz="4800" dirty="0"/>
                    </a:p>
                  </a:txBody>
                  <a:tcPr/>
                </a:tc>
                <a:tc>
                  <a:txBody>
                    <a:bodyPr/>
                    <a:lstStyle/>
                    <a:p>
                      <a:pPr algn="ctr"/>
                      <a:r>
                        <a:rPr lang="en-US" sz="4800" dirty="0" smtClean="0"/>
                        <a:t>French fries</a:t>
                      </a:r>
                      <a:endParaRPr lang="ru-RU" sz="4800" dirty="0"/>
                    </a:p>
                  </a:txBody>
                  <a:tcPr/>
                </a:tc>
              </a:tr>
              <a:tr h="857250">
                <a:tc>
                  <a:txBody>
                    <a:bodyPr/>
                    <a:lstStyle/>
                    <a:p>
                      <a:pPr algn="ctr"/>
                      <a:r>
                        <a:rPr lang="en-US" sz="4800" dirty="0" smtClean="0"/>
                        <a:t>engine</a:t>
                      </a:r>
                      <a:endParaRPr lang="ru-RU" sz="4800" dirty="0"/>
                    </a:p>
                  </a:txBody>
                  <a:tcPr/>
                </a:tc>
                <a:tc>
                  <a:txBody>
                    <a:bodyPr/>
                    <a:lstStyle/>
                    <a:p>
                      <a:pPr algn="ctr"/>
                      <a:r>
                        <a:rPr lang="en-US" sz="4800" dirty="0" smtClean="0"/>
                        <a:t>motor</a:t>
                      </a:r>
                      <a:endParaRPr lang="ru-RU" sz="48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0" y="0"/>
            <a:ext cx="9144000" cy="4786314"/>
          </a:xfrm>
        </p:spPr>
        <p:txBody>
          <a:bodyPr>
            <a:normAutofit fontScale="90000"/>
          </a:bodyPr>
          <a:lstStyle/>
          <a:p>
            <a:r>
              <a:rPr lang="en-US" sz="5300" dirty="0" smtClean="0">
                <a:latin typeface="Aharoni" pitchFamily="2" charset="-79"/>
                <a:cs typeface="Aharoni" pitchFamily="2" charset="-79"/>
              </a:rPr>
              <a:t/>
            </a:r>
            <a:br>
              <a:rPr lang="en-US" sz="5300" dirty="0" smtClean="0">
                <a:latin typeface="Aharoni" pitchFamily="2" charset="-79"/>
                <a:cs typeface="Aharoni" pitchFamily="2" charset="-79"/>
              </a:rPr>
            </a:br>
            <a:r>
              <a:rPr lang="en-US" sz="5300" dirty="0" smtClean="0">
                <a:latin typeface="Aharoni" pitchFamily="2" charset="-79"/>
                <a:cs typeface="Aharoni" pitchFamily="2" charset="-79"/>
              </a:rPr>
              <a:t/>
            </a:r>
            <a:br>
              <a:rPr lang="en-US" sz="5300" dirty="0" smtClean="0">
                <a:latin typeface="Aharoni" pitchFamily="2" charset="-79"/>
                <a:cs typeface="Aharoni" pitchFamily="2" charset="-79"/>
              </a:rPr>
            </a:br>
            <a:r>
              <a:rPr lang="en-US" sz="5300" dirty="0" smtClean="0">
                <a:latin typeface="Aharoni" pitchFamily="2" charset="-79"/>
                <a:cs typeface="Aharoni" pitchFamily="2" charset="-79"/>
              </a:rPr>
              <a:t/>
            </a:r>
            <a:br>
              <a:rPr lang="en-US" sz="5300" dirty="0" smtClean="0">
                <a:latin typeface="Aharoni" pitchFamily="2" charset="-79"/>
                <a:cs typeface="Aharoni" pitchFamily="2" charset="-79"/>
              </a:rPr>
            </a:br>
            <a:r>
              <a:rPr lang="en-US" sz="5300" dirty="0" smtClean="0">
                <a:latin typeface="Aharoni" pitchFamily="2" charset="-79"/>
                <a:cs typeface="Aharoni" pitchFamily="2" charset="-79"/>
              </a:rPr>
              <a:t>enormous</a:t>
            </a:r>
            <a:r>
              <a:rPr lang="ru-RU" sz="5300" dirty="0" smtClean="0">
                <a:cs typeface="Aharoni" pitchFamily="2" charset="-79"/>
              </a:rPr>
              <a:t/>
            </a:r>
            <a:br>
              <a:rPr lang="ru-RU" sz="5300" dirty="0" smtClean="0">
                <a:cs typeface="Aharoni" pitchFamily="2" charset="-79"/>
              </a:rPr>
            </a:br>
            <a:r>
              <a:rPr lang="en-US" sz="5300" dirty="0" smtClean="0">
                <a:latin typeface="Aharoni" pitchFamily="2" charset="-79"/>
                <a:cs typeface="Aharoni" pitchFamily="2" charset="-79"/>
              </a:rPr>
              <a:t>belong</a:t>
            </a:r>
            <a:r>
              <a:rPr lang="ru-RU" sz="5300" dirty="0" smtClean="0">
                <a:cs typeface="Aharoni" pitchFamily="2" charset="-79"/>
              </a:rPr>
              <a:t/>
            </a:r>
            <a:br>
              <a:rPr lang="ru-RU" sz="5300" dirty="0" smtClean="0">
                <a:cs typeface="Aharoni" pitchFamily="2" charset="-79"/>
              </a:rPr>
            </a:br>
            <a:r>
              <a:rPr lang="en-US" sz="5300" dirty="0" smtClean="0">
                <a:latin typeface="Aharoni" pitchFamily="2" charset="-79"/>
                <a:cs typeface="Aharoni" pitchFamily="2" charset="-79"/>
              </a:rPr>
              <a:t>immediately</a:t>
            </a:r>
            <a:r>
              <a:rPr lang="ru-RU" sz="5300" dirty="0" smtClean="0">
                <a:cs typeface="Aharoni" pitchFamily="2" charset="-79"/>
              </a:rPr>
              <a:t/>
            </a:r>
            <a:br>
              <a:rPr lang="ru-RU" sz="5300" dirty="0" smtClean="0">
                <a:cs typeface="Aharoni" pitchFamily="2" charset="-79"/>
              </a:rPr>
            </a:br>
            <a:r>
              <a:rPr lang="en-US" sz="5300" dirty="0" smtClean="0">
                <a:latin typeface="Aharoni" pitchFamily="2" charset="-79"/>
                <a:cs typeface="Aharoni" pitchFamily="2" charset="-79"/>
              </a:rPr>
              <a:t>define words</a:t>
            </a:r>
            <a:r>
              <a:rPr lang="ru-RU" sz="5300" dirty="0" smtClean="0">
                <a:cs typeface="Aharoni" pitchFamily="2" charset="-79"/>
              </a:rPr>
              <a:t/>
            </a:r>
            <a:br>
              <a:rPr lang="ru-RU" sz="5300" dirty="0" smtClean="0">
                <a:cs typeface="Aharoni" pitchFamily="2" charset="-79"/>
              </a:rPr>
            </a:br>
            <a:r>
              <a:rPr lang="en-US" sz="5300" dirty="0" smtClean="0">
                <a:latin typeface="Aharoni" pitchFamily="2" charset="-79"/>
                <a:cs typeface="Aharoni" pitchFamily="2" charset="-79"/>
              </a:rPr>
              <a:t>quotation</a:t>
            </a:r>
            <a:r>
              <a:rPr lang="ru-RU" sz="5300" dirty="0" smtClean="0">
                <a:cs typeface="Aharoni" pitchFamily="2" charset="-79"/>
              </a:rPr>
              <a:t/>
            </a:r>
            <a:br>
              <a:rPr lang="ru-RU" sz="5300" dirty="0" smtClean="0">
                <a:cs typeface="Aharoni" pitchFamily="2" charset="-79"/>
              </a:rPr>
            </a:br>
            <a:r>
              <a:rPr lang="en-US" sz="5300" dirty="0" smtClean="0">
                <a:latin typeface="Aharoni" pitchFamily="2" charset="-79"/>
                <a:cs typeface="Aharoni" pitchFamily="2" charset="-79"/>
              </a:rPr>
              <a:t>appear</a:t>
            </a:r>
            <a:r>
              <a:rPr lang="ru-RU" sz="5300" dirty="0" smtClean="0">
                <a:cs typeface="Aharoni" pitchFamily="2" charset="-79"/>
              </a:rPr>
              <a:t/>
            </a:r>
            <a:br>
              <a:rPr lang="ru-RU" sz="5300" dirty="0" smtClean="0">
                <a:cs typeface="Aharoni" pitchFamily="2" charset="-79"/>
              </a:rPr>
            </a:br>
            <a:r>
              <a:rPr lang="en-US" sz="5300" dirty="0" smtClean="0">
                <a:latin typeface="Aharoni" pitchFamily="2" charset="-79"/>
                <a:cs typeface="Aharoni" pitchFamily="2" charset="-79"/>
              </a:rPr>
              <a:t>helmet</a:t>
            </a:r>
            <a:r>
              <a:rPr lang="ru-RU" dirty="0" smtClean="0"/>
              <a:t/>
            </a:r>
            <a:br>
              <a:rPr lang="ru-RU"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1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100"/>
                                        <p:tgtEl>
                                          <p:spTgt spid="4"/>
                                        </p:tgtEl>
                                        <p:attrNameLst>
                                          <p:attrName>fillcolor</p:attrName>
                                        </p:attrNameLst>
                                      </p:cBhvr>
                                      <p:tavLst>
                                        <p:tav tm="0">
                                          <p:val>
                                            <p:clrVal>
                                              <a:schemeClr val="accent2"/>
                                            </p:clrVal>
                                          </p:val>
                                        </p:tav>
                                        <p:tav tm="50000">
                                          <p:val>
                                            <p:clrVal>
                                              <a:schemeClr val="hlink"/>
                                            </p:clrVal>
                                          </p:val>
                                        </p:tav>
                                      </p:tavLst>
                                    </p:anim>
                                    <p:set>
                                      <p:cBhvr>
                                        <p:cTn id="9" dur="10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email"/>
          <a:srcRect/>
          <a:stretch>
            <a:fillRect/>
          </a:stretch>
        </p:blipFill>
        <p:spPr bwMode="auto">
          <a:xfrm>
            <a:off x="428596" y="357166"/>
            <a:ext cx="4711406" cy="4429156"/>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email"/>
          <a:srcRect/>
          <a:stretch>
            <a:fillRect/>
          </a:stretch>
        </p:blipFill>
        <p:spPr bwMode="auto">
          <a:xfrm>
            <a:off x="5500694" y="3500438"/>
            <a:ext cx="3219450" cy="3171825"/>
          </a:xfrm>
          <a:prstGeom prst="rect">
            <a:avLst/>
          </a:prstGeom>
          <a:noFill/>
          <a:ln w="9525">
            <a:noFill/>
            <a:miter lim="800000"/>
            <a:headEnd/>
            <a:tailEnd/>
          </a:ln>
          <a:effectLst/>
        </p:spPr>
      </p:pic>
      <p:sp>
        <p:nvSpPr>
          <p:cNvPr id="6" name="Прямоугольник 5"/>
          <p:cNvSpPr/>
          <p:nvPr/>
        </p:nvSpPr>
        <p:spPr>
          <a:xfrm>
            <a:off x="1" y="4857760"/>
            <a:ext cx="5429256" cy="1569660"/>
          </a:xfrm>
          <a:prstGeom prst="rect">
            <a:avLst/>
          </a:prstGeom>
          <a:noFill/>
        </p:spPr>
        <p:txBody>
          <a:bodyPr wrap="square" lIns="91440" tIns="45720" rIns="91440" bIns="45720">
            <a:spAutoFit/>
          </a:bodyPr>
          <a:lstStyle/>
          <a:p>
            <a:pPr algn="ctr"/>
            <a:r>
              <a:rPr lang="en-US"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William Shakespeare</a:t>
            </a:r>
            <a:endParaRPr lang="ru-RU" sz="4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email">
            <a:lum bright="39000" contrast="30000"/>
          </a:blip>
          <a:srcRect/>
          <a:stretch>
            <a:fillRect/>
          </a:stretch>
        </p:blipFill>
        <p:spPr bwMode="auto">
          <a:xfrm>
            <a:off x="0" y="0"/>
            <a:ext cx="5072066" cy="3808000"/>
          </a:xfrm>
          <a:prstGeom prst="rect">
            <a:avLst/>
          </a:prstGeom>
          <a:noFill/>
          <a:ln w="9525">
            <a:noFill/>
            <a:miter lim="800000"/>
            <a:headEnd/>
            <a:tailEnd/>
          </a:ln>
        </p:spPr>
      </p:pic>
      <p:pic>
        <p:nvPicPr>
          <p:cNvPr id="1027" name="Picture 3"/>
          <p:cNvPicPr>
            <a:picLocks noChangeAspect="1" noChangeArrowheads="1"/>
          </p:cNvPicPr>
          <p:nvPr/>
        </p:nvPicPr>
        <p:blipFill>
          <a:blip r:embed="rId3" cstate="email">
            <a:lum bright="40000" contrast="45000"/>
          </a:blip>
          <a:srcRect/>
          <a:stretch>
            <a:fillRect/>
          </a:stretch>
        </p:blipFill>
        <p:spPr bwMode="auto">
          <a:xfrm>
            <a:off x="4196136" y="3143248"/>
            <a:ext cx="4947864" cy="3714752"/>
          </a:xfrm>
          <a:prstGeom prst="rect">
            <a:avLst/>
          </a:prstGeom>
          <a:noFill/>
          <a:ln w="9525">
            <a:noFill/>
            <a:miter lim="800000"/>
            <a:headEnd/>
            <a:tailEnd/>
          </a:ln>
        </p:spPr>
      </p:pic>
      <p:sp>
        <p:nvSpPr>
          <p:cNvPr id="6" name="Заголовок 5"/>
          <p:cNvSpPr>
            <a:spLocks noGrp="1"/>
          </p:cNvSpPr>
          <p:nvPr>
            <p:ph type="ctrTitle"/>
          </p:nvPr>
        </p:nvSpPr>
        <p:spPr>
          <a:xfrm>
            <a:off x="4943500" y="0"/>
            <a:ext cx="4200500" cy="3214686"/>
          </a:xfrm>
        </p:spPr>
        <p:txBody>
          <a:bodyPr>
            <a:normAutofit/>
          </a:bodyPr>
          <a:lstStyle/>
          <a:p>
            <a:r>
              <a:rPr lang="en-US" sz="3200" b="1" dirty="0" smtClean="0">
                <a:latin typeface="Baskerville Old Face" pitchFamily="18" charset="0"/>
              </a:rPr>
              <a:t>apartment</a:t>
            </a:r>
            <a:br>
              <a:rPr lang="en-US" sz="3200" b="1" dirty="0" smtClean="0">
                <a:latin typeface="Baskerville Old Face" pitchFamily="18" charset="0"/>
              </a:rPr>
            </a:br>
            <a:r>
              <a:rPr lang="en-US" sz="3200" b="1" dirty="0" smtClean="0">
                <a:latin typeface="Baskerville Old Face" pitchFamily="18" charset="0"/>
              </a:rPr>
              <a:t>cab</a:t>
            </a:r>
            <a:br>
              <a:rPr lang="en-US" sz="3200" b="1" dirty="0" smtClean="0">
                <a:latin typeface="Baskerville Old Face" pitchFamily="18" charset="0"/>
              </a:rPr>
            </a:br>
            <a:r>
              <a:rPr lang="en-US" sz="3200" b="1" dirty="0" smtClean="0">
                <a:latin typeface="Baskerville Old Face" pitchFamily="18" charset="0"/>
              </a:rPr>
              <a:t>elevator</a:t>
            </a:r>
            <a:br>
              <a:rPr lang="en-US" sz="3200" b="1" dirty="0" smtClean="0">
                <a:latin typeface="Baskerville Old Face" pitchFamily="18" charset="0"/>
              </a:rPr>
            </a:br>
            <a:r>
              <a:rPr lang="en-US" sz="3200" b="1" dirty="0" smtClean="0">
                <a:latin typeface="Baskerville Old Face" pitchFamily="18" charset="0"/>
              </a:rPr>
              <a:t>gas</a:t>
            </a:r>
            <a:br>
              <a:rPr lang="en-US" sz="3200" b="1" dirty="0" smtClean="0">
                <a:latin typeface="Baskerville Old Face" pitchFamily="18" charset="0"/>
              </a:rPr>
            </a:br>
            <a:r>
              <a:rPr lang="en-US" sz="3200" b="1" dirty="0" smtClean="0">
                <a:latin typeface="Baskerville Old Face" pitchFamily="18" charset="0"/>
              </a:rPr>
              <a:t>sidewalk</a:t>
            </a:r>
            <a:br>
              <a:rPr lang="en-US" sz="3200" b="1" dirty="0" smtClean="0">
                <a:latin typeface="Baskerville Old Face" pitchFamily="18" charset="0"/>
              </a:rPr>
            </a:br>
            <a:r>
              <a:rPr lang="en-US" sz="3200" b="1" dirty="0" smtClean="0">
                <a:latin typeface="Baskerville Old Face" pitchFamily="18" charset="0"/>
              </a:rPr>
              <a:t>vacation</a:t>
            </a:r>
            <a:endParaRPr lang="ru-RU" sz="3200" b="1" dirty="0"/>
          </a:p>
        </p:txBody>
      </p:sp>
      <p:sp>
        <p:nvSpPr>
          <p:cNvPr id="8" name="Заголовок 5"/>
          <p:cNvSpPr txBox="1">
            <a:spLocks/>
          </p:cNvSpPr>
          <p:nvPr/>
        </p:nvSpPr>
        <p:spPr>
          <a:xfrm>
            <a:off x="0" y="3643314"/>
            <a:ext cx="4200500" cy="321468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Baskerville Old Face" pitchFamily="18" charset="0"/>
                <a:ea typeface="+mj-ea"/>
                <a:cs typeface="+mj-cs"/>
              </a:rPr>
              <a:t>pavement</a:t>
            </a:r>
            <a:br>
              <a:rPr kumimoji="0" lang="en-US" sz="3200" b="1" i="0" u="none" strike="noStrike" kern="1200" cap="none" spc="0" normalizeH="0" baseline="0" noProof="0" dirty="0" smtClean="0">
                <a:ln>
                  <a:noFill/>
                </a:ln>
                <a:solidFill>
                  <a:schemeClr val="tx1"/>
                </a:solidFill>
                <a:effectLst/>
                <a:uLnTx/>
                <a:uFillTx/>
                <a:latin typeface="Baskerville Old Face" pitchFamily="18" charset="0"/>
                <a:ea typeface="+mj-ea"/>
                <a:cs typeface="+mj-cs"/>
              </a:rPr>
            </a:br>
            <a:r>
              <a:rPr kumimoji="0" lang="en-US" sz="3200" b="1" i="0" u="none" strike="noStrike" kern="1200" cap="none" spc="0" normalizeH="0" baseline="0" noProof="0" dirty="0" smtClean="0">
                <a:ln>
                  <a:noFill/>
                </a:ln>
                <a:solidFill>
                  <a:schemeClr val="tx1"/>
                </a:solidFill>
                <a:effectLst/>
                <a:uLnTx/>
                <a:uFillTx/>
                <a:latin typeface="Baskerville Old Face" pitchFamily="18" charset="0"/>
                <a:ea typeface="+mj-ea"/>
                <a:cs typeface="+mj-cs"/>
              </a:rPr>
              <a:t>lift</a:t>
            </a:r>
            <a:br>
              <a:rPr kumimoji="0" lang="en-US" sz="3200" b="1" i="0" u="none" strike="noStrike" kern="1200" cap="none" spc="0" normalizeH="0" baseline="0" noProof="0" dirty="0" smtClean="0">
                <a:ln>
                  <a:noFill/>
                </a:ln>
                <a:solidFill>
                  <a:schemeClr val="tx1"/>
                </a:solidFill>
                <a:effectLst/>
                <a:uLnTx/>
                <a:uFillTx/>
                <a:latin typeface="Baskerville Old Face" pitchFamily="18" charset="0"/>
                <a:ea typeface="+mj-ea"/>
                <a:cs typeface="+mj-cs"/>
              </a:rPr>
            </a:br>
            <a:r>
              <a:rPr kumimoji="0" lang="en-US" sz="3200" b="1" i="0" u="none" strike="noStrike" kern="1200" cap="none" spc="0" normalizeH="0" baseline="0" noProof="0" dirty="0" smtClean="0">
                <a:ln>
                  <a:noFill/>
                </a:ln>
                <a:solidFill>
                  <a:schemeClr val="tx1"/>
                </a:solidFill>
                <a:effectLst/>
                <a:uLnTx/>
                <a:uFillTx/>
                <a:latin typeface="Baskerville Old Face" pitchFamily="18" charset="0"/>
                <a:ea typeface="+mj-ea"/>
                <a:cs typeface="+mj-cs"/>
              </a:rPr>
              <a:t>taxi</a:t>
            </a:r>
            <a:br>
              <a:rPr kumimoji="0" lang="en-US" sz="3200" b="1" i="0" u="none" strike="noStrike" kern="1200" cap="none" spc="0" normalizeH="0" baseline="0" noProof="0" dirty="0" smtClean="0">
                <a:ln>
                  <a:noFill/>
                </a:ln>
                <a:solidFill>
                  <a:schemeClr val="tx1"/>
                </a:solidFill>
                <a:effectLst/>
                <a:uLnTx/>
                <a:uFillTx/>
                <a:latin typeface="Baskerville Old Face" pitchFamily="18" charset="0"/>
                <a:ea typeface="+mj-ea"/>
                <a:cs typeface="+mj-cs"/>
              </a:rPr>
            </a:br>
            <a:r>
              <a:rPr kumimoji="0" lang="en-US" sz="3200" b="1" i="0" u="none" strike="noStrike" kern="1200" cap="none" spc="0" normalizeH="0" baseline="0" noProof="0" dirty="0" smtClean="0">
                <a:ln>
                  <a:noFill/>
                </a:ln>
                <a:solidFill>
                  <a:schemeClr val="tx1"/>
                </a:solidFill>
                <a:effectLst/>
                <a:uLnTx/>
                <a:uFillTx/>
                <a:latin typeface="Baskerville Old Face" pitchFamily="18" charset="0"/>
                <a:ea typeface="+mj-ea"/>
                <a:cs typeface="+mj-cs"/>
              </a:rPr>
              <a:t>holiday</a:t>
            </a:r>
            <a:br>
              <a:rPr kumimoji="0" lang="en-US" sz="3200" b="1" i="0" u="none" strike="noStrike" kern="1200" cap="none" spc="0" normalizeH="0" baseline="0" noProof="0" dirty="0" smtClean="0">
                <a:ln>
                  <a:noFill/>
                </a:ln>
                <a:solidFill>
                  <a:schemeClr val="tx1"/>
                </a:solidFill>
                <a:effectLst/>
                <a:uLnTx/>
                <a:uFillTx/>
                <a:latin typeface="Baskerville Old Face" pitchFamily="18" charset="0"/>
                <a:ea typeface="+mj-ea"/>
                <a:cs typeface="+mj-cs"/>
              </a:rPr>
            </a:br>
            <a:r>
              <a:rPr kumimoji="0" lang="en-US" sz="3200" b="1" i="0" u="none" strike="noStrike" kern="1200" cap="none" spc="0" normalizeH="0" baseline="0" noProof="0" dirty="0" smtClean="0">
                <a:ln>
                  <a:noFill/>
                </a:ln>
                <a:solidFill>
                  <a:schemeClr val="tx1"/>
                </a:solidFill>
                <a:effectLst/>
                <a:uLnTx/>
                <a:uFillTx/>
                <a:latin typeface="Baskerville Old Face" pitchFamily="18" charset="0"/>
                <a:ea typeface="+mj-ea"/>
                <a:cs typeface="+mj-cs"/>
              </a:rPr>
              <a:t>flat</a:t>
            </a:r>
            <a:br>
              <a:rPr kumimoji="0" lang="en-US" sz="3200" b="1" i="0" u="none" strike="noStrike" kern="1200" cap="none" spc="0" normalizeH="0" baseline="0" noProof="0" dirty="0" smtClean="0">
                <a:ln>
                  <a:noFill/>
                </a:ln>
                <a:solidFill>
                  <a:schemeClr val="tx1"/>
                </a:solidFill>
                <a:effectLst/>
                <a:uLnTx/>
                <a:uFillTx/>
                <a:latin typeface="Baskerville Old Face" pitchFamily="18" charset="0"/>
                <a:ea typeface="+mj-ea"/>
                <a:cs typeface="+mj-cs"/>
              </a:rPr>
            </a:br>
            <a:r>
              <a:rPr kumimoji="0" lang="en-US" sz="3200" b="1" i="0" u="none" strike="noStrike" kern="1200" cap="none" spc="0" normalizeH="0" baseline="0" noProof="0" dirty="0" smtClean="0">
                <a:ln>
                  <a:noFill/>
                </a:ln>
                <a:solidFill>
                  <a:schemeClr val="tx1"/>
                </a:solidFill>
                <a:effectLst/>
                <a:uLnTx/>
                <a:uFillTx/>
                <a:latin typeface="Baskerville Old Face" pitchFamily="18" charset="0"/>
                <a:ea typeface="+mj-ea"/>
                <a:cs typeface="+mj-cs"/>
              </a:rPr>
              <a:t>petrol</a:t>
            </a:r>
            <a:endParaRPr kumimoji="0" lang="ru-RU" sz="32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par>
                                <p:cTn id="8" presetID="9" presetClass="entr" presetSubtype="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dissolve">
                                      <p:cBhvr>
                                        <p:cTn id="10" dur="500"/>
                                        <p:tgtEl>
                                          <p:spTgt spid="1027"/>
                                        </p:tgtEl>
                                      </p:cBhvr>
                                    </p:animEffect>
                                  </p:childTnLst>
                                </p:cTn>
                              </p:par>
                            </p:childTnLst>
                          </p:cTn>
                        </p:par>
                        <p:par>
                          <p:cTn id="11" fill="hold">
                            <p:stCondLst>
                              <p:cond delay="500"/>
                            </p:stCondLst>
                            <p:childTnLst>
                              <p:par>
                                <p:cTn id="12" presetID="9" presetClass="entr" presetSubtype="0" fill="hold" nodeType="afterEffect">
                                  <p:stCondLst>
                                    <p:cond delay="50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par>
                                <p:cTn id="15" presetID="9" presetClass="entr" presetSubtype="0" fill="hold" nodeType="withEffect">
                                  <p:stCondLst>
                                    <p:cond delay="50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pPr marL="0" indent="0">
              <a:lnSpc>
                <a:spcPct val="150000"/>
              </a:lnSpc>
              <a:spcBef>
                <a:spcPts val="0"/>
              </a:spcBef>
              <a:buNone/>
            </a:pPr>
            <a:r>
              <a:rPr lang="en-US" sz="3600" b="1" dirty="0" smtClean="0"/>
              <a:t>weighs sixty-six kilos		you can see him</a:t>
            </a:r>
          </a:p>
          <a:p>
            <a:pPr marL="0" indent="0" algn="ctr">
              <a:lnSpc>
                <a:spcPct val="150000"/>
              </a:lnSpc>
              <a:spcBef>
                <a:spcPts val="0"/>
              </a:spcBef>
              <a:buNone/>
            </a:pPr>
            <a:r>
              <a:rPr lang="en-US" sz="3600" b="1" dirty="0" smtClean="0"/>
              <a:t>twenty enormous books</a:t>
            </a:r>
          </a:p>
          <a:p>
            <a:pPr marL="0" indent="0">
              <a:lnSpc>
                <a:spcPct val="150000"/>
              </a:lnSpc>
              <a:spcBef>
                <a:spcPts val="0"/>
              </a:spcBef>
              <a:buNone/>
            </a:pPr>
            <a:r>
              <a:rPr lang="en-US" sz="3600" b="1" dirty="0" smtClean="0"/>
              <a:t>	goes home after school</a:t>
            </a:r>
          </a:p>
          <a:p>
            <a:pPr marL="0" indent="0" algn="r">
              <a:lnSpc>
                <a:spcPct val="150000"/>
              </a:lnSpc>
              <a:spcBef>
                <a:spcPts val="0"/>
              </a:spcBef>
              <a:buNone/>
            </a:pPr>
            <a:r>
              <a:rPr lang="en-US" sz="3600" b="1" dirty="0" smtClean="0"/>
              <a:t>global language</a:t>
            </a:r>
          </a:p>
          <a:p>
            <a:pPr marL="0" indent="0" algn="ctr">
              <a:lnSpc>
                <a:spcPct val="150000"/>
              </a:lnSpc>
              <a:spcBef>
                <a:spcPts val="0"/>
              </a:spcBef>
              <a:buNone/>
            </a:pPr>
            <a:r>
              <a:rPr lang="en-US" sz="3600" b="1" dirty="0" smtClean="0"/>
              <a:t>to look up a word</a:t>
            </a:r>
          </a:p>
          <a:p>
            <a:pPr marL="0" indent="0">
              <a:lnSpc>
                <a:spcPct val="150000"/>
              </a:lnSpc>
              <a:spcBef>
                <a:spcPts val="0"/>
              </a:spcBef>
              <a:buNone/>
            </a:pPr>
            <a:r>
              <a:rPr lang="en-US" sz="3600" b="1" dirty="0" smtClean="0"/>
              <a:t>between 10000 and 15000 everyday words</a:t>
            </a:r>
          </a:p>
          <a:p>
            <a:pPr marL="0" indent="0" algn="ctr">
              <a:lnSpc>
                <a:spcPct val="150000"/>
              </a:lnSpc>
              <a:spcBef>
                <a:spcPts val="0"/>
              </a:spcBef>
              <a:buNone/>
            </a:pPr>
            <a:r>
              <a:rPr lang="en-US" sz="3600" b="1" dirty="0" smtClean="0"/>
              <a:t>isn’t just a star</a:t>
            </a:r>
          </a:p>
          <a:p>
            <a:pPr marL="0" indent="0">
              <a:lnSpc>
                <a:spcPct val="150000"/>
              </a:lnSpc>
              <a:spcBef>
                <a:spcPts val="0"/>
              </a:spcBef>
              <a:buNone/>
            </a:pPr>
            <a:r>
              <a:rPr lang="en-US" sz="3600" b="1" dirty="0" smtClean="0"/>
              <a:t>examples of them		the answer is</a:t>
            </a:r>
            <a:endParaRPr lang="ru-RU"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3">
                                            <p:txEl>
                                              <p:pRg st="1" end="1"/>
                                            </p:txEl>
                                          </p:spTgt>
                                        </p:tgtEl>
                                        <p:attrNameLst>
                                          <p:attrName>ppt_x</p:attrName>
                                        </p:attrNameLst>
                                      </p:cBhvr>
                                    </p:anim>
                                    <p:anim from="0" to="-1.0" calcmode="lin" valueType="num">
                                      <p:cBhvr>
                                        <p:cTn id="14" dur="200" decel="50000" autoRev="1" fill="hold">
                                          <p:stCondLst>
                                            <p:cond delay="600"/>
                                          </p:stCondLst>
                                        </p:cTn>
                                        <p:tgtEl>
                                          <p:spTgt spid="3">
                                            <p:txEl>
                                              <p:pRg st="1" end="1"/>
                                            </p:txEl>
                                          </p:spTgt>
                                        </p:tgtEl>
                                        <p:attrNameLst>
                                          <p:attrName>xshear</p:attrName>
                                        </p:attrNameLst>
                                      </p:cBhvr>
                                    </p:anim>
                                    <p:animScale>
                                      <p:cBhvr>
                                        <p:cTn id="15" dur="200" decel="100000" autoRev="1" fill="hold">
                                          <p:stCondLst>
                                            <p:cond delay="600"/>
                                          </p:stCondLst>
                                        </p:cTn>
                                        <p:tgtEl>
                                          <p:spTgt spid="3">
                                            <p:txEl>
                                              <p:pRg st="1" end="1"/>
                                            </p:txEl>
                                          </p:spTgt>
                                        </p:tgtEl>
                                      </p:cBhvr>
                                      <p:from x="100000" y="100000"/>
                                      <p:to x="80000" y="100000"/>
                                    </p:animScale>
                                    <p:anim by="(#ppt_h/3+#ppt_w*0.1)" calcmode="lin" valueType="num">
                                      <p:cBhvr additive="sum">
                                        <p:cTn id="16" dur="200" decel="100000" autoRev="1" fill="hold">
                                          <p:stCondLst>
                                            <p:cond delay="600"/>
                                          </p:stCondLst>
                                        </p:cTn>
                                        <p:tgtEl>
                                          <p:spTgt spid="3">
                                            <p:txEl>
                                              <p:pRg st="1" end="1"/>
                                            </p:txEl>
                                          </p:spTgt>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3">
                                            <p:txEl>
                                              <p:pRg st="2" end="2"/>
                                            </p:txEl>
                                          </p:spTgt>
                                        </p:tgtEl>
                                        <p:attrNameLst>
                                          <p:attrName>ppt_x</p:attrName>
                                        </p:attrNameLst>
                                      </p:cBhvr>
                                    </p:anim>
                                    <p:anim from="0" to="-1.0" calcmode="lin" valueType="num">
                                      <p:cBhvr>
                                        <p:cTn id="20" dur="200" decel="50000" autoRev="1" fill="hold">
                                          <p:stCondLst>
                                            <p:cond delay="600"/>
                                          </p:stCondLst>
                                        </p:cTn>
                                        <p:tgtEl>
                                          <p:spTgt spid="3">
                                            <p:txEl>
                                              <p:pRg st="2" end="2"/>
                                            </p:txEl>
                                          </p:spTgt>
                                        </p:tgtEl>
                                        <p:attrNameLst>
                                          <p:attrName>xshear</p:attrName>
                                        </p:attrNameLst>
                                      </p:cBhvr>
                                    </p:anim>
                                    <p:animScale>
                                      <p:cBhvr>
                                        <p:cTn id="21" dur="200" decel="100000" autoRev="1" fill="hold">
                                          <p:stCondLst>
                                            <p:cond delay="600"/>
                                          </p:stCondLst>
                                        </p:cTn>
                                        <p:tgtEl>
                                          <p:spTgt spid="3">
                                            <p:txEl>
                                              <p:pRg st="2" end="2"/>
                                            </p:txEl>
                                          </p:spTgt>
                                        </p:tgtEl>
                                      </p:cBhvr>
                                      <p:from x="100000" y="100000"/>
                                      <p:to x="80000" y="100000"/>
                                    </p:animScale>
                                    <p:anim by="(#ppt_h/3+#ppt_w*0.1)" calcmode="lin" valueType="num">
                                      <p:cBhvr additive="sum">
                                        <p:cTn id="22" dur="200" decel="100000" autoRev="1" fill="hold">
                                          <p:stCondLst>
                                            <p:cond delay="600"/>
                                          </p:stCondLst>
                                        </p:cTn>
                                        <p:tgtEl>
                                          <p:spTgt spid="3">
                                            <p:txEl>
                                              <p:pRg st="2" end="2"/>
                                            </p:txEl>
                                          </p:spTgt>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from="(-#ppt_w/2)" to="(#ppt_x)" calcmode="lin" valueType="num">
                                      <p:cBhvr>
                                        <p:cTn id="25" dur="600" fill="hold">
                                          <p:stCondLst>
                                            <p:cond delay="0"/>
                                          </p:stCondLst>
                                        </p:cTn>
                                        <p:tgtEl>
                                          <p:spTgt spid="3">
                                            <p:txEl>
                                              <p:pRg st="3" end="3"/>
                                            </p:txEl>
                                          </p:spTgt>
                                        </p:tgtEl>
                                        <p:attrNameLst>
                                          <p:attrName>ppt_x</p:attrName>
                                        </p:attrNameLst>
                                      </p:cBhvr>
                                    </p:anim>
                                    <p:anim from="0" to="-1.0" calcmode="lin" valueType="num">
                                      <p:cBhvr>
                                        <p:cTn id="26" dur="200" decel="50000" autoRev="1" fill="hold">
                                          <p:stCondLst>
                                            <p:cond delay="600"/>
                                          </p:stCondLst>
                                        </p:cTn>
                                        <p:tgtEl>
                                          <p:spTgt spid="3">
                                            <p:txEl>
                                              <p:pRg st="3" end="3"/>
                                            </p:txEl>
                                          </p:spTgt>
                                        </p:tgtEl>
                                        <p:attrNameLst>
                                          <p:attrName>xshear</p:attrName>
                                        </p:attrNameLst>
                                      </p:cBhvr>
                                    </p:anim>
                                    <p:animScale>
                                      <p:cBhvr>
                                        <p:cTn id="27" dur="200" decel="100000" autoRev="1" fill="hold">
                                          <p:stCondLst>
                                            <p:cond delay="600"/>
                                          </p:stCondLst>
                                        </p:cTn>
                                        <p:tgtEl>
                                          <p:spTgt spid="3">
                                            <p:txEl>
                                              <p:pRg st="3" end="3"/>
                                            </p:txEl>
                                          </p:spTgt>
                                        </p:tgtEl>
                                      </p:cBhvr>
                                      <p:from x="100000" y="100000"/>
                                      <p:to x="80000" y="100000"/>
                                    </p:animScale>
                                    <p:anim by="(#ppt_h/3+#ppt_w*0.1)" calcmode="lin" valueType="num">
                                      <p:cBhvr additive="sum">
                                        <p:cTn id="28" dur="200" decel="100000" autoRev="1" fill="hold">
                                          <p:stCondLst>
                                            <p:cond delay="600"/>
                                          </p:stCondLst>
                                        </p:cTn>
                                        <p:tgtEl>
                                          <p:spTgt spid="3">
                                            <p:txEl>
                                              <p:pRg st="3" end="3"/>
                                            </p:txEl>
                                          </p:spTgt>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3">
                                            <p:txEl>
                                              <p:pRg st="4" end="4"/>
                                            </p:txEl>
                                          </p:spTgt>
                                        </p:tgtEl>
                                        <p:attrNameLst>
                                          <p:attrName>ppt_x</p:attrName>
                                        </p:attrNameLst>
                                      </p:cBhvr>
                                    </p:anim>
                                    <p:anim from="0" to="-1.0" calcmode="lin" valueType="num">
                                      <p:cBhvr>
                                        <p:cTn id="32" dur="200" decel="50000" autoRev="1" fill="hold">
                                          <p:stCondLst>
                                            <p:cond delay="600"/>
                                          </p:stCondLst>
                                        </p:cTn>
                                        <p:tgtEl>
                                          <p:spTgt spid="3">
                                            <p:txEl>
                                              <p:pRg st="4" end="4"/>
                                            </p:txEl>
                                          </p:spTgt>
                                        </p:tgtEl>
                                        <p:attrNameLst>
                                          <p:attrName>xshear</p:attrName>
                                        </p:attrNameLst>
                                      </p:cBhvr>
                                    </p:anim>
                                    <p:animScale>
                                      <p:cBhvr>
                                        <p:cTn id="33" dur="200" decel="100000" autoRev="1" fill="hold">
                                          <p:stCondLst>
                                            <p:cond delay="600"/>
                                          </p:stCondLst>
                                        </p:cTn>
                                        <p:tgtEl>
                                          <p:spTgt spid="3">
                                            <p:txEl>
                                              <p:pRg st="4" end="4"/>
                                            </p:txEl>
                                          </p:spTgt>
                                        </p:tgtEl>
                                      </p:cBhvr>
                                      <p:from x="100000" y="100000"/>
                                      <p:to x="80000" y="100000"/>
                                    </p:animScale>
                                    <p:anim by="(#ppt_h/3+#ppt_w*0.1)" calcmode="lin" valueType="num">
                                      <p:cBhvr additive="sum">
                                        <p:cTn id="34" dur="200" decel="100000" autoRev="1" fill="hold">
                                          <p:stCondLst>
                                            <p:cond delay="600"/>
                                          </p:stCondLst>
                                        </p:cTn>
                                        <p:tgtEl>
                                          <p:spTgt spid="3">
                                            <p:txEl>
                                              <p:pRg st="4" end="4"/>
                                            </p:txEl>
                                          </p:spTgt>
                                        </p:tgtEl>
                                        <p:attrNameLst>
                                          <p:attrName>ppt_x</p:attrName>
                                        </p:attrNameLst>
                                      </p:cBhvr>
                                    </p:anim>
                                  </p:childTnLst>
                                </p:cTn>
                              </p:par>
                              <p:par>
                                <p:cTn id="35" presetID="34"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from="(-#ppt_w/2)" to="(#ppt_x)" calcmode="lin" valueType="num">
                                      <p:cBhvr>
                                        <p:cTn id="37" dur="600" fill="hold">
                                          <p:stCondLst>
                                            <p:cond delay="0"/>
                                          </p:stCondLst>
                                        </p:cTn>
                                        <p:tgtEl>
                                          <p:spTgt spid="3">
                                            <p:txEl>
                                              <p:pRg st="5" end="5"/>
                                            </p:txEl>
                                          </p:spTgt>
                                        </p:tgtEl>
                                        <p:attrNameLst>
                                          <p:attrName>ppt_x</p:attrName>
                                        </p:attrNameLst>
                                      </p:cBhvr>
                                    </p:anim>
                                    <p:anim from="0" to="-1.0" calcmode="lin" valueType="num">
                                      <p:cBhvr>
                                        <p:cTn id="38" dur="200" decel="50000" autoRev="1" fill="hold">
                                          <p:stCondLst>
                                            <p:cond delay="600"/>
                                          </p:stCondLst>
                                        </p:cTn>
                                        <p:tgtEl>
                                          <p:spTgt spid="3">
                                            <p:txEl>
                                              <p:pRg st="5" end="5"/>
                                            </p:txEl>
                                          </p:spTgt>
                                        </p:tgtEl>
                                        <p:attrNameLst>
                                          <p:attrName>xshear</p:attrName>
                                        </p:attrNameLst>
                                      </p:cBhvr>
                                    </p:anim>
                                    <p:animScale>
                                      <p:cBhvr>
                                        <p:cTn id="39" dur="200" decel="100000" autoRev="1" fill="hold">
                                          <p:stCondLst>
                                            <p:cond delay="600"/>
                                          </p:stCondLst>
                                        </p:cTn>
                                        <p:tgtEl>
                                          <p:spTgt spid="3">
                                            <p:txEl>
                                              <p:pRg st="5" end="5"/>
                                            </p:txEl>
                                          </p:spTgt>
                                        </p:tgtEl>
                                      </p:cBhvr>
                                      <p:from x="100000" y="100000"/>
                                      <p:to x="80000" y="100000"/>
                                    </p:animScale>
                                    <p:anim by="(#ppt_h/3+#ppt_w*0.1)" calcmode="lin" valueType="num">
                                      <p:cBhvr additive="sum">
                                        <p:cTn id="40" dur="200" decel="100000" autoRev="1" fill="hold">
                                          <p:stCondLst>
                                            <p:cond delay="600"/>
                                          </p:stCondLst>
                                        </p:cTn>
                                        <p:tgtEl>
                                          <p:spTgt spid="3">
                                            <p:txEl>
                                              <p:pRg st="5" end="5"/>
                                            </p:txEl>
                                          </p:spTgt>
                                        </p:tgtEl>
                                        <p:attrNameLst>
                                          <p:attrName>ppt_x</p:attrName>
                                        </p:attrNameLst>
                                      </p:cBhvr>
                                    </p:anim>
                                  </p:childTnLst>
                                </p:cTn>
                              </p:par>
                              <p:par>
                                <p:cTn id="41" presetID="34"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from="(-#ppt_w/2)" to="(#ppt_x)" calcmode="lin" valueType="num">
                                      <p:cBhvr>
                                        <p:cTn id="43" dur="600" fill="hold">
                                          <p:stCondLst>
                                            <p:cond delay="0"/>
                                          </p:stCondLst>
                                        </p:cTn>
                                        <p:tgtEl>
                                          <p:spTgt spid="3">
                                            <p:txEl>
                                              <p:pRg st="6" end="6"/>
                                            </p:txEl>
                                          </p:spTgt>
                                        </p:tgtEl>
                                        <p:attrNameLst>
                                          <p:attrName>ppt_x</p:attrName>
                                        </p:attrNameLst>
                                      </p:cBhvr>
                                    </p:anim>
                                    <p:anim from="0" to="-1.0" calcmode="lin" valueType="num">
                                      <p:cBhvr>
                                        <p:cTn id="44" dur="200" decel="50000" autoRev="1" fill="hold">
                                          <p:stCondLst>
                                            <p:cond delay="600"/>
                                          </p:stCondLst>
                                        </p:cTn>
                                        <p:tgtEl>
                                          <p:spTgt spid="3">
                                            <p:txEl>
                                              <p:pRg st="6" end="6"/>
                                            </p:txEl>
                                          </p:spTgt>
                                        </p:tgtEl>
                                        <p:attrNameLst>
                                          <p:attrName>xshear</p:attrName>
                                        </p:attrNameLst>
                                      </p:cBhvr>
                                    </p:anim>
                                    <p:animScale>
                                      <p:cBhvr>
                                        <p:cTn id="45" dur="200" decel="100000" autoRev="1" fill="hold">
                                          <p:stCondLst>
                                            <p:cond delay="600"/>
                                          </p:stCondLst>
                                        </p:cTn>
                                        <p:tgtEl>
                                          <p:spTgt spid="3">
                                            <p:txEl>
                                              <p:pRg st="6" end="6"/>
                                            </p:txEl>
                                          </p:spTgt>
                                        </p:tgtEl>
                                      </p:cBhvr>
                                      <p:from x="100000" y="100000"/>
                                      <p:to x="80000" y="100000"/>
                                    </p:animScale>
                                    <p:anim by="(#ppt_h/3+#ppt_w*0.1)" calcmode="lin" valueType="num">
                                      <p:cBhvr additive="sum">
                                        <p:cTn id="46" dur="200" decel="100000" autoRev="1" fill="hold">
                                          <p:stCondLst>
                                            <p:cond delay="600"/>
                                          </p:stCondLst>
                                        </p:cTn>
                                        <p:tgtEl>
                                          <p:spTgt spid="3">
                                            <p:txEl>
                                              <p:pRg st="6" end="6"/>
                                            </p:txEl>
                                          </p:spTgt>
                                        </p:tgtEl>
                                        <p:attrNameLst>
                                          <p:attrName>ppt_x</p:attrName>
                                        </p:attrNameLst>
                                      </p:cBhvr>
                                    </p:anim>
                                  </p:childTnLst>
                                </p:cTn>
                              </p:par>
                              <p:par>
                                <p:cTn id="47" presetID="34"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from="(-#ppt_w/2)" to="(#ppt_x)" calcmode="lin" valueType="num">
                                      <p:cBhvr>
                                        <p:cTn id="49" dur="600" fill="hold">
                                          <p:stCondLst>
                                            <p:cond delay="0"/>
                                          </p:stCondLst>
                                        </p:cTn>
                                        <p:tgtEl>
                                          <p:spTgt spid="3">
                                            <p:txEl>
                                              <p:pRg st="7" end="7"/>
                                            </p:txEl>
                                          </p:spTgt>
                                        </p:tgtEl>
                                        <p:attrNameLst>
                                          <p:attrName>ppt_x</p:attrName>
                                        </p:attrNameLst>
                                      </p:cBhvr>
                                    </p:anim>
                                    <p:anim from="0" to="-1.0" calcmode="lin" valueType="num">
                                      <p:cBhvr>
                                        <p:cTn id="50" dur="200" decel="50000" autoRev="1" fill="hold">
                                          <p:stCondLst>
                                            <p:cond delay="600"/>
                                          </p:stCondLst>
                                        </p:cTn>
                                        <p:tgtEl>
                                          <p:spTgt spid="3">
                                            <p:txEl>
                                              <p:pRg st="7" end="7"/>
                                            </p:txEl>
                                          </p:spTgt>
                                        </p:tgtEl>
                                        <p:attrNameLst>
                                          <p:attrName>xshear</p:attrName>
                                        </p:attrNameLst>
                                      </p:cBhvr>
                                    </p:anim>
                                    <p:animScale>
                                      <p:cBhvr>
                                        <p:cTn id="51" dur="200" decel="100000" autoRev="1" fill="hold">
                                          <p:stCondLst>
                                            <p:cond delay="600"/>
                                          </p:stCondLst>
                                        </p:cTn>
                                        <p:tgtEl>
                                          <p:spTgt spid="3">
                                            <p:txEl>
                                              <p:pRg st="7" end="7"/>
                                            </p:txEl>
                                          </p:spTgt>
                                        </p:tgtEl>
                                      </p:cBhvr>
                                      <p:from x="100000" y="100000"/>
                                      <p:to x="80000" y="100000"/>
                                    </p:animScale>
                                    <p:anim by="(#ppt_h/3+#ppt_w*0.1)" calcmode="lin" valueType="num">
                                      <p:cBhvr additive="sum">
                                        <p:cTn id="52" dur="200" decel="100000" autoRev="1" fill="hold">
                                          <p:stCondLst>
                                            <p:cond delay="600"/>
                                          </p:stCondLst>
                                        </p:cTn>
                                        <p:tgtEl>
                                          <p:spTgt spid="3">
                                            <p:txEl>
                                              <p:pRg st="7" end="7"/>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a:spLocks noGrp="1"/>
          </p:cNvSpPr>
          <p:nvPr>
            <p:ph idx="1"/>
          </p:nvPr>
        </p:nvSpPr>
        <p:spPr>
          <a:xfrm>
            <a:off x="0" y="0"/>
            <a:ext cx="9144000" cy="6858000"/>
          </a:xfrm>
        </p:spPr>
        <p:txBody>
          <a:bodyPr>
            <a:normAutofit/>
          </a:bodyPr>
          <a:lstStyle/>
          <a:p>
            <a:pPr marL="0" indent="0">
              <a:lnSpc>
                <a:spcPct val="150000"/>
              </a:lnSpc>
              <a:spcBef>
                <a:spcPts val="0"/>
              </a:spcBef>
              <a:buNone/>
            </a:pPr>
            <a:r>
              <a:rPr lang="en-US" sz="3600" b="1" dirty="0" smtClean="0"/>
              <a:t>weighs sixty-six kilos		</a:t>
            </a:r>
            <a:r>
              <a:rPr lang="en-US" sz="3600" b="1" dirty="0" smtClean="0">
                <a:solidFill>
                  <a:schemeClr val="accent3">
                    <a:lumMod val="40000"/>
                    <a:lumOff val="60000"/>
                  </a:schemeClr>
                </a:solidFill>
              </a:rPr>
              <a:t>you can see him</a:t>
            </a:r>
          </a:p>
          <a:p>
            <a:pPr marL="0" indent="0" algn="ctr">
              <a:lnSpc>
                <a:spcPct val="150000"/>
              </a:lnSpc>
              <a:spcBef>
                <a:spcPts val="0"/>
              </a:spcBef>
              <a:buNone/>
            </a:pPr>
            <a:r>
              <a:rPr lang="en-US" sz="3600" b="1" dirty="0" smtClean="0"/>
              <a:t>twenty enormous books</a:t>
            </a:r>
          </a:p>
          <a:p>
            <a:pPr marL="0" indent="0">
              <a:lnSpc>
                <a:spcPct val="150000"/>
              </a:lnSpc>
              <a:spcBef>
                <a:spcPts val="0"/>
              </a:spcBef>
              <a:buNone/>
            </a:pPr>
            <a:r>
              <a:rPr lang="en-US" sz="3600" b="1" dirty="0" smtClean="0"/>
              <a:t>	</a:t>
            </a:r>
            <a:r>
              <a:rPr lang="en-US" sz="3600" b="1" dirty="0" smtClean="0">
                <a:solidFill>
                  <a:schemeClr val="accent3">
                    <a:lumMod val="40000"/>
                    <a:lumOff val="60000"/>
                  </a:schemeClr>
                </a:solidFill>
              </a:rPr>
              <a:t>goes home after school</a:t>
            </a:r>
          </a:p>
          <a:p>
            <a:pPr marL="0" indent="0" algn="r">
              <a:lnSpc>
                <a:spcPct val="150000"/>
              </a:lnSpc>
              <a:spcBef>
                <a:spcPts val="0"/>
              </a:spcBef>
              <a:buNone/>
            </a:pPr>
            <a:r>
              <a:rPr lang="en-US" sz="3600" b="1" dirty="0" smtClean="0"/>
              <a:t>global language</a:t>
            </a:r>
          </a:p>
          <a:p>
            <a:pPr marL="0" indent="0" algn="ctr">
              <a:lnSpc>
                <a:spcPct val="150000"/>
              </a:lnSpc>
              <a:spcBef>
                <a:spcPts val="0"/>
              </a:spcBef>
              <a:buNone/>
            </a:pPr>
            <a:r>
              <a:rPr lang="en-US" sz="3600" b="1" dirty="0" smtClean="0">
                <a:solidFill>
                  <a:schemeClr val="accent3">
                    <a:lumMod val="40000"/>
                    <a:lumOff val="60000"/>
                  </a:schemeClr>
                </a:solidFill>
              </a:rPr>
              <a:t>to look up a word</a:t>
            </a:r>
          </a:p>
          <a:p>
            <a:pPr marL="0" indent="0">
              <a:lnSpc>
                <a:spcPct val="150000"/>
              </a:lnSpc>
              <a:spcBef>
                <a:spcPts val="0"/>
              </a:spcBef>
              <a:buNone/>
            </a:pPr>
            <a:r>
              <a:rPr lang="en-US" sz="3600" b="1" dirty="0" smtClean="0"/>
              <a:t>between 10000 and 15000 everyday words</a:t>
            </a:r>
          </a:p>
          <a:p>
            <a:pPr marL="0" indent="0" algn="ctr">
              <a:lnSpc>
                <a:spcPct val="150000"/>
              </a:lnSpc>
              <a:spcBef>
                <a:spcPts val="0"/>
              </a:spcBef>
              <a:buNone/>
            </a:pPr>
            <a:r>
              <a:rPr lang="en-US" sz="3600" b="1" dirty="0" smtClean="0">
                <a:solidFill>
                  <a:schemeClr val="accent3">
                    <a:lumMod val="40000"/>
                    <a:lumOff val="60000"/>
                  </a:schemeClr>
                </a:solidFill>
              </a:rPr>
              <a:t>isn’t just a star</a:t>
            </a:r>
          </a:p>
          <a:p>
            <a:pPr marL="0" indent="0">
              <a:lnSpc>
                <a:spcPct val="150000"/>
              </a:lnSpc>
              <a:spcBef>
                <a:spcPts val="0"/>
              </a:spcBef>
              <a:buNone/>
            </a:pPr>
            <a:r>
              <a:rPr lang="en-US" sz="3600" b="1" dirty="0" smtClean="0">
                <a:solidFill>
                  <a:schemeClr val="accent3">
                    <a:lumMod val="40000"/>
                    <a:lumOff val="60000"/>
                  </a:schemeClr>
                </a:solidFill>
              </a:rPr>
              <a:t>examples of them</a:t>
            </a:r>
            <a:r>
              <a:rPr lang="en-US" sz="3600" b="1" dirty="0" smtClean="0"/>
              <a:t>		the answer is</a:t>
            </a:r>
            <a:endParaRPr lang="ru-RU" sz="3600" b="1"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143372" y="1142984"/>
            <a:ext cx="5000628" cy="5429264"/>
          </a:xfrm>
        </p:spPr>
        <p:txBody>
          <a:bodyPr>
            <a:normAutofit fontScale="90000"/>
          </a:bodyPr>
          <a:lstStyle/>
          <a:p>
            <a:pPr marL="514350" indent="-514350" algn="l"/>
            <a:r>
              <a:rPr lang="en-US" sz="2800" dirty="0" smtClean="0">
                <a:solidFill>
                  <a:schemeClr val="bg1"/>
                </a:solidFill>
              </a:rPr>
              <a:t>       </a:t>
            </a:r>
            <a:r>
              <a:rPr lang="en-US" sz="2800" dirty="0" smtClean="0">
                <a:solidFill>
                  <a:schemeClr val="tx2">
                    <a:lumMod val="75000"/>
                  </a:schemeClr>
                </a:solidFill>
              </a:rPr>
              <a:t>1. The</a:t>
            </a:r>
            <a:r>
              <a:rPr lang="ru-RU" sz="2800" dirty="0" smtClean="0">
                <a:solidFill>
                  <a:schemeClr val="tx2">
                    <a:lumMod val="75000"/>
                  </a:schemeClr>
                </a:solidFill>
              </a:rPr>
              <a:t> </a:t>
            </a:r>
            <a:r>
              <a:rPr lang="en-US" sz="2800" dirty="0" smtClean="0">
                <a:solidFill>
                  <a:schemeClr val="tx2">
                    <a:lumMod val="75000"/>
                  </a:schemeClr>
                </a:solidFill>
              </a:rPr>
              <a:t>house</a:t>
            </a:r>
            <a:r>
              <a:rPr lang="ru-RU" sz="2800" dirty="0" smtClean="0">
                <a:solidFill>
                  <a:schemeClr val="tx2">
                    <a:lumMod val="75000"/>
                  </a:schemeClr>
                </a:solidFill>
              </a:rPr>
              <a:t> </a:t>
            </a:r>
            <a:r>
              <a:rPr lang="en-US" sz="2800" dirty="0" smtClean="0">
                <a:solidFill>
                  <a:schemeClr val="tx2">
                    <a:lumMod val="75000"/>
                  </a:schemeClr>
                </a:solidFill>
              </a:rPr>
              <a:t>in Fleet Street belonged to a famous man.</a:t>
            </a:r>
            <a:br>
              <a:rPr lang="en-US" sz="2800" dirty="0" smtClean="0">
                <a:solidFill>
                  <a:schemeClr val="tx2">
                    <a:lumMod val="75000"/>
                  </a:schemeClr>
                </a:solidFill>
              </a:rPr>
            </a:br>
            <a:r>
              <a:rPr lang="en-US" sz="2800" dirty="0" smtClean="0">
                <a:solidFill>
                  <a:schemeClr val="tx2">
                    <a:lumMod val="75000"/>
                  </a:schemeClr>
                </a:solidFill>
              </a:rPr>
              <a:t/>
            </a:r>
            <a:br>
              <a:rPr lang="en-US" sz="2800" dirty="0" smtClean="0">
                <a:solidFill>
                  <a:schemeClr val="tx2">
                    <a:lumMod val="75000"/>
                  </a:schemeClr>
                </a:solidFill>
              </a:rPr>
            </a:br>
            <a:r>
              <a:rPr lang="en-US" sz="2800" dirty="0" smtClean="0">
                <a:solidFill>
                  <a:schemeClr val="tx2">
                    <a:lumMod val="75000"/>
                  </a:schemeClr>
                </a:solidFill>
              </a:rPr>
              <a:t>2. Dr Johnson was a painter.</a:t>
            </a:r>
            <a:br>
              <a:rPr lang="en-US" sz="2800" dirty="0" smtClean="0">
                <a:solidFill>
                  <a:schemeClr val="tx2">
                    <a:lumMod val="75000"/>
                  </a:schemeClr>
                </a:solidFill>
              </a:rPr>
            </a:br>
            <a:r>
              <a:rPr lang="en-US" sz="2800" dirty="0" smtClean="0">
                <a:solidFill>
                  <a:schemeClr val="tx2">
                    <a:lumMod val="75000"/>
                  </a:schemeClr>
                </a:solidFill>
              </a:rPr>
              <a:t/>
            </a:r>
            <a:br>
              <a:rPr lang="en-US" sz="2800" dirty="0" smtClean="0">
                <a:solidFill>
                  <a:schemeClr val="tx2">
                    <a:lumMod val="75000"/>
                  </a:schemeClr>
                </a:solidFill>
              </a:rPr>
            </a:br>
            <a:r>
              <a:rPr lang="en-US" sz="2800" dirty="0" smtClean="0">
                <a:solidFill>
                  <a:schemeClr val="tx2">
                    <a:lumMod val="75000"/>
                  </a:schemeClr>
                </a:solidFill>
              </a:rPr>
              <a:t>3. He finished the dictionary in 1855.</a:t>
            </a:r>
            <a:br>
              <a:rPr lang="en-US" sz="2800" dirty="0" smtClean="0">
                <a:solidFill>
                  <a:schemeClr val="tx2">
                    <a:lumMod val="75000"/>
                  </a:schemeClr>
                </a:solidFill>
              </a:rPr>
            </a:br>
            <a:r>
              <a:rPr lang="en-US" sz="2800" dirty="0" smtClean="0">
                <a:solidFill>
                  <a:schemeClr val="tx2">
                    <a:lumMod val="75000"/>
                  </a:schemeClr>
                </a:solidFill>
              </a:rPr>
              <a:t/>
            </a:r>
            <a:br>
              <a:rPr lang="en-US" sz="2800" dirty="0" smtClean="0">
                <a:solidFill>
                  <a:schemeClr val="tx2">
                    <a:lumMod val="75000"/>
                  </a:schemeClr>
                </a:solidFill>
              </a:rPr>
            </a:br>
            <a:r>
              <a:rPr lang="en-US" sz="2800" dirty="0" smtClean="0">
                <a:solidFill>
                  <a:schemeClr val="tx2">
                    <a:lumMod val="75000"/>
                  </a:schemeClr>
                </a:solidFill>
              </a:rPr>
              <a:t>4. The dictionary contained over 40 thousand words.</a:t>
            </a:r>
            <a:br>
              <a:rPr lang="en-US" sz="2800" dirty="0" smtClean="0">
                <a:solidFill>
                  <a:schemeClr val="tx2">
                    <a:lumMod val="75000"/>
                  </a:schemeClr>
                </a:solidFill>
              </a:rPr>
            </a:br>
            <a:r>
              <a:rPr lang="en-US" sz="2800" dirty="0" smtClean="0">
                <a:solidFill>
                  <a:schemeClr val="tx2">
                    <a:lumMod val="75000"/>
                  </a:schemeClr>
                </a:solidFill>
              </a:rPr>
              <a:t/>
            </a:r>
            <a:br>
              <a:rPr lang="en-US" sz="2800" dirty="0" smtClean="0">
                <a:solidFill>
                  <a:schemeClr val="tx2">
                    <a:lumMod val="75000"/>
                  </a:schemeClr>
                </a:solidFill>
              </a:rPr>
            </a:br>
            <a:r>
              <a:rPr lang="en-US" sz="2800" dirty="0" smtClean="0">
                <a:solidFill>
                  <a:schemeClr val="tx2">
                    <a:lumMod val="75000"/>
                  </a:schemeClr>
                </a:solidFill>
              </a:rPr>
              <a:t>5. The English language hasn’t grown during the last 100 years.</a:t>
            </a:r>
            <a:br>
              <a:rPr lang="en-US" sz="2800" dirty="0" smtClean="0">
                <a:solidFill>
                  <a:schemeClr val="tx2">
                    <a:lumMod val="75000"/>
                  </a:schemeClr>
                </a:solidFill>
              </a:rPr>
            </a:br>
            <a:r>
              <a:rPr lang="en-US" sz="2800" dirty="0" smtClean="0">
                <a:solidFill>
                  <a:schemeClr val="tx2">
                    <a:lumMod val="75000"/>
                  </a:schemeClr>
                </a:solidFill>
              </a:rPr>
              <a:t/>
            </a:r>
            <a:br>
              <a:rPr lang="en-US" sz="2800" dirty="0" smtClean="0">
                <a:solidFill>
                  <a:schemeClr val="tx2">
                    <a:lumMod val="75000"/>
                  </a:schemeClr>
                </a:solidFill>
              </a:rPr>
            </a:br>
            <a:r>
              <a:rPr lang="en-US" sz="2800" dirty="0" smtClean="0">
                <a:solidFill>
                  <a:schemeClr val="tx2">
                    <a:lumMod val="75000"/>
                  </a:schemeClr>
                </a:solidFill>
              </a:rPr>
              <a:t>6. The dictionary works with the help of a computer.</a:t>
            </a:r>
            <a:r>
              <a:rPr lang="en-US" sz="2000" dirty="0" smtClean="0"/>
              <a:t/>
            </a:r>
            <a:br>
              <a:rPr lang="en-US" sz="2000" dirty="0" smtClean="0"/>
            </a:br>
            <a:endParaRPr lang="ru-RU" dirty="0"/>
          </a:p>
        </p:txBody>
      </p:sp>
      <p:pic>
        <p:nvPicPr>
          <p:cNvPr id="2050" name="Picture 2"/>
          <p:cNvPicPr>
            <a:picLocks noGrp="1" noChangeAspect="1" noChangeArrowheads="1"/>
          </p:cNvPicPr>
          <p:nvPr>
            <p:ph idx="4294967295"/>
          </p:nvPr>
        </p:nvPicPr>
        <p:blipFill>
          <a:blip r:embed="rId2" cstate="email"/>
          <a:srcRect/>
          <a:stretch>
            <a:fillRect/>
          </a:stretch>
        </p:blipFill>
        <p:spPr bwMode="auto">
          <a:xfrm>
            <a:off x="214282" y="928670"/>
            <a:ext cx="4244975" cy="528638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style.rotation</p:attrName>
                                        </p:attrNameLst>
                                      </p:cBhvr>
                                      <p:tavLst>
                                        <p:tav tm="0">
                                          <p:val>
                                            <p:fltVal val="720"/>
                                          </p:val>
                                        </p:tav>
                                        <p:tav tm="100000">
                                          <p:val>
                                            <p:fltVal val="0"/>
                                          </p:val>
                                        </p:tav>
                                      </p:tavLst>
                                    </p:anim>
                                    <p:anim calcmode="lin" valueType="num">
                                      <p:cBhvr>
                                        <p:cTn id="9" dur="2000" fill="hold"/>
                                        <p:tgtEl>
                                          <p:spTgt spid="2050"/>
                                        </p:tgtEl>
                                        <p:attrNameLst>
                                          <p:attrName>ppt_h</p:attrName>
                                        </p:attrNameLst>
                                      </p:cBhvr>
                                      <p:tavLst>
                                        <p:tav tm="0">
                                          <p:val>
                                            <p:fltVal val="0"/>
                                          </p:val>
                                        </p:tav>
                                        <p:tav tm="100000">
                                          <p:val>
                                            <p:strVal val="#ppt_h"/>
                                          </p:val>
                                        </p:tav>
                                      </p:tavLst>
                                    </p:anim>
                                    <p:anim calcmode="lin" valueType="num">
                                      <p:cBhvr>
                                        <p:cTn id="10" dur="2000" fill="hold"/>
                                        <p:tgtEl>
                                          <p:spTgt spid="2050"/>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6" presetClass="entr" presetSubtype="0" fill="hold" grpId="0" nodeType="afterEffect">
                                  <p:stCondLst>
                                    <p:cond delay="100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155</Words>
  <Application>Microsoft Office PowerPoint</Application>
  <PresentationFormat>Экран (4:3)</PresentationFormat>
  <Paragraphs>65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Слайд 2</vt:lpstr>
      <vt:lpstr>Слайд 3</vt:lpstr>
      <vt:lpstr>   enormous belong immediately define words quotation appear helmet </vt:lpstr>
      <vt:lpstr>Слайд 5</vt:lpstr>
      <vt:lpstr>apartment cab elevator gas sidewalk vacation</vt:lpstr>
      <vt:lpstr>Слайд 7</vt:lpstr>
      <vt:lpstr>Слайд 8</vt:lpstr>
      <vt:lpstr>       1. The house in Fleet Street belonged to a famous man.  2. Dr Johnson was a painter.  3. He finished the dictionary in 1855.  4. The dictionary contained over 40 thousand words.  5. The English language hasn’t grown during the last 100 years.  6. The dictionary works with the help of a computer. </vt:lpstr>
      <vt:lpstr>OK, I’ve done that. The computer has found the word immediately. The English language has grown a lot bigger since then. Dictionaries have changed a lot in the last few years. The information hasn’t appeared on the screen yet. Have I done that right?</vt:lpstr>
      <vt:lpstr>PRESENT PERFECT</vt:lpstr>
      <vt:lpstr>Слайд 12</vt:lpstr>
      <vt:lpstr>look up new words write to Robert write composition buy dictionary cinema – 2.30 tidy room ring dentist take video back buy pencils do washing 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Оксана</dc:creator>
  <cp:lastModifiedBy>Roman</cp:lastModifiedBy>
  <cp:revision>63</cp:revision>
  <dcterms:created xsi:type="dcterms:W3CDTF">2010-09-21T18:02:20Z</dcterms:created>
  <dcterms:modified xsi:type="dcterms:W3CDTF">2011-12-13T16:13:24Z</dcterms:modified>
</cp:coreProperties>
</file>