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1" r:id="rId2"/>
    <p:sldId id="260" r:id="rId3"/>
    <p:sldId id="259" r:id="rId4"/>
    <p:sldId id="278" r:id="rId5"/>
    <p:sldId id="258" r:id="rId6"/>
    <p:sldId id="262" r:id="rId7"/>
    <p:sldId id="263" r:id="rId8"/>
    <p:sldId id="285" r:id="rId9"/>
    <p:sldId id="264" r:id="rId10"/>
    <p:sldId id="265" r:id="rId11"/>
    <p:sldId id="266" r:id="rId12"/>
    <p:sldId id="268" r:id="rId13"/>
    <p:sldId id="256" r:id="rId14"/>
    <p:sldId id="257" r:id="rId15"/>
    <p:sldId id="269" r:id="rId16"/>
    <p:sldId id="267" r:id="rId17"/>
    <p:sldId id="270" r:id="rId18"/>
    <p:sldId id="271" r:id="rId19"/>
    <p:sldId id="272" r:id="rId20"/>
    <p:sldId id="273" r:id="rId21"/>
    <p:sldId id="274" r:id="rId22"/>
    <p:sldId id="275" r:id="rId23"/>
    <p:sldId id="287" r:id="rId24"/>
    <p:sldId id="276" r:id="rId25"/>
    <p:sldId id="279" r:id="rId26"/>
    <p:sldId id="280" r:id="rId27"/>
    <p:sldId id="281" r:id="rId28"/>
    <p:sldId id="283" r:id="rId29"/>
    <p:sldId id="284" r:id="rId30"/>
    <p:sldId id="282" r:id="rId31"/>
    <p:sldId id="286" r:id="rId3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A9040"/>
    <a:srgbClr val="CC0066"/>
    <a:srgbClr val="F0AEE7"/>
    <a:srgbClr val="FCA2ED"/>
    <a:srgbClr val="DABCE2"/>
    <a:srgbClr val="EAB4EA"/>
    <a:srgbClr val="E2B9E5"/>
    <a:srgbClr val="C2EAB4"/>
    <a:srgbClr val="B8FA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63" autoAdjust="0"/>
    <p:restoredTop sz="94660"/>
  </p:normalViewPr>
  <p:slideViewPr>
    <p:cSldViewPr>
      <p:cViewPr>
        <p:scale>
          <a:sx n="75" d="100"/>
          <a:sy n="75" d="100"/>
        </p:scale>
        <p:origin x="-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2587F5-C045-4596-99AE-16756066D7EE}" type="datetimeFigureOut">
              <a:rPr lang="ru-RU"/>
              <a:pPr>
                <a:defRPr/>
              </a:pPr>
              <a:t>15.04.2011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24B2FE-FE55-4918-BC7E-1C98A3C18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AutoNum type="arabicParenR"/>
            </a:pPr>
            <a:r>
              <a:rPr lang="ru-RU" dirty="0" smtClean="0"/>
              <a:t>А↔М,</a:t>
            </a:r>
            <a:r>
              <a:rPr lang="ru-RU" baseline="0" dirty="0" smtClean="0"/>
              <a:t> т.к.А </a:t>
            </a:r>
            <a:r>
              <a:rPr lang="ru-RU" baseline="0" dirty="0" err="1" smtClean="0"/>
              <a:t>є</a:t>
            </a:r>
            <a:r>
              <a:rPr lang="ru-RU" baseline="0" dirty="0" smtClean="0"/>
              <a:t>( </a:t>
            </a:r>
            <a:r>
              <a:rPr lang="en-US" baseline="0" dirty="0" smtClean="0"/>
              <a:t>ABS) </a:t>
            </a:r>
            <a:r>
              <a:rPr lang="de-DE" baseline="0" dirty="0" smtClean="0"/>
              <a:t> </a:t>
            </a:r>
            <a:r>
              <a:rPr lang="ru-RU" baseline="0" dirty="0" smtClean="0"/>
              <a:t>и М </a:t>
            </a:r>
            <a:r>
              <a:rPr lang="ru-RU" baseline="0" dirty="0" err="1" smtClean="0"/>
              <a:t>є</a:t>
            </a:r>
            <a:r>
              <a:rPr lang="ru-RU" baseline="0" dirty="0" smtClean="0"/>
              <a:t> (</a:t>
            </a:r>
            <a:r>
              <a:rPr lang="en-US" baseline="0" dirty="0" smtClean="0"/>
              <a:t>ABS)</a:t>
            </a:r>
            <a:r>
              <a:rPr lang="ru-RU" baseline="0" dirty="0" smtClean="0"/>
              <a:t>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dirty="0" smtClean="0"/>
              <a:t>С↔М,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т.к.Сє</a:t>
            </a:r>
            <a:r>
              <a:rPr lang="ru-RU" baseline="0" dirty="0" smtClean="0"/>
              <a:t>( С</a:t>
            </a:r>
            <a:r>
              <a:rPr lang="en-US" baseline="0" dirty="0" smtClean="0"/>
              <a:t>BS) </a:t>
            </a:r>
            <a:r>
              <a:rPr lang="de-DE" baseline="0" dirty="0" smtClean="0"/>
              <a:t> </a:t>
            </a:r>
            <a:r>
              <a:rPr lang="ru-RU" baseline="0" dirty="0" smtClean="0"/>
              <a:t>и М </a:t>
            </a:r>
            <a:r>
              <a:rPr lang="ru-RU" baseline="0" dirty="0" err="1" smtClean="0"/>
              <a:t>є</a:t>
            </a:r>
            <a:r>
              <a:rPr lang="ru-RU" baseline="0" dirty="0" smtClean="0"/>
              <a:t> (С</a:t>
            </a:r>
            <a:r>
              <a:rPr lang="en-US" baseline="0" dirty="0" smtClean="0"/>
              <a:t>BS)</a:t>
            </a:r>
            <a:r>
              <a:rPr lang="ru-RU" baseline="0" dirty="0" smtClean="0"/>
              <a:t>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baseline="0" dirty="0" smtClean="0"/>
              <a:t>АМС- искомое сечение. </a:t>
            </a:r>
            <a:r>
              <a:rPr lang="ru-RU" baseline="0" smtClean="0"/>
              <a:t>( по т.15.1)</a:t>
            </a:r>
            <a:endParaRPr lang="ru-RU" baseline="0" dirty="0" smtClean="0"/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endParaRPr lang="ru-RU" baseline="0" dirty="0" smtClean="0"/>
          </a:p>
          <a:p>
            <a:pPr marL="228600" indent="-228600" eaLnBrk="1" hangingPunct="1">
              <a:spcBef>
                <a:spcPct val="0"/>
              </a:spcBef>
              <a:buAutoNum type="arabicParenR"/>
            </a:pPr>
            <a:endParaRPr lang="ru-RU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74121F-947D-49B9-84A4-DD9777528834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FB2DB-22C0-402C-B45F-D6260781D9EA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1.Построим ортогональные проекции точек К и М на плоскость АВС</a:t>
            </a:r>
            <a:r>
              <a:rPr lang="en-US" dirty="0" smtClean="0"/>
              <a:t>D</a:t>
            </a:r>
            <a:r>
              <a:rPr lang="ru-RU" baseline="0" dirty="0" smtClean="0"/>
              <a:t> : это точки В и М</a:t>
            </a:r>
            <a:r>
              <a:rPr lang="ru-RU" sz="800" baseline="0" dirty="0" smtClean="0"/>
              <a:t>1 соответственно.</a:t>
            </a:r>
            <a:endParaRPr lang="ru-RU" sz="800" dirty="0" smtClean="0"/>
          </a:p>
          <a:p>
            <a:r>
              <a:rPr lang="ru-RU" dirty="0" smtClean="0"/>
              <a:t>2. К↔М</a:t>
            </a:r>
          </a:p>
          <a:p>
            <a:r>
              <a:rPr lang="ru-RU" dirty="0" smtClean="0"/>
              <a:t>3. КМ </a:t>
            </a:r>
            <a:r>
              <a:rPr lang="en-US" dirty="0" smtClean="0"/>
              <a:t>n</a:t>
            </a:r>
            <a:r>
              <a:rPr lang="en-US" baseline="0" dirty="0" smtClean="0"/>
              <a:t> BM1=</a:t>
            </a:r>
            <a:r>
              <a:rPr lang="de-DE" baseline="0" dirty="0" smtClean="0"/>
              <a:t>L </a:t>
            </a:r>
            <a:r>
              <a:rPr lang="ru-RU" baseline="0" dirty="0" err="1" smtClean="0"/>
              <a:t>є</a:t>
            </a:r>
            <a:r>
              <a:rPr lang="de-DE" baseline="0" dirty="0" smtClean="0"/>
              <a:t> </a:t>
            </a:r>
            <a:r>
              <a:rPr lang="ru-RU" baseline="0" dirty="0" smtClean="0"/>
              <a:t>( АВС</a:t>
            </a:r>
            <a:r>
              <a:rPr lang="en-US" baseline="0" dirty="0" smtClean="0"/>
              <a:t>D</a:t>
            </a:r>
            <a:r>
              <a:rPr lang="ru-RU" baseline="0" dirty="0" smtClean="0"/>
              <a:t>)</a:t>
            </a:r>
          </a:p>
          <a:p>
            <a:r>
              <a:rPr lang="ru-RU" baseline="0" dirty="0" smtClean="0"/>
              <a:t>4.</a:t>
            </a:r>
            <a:r>
              <a:rPr lang="en-US" baseline="0" dirty="0" smtClean="0"/>
              <a:t>L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XE n CD = T  ( XE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лежат в плоскости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ABCD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Т ↔ М ( принадлежат одной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плоскости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CC1DD1)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MT n DD1 = P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9.P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принадлежат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одной плоскости)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10.РМ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 CC1= J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</a:t>
            </a:r>
            <a:r>
              <a:rPr lang="en-US" baseline="0" dirty="0" smtClean="0"/>
              <a:t>K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12.KJ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 BC1=Z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Z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↔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 (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принадлежат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одной плоскости)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Искомое сечение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KXEPMZ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BC3C7-8F42-4D87-9722-C4F79B3BDC2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1)Проверка домашней работы осуществляется</a:t>
            </a:r>
            <a:r>
              <a:rPr lang="ru-RU" baseline="0" dirty="0" smtClean="0"/>
              <a:t> с помощью данного слайда в течение 3-5 мин.</a:t>
            </a:r>
          </a:p>
          <a:p>
            <a:r>
              <a:rPr lang="ru-RU" baseline="0" dirty="0" smtClean="0"/>
              <a:t>2)Пошаговое построение проговаривается устно.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24B2FE-FE55-4918-BC7E-1C98A3C18365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F635-B7CF-419C-9C94-13F898554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A3F2E-CF03-426B-B6F7-F11DEB0B6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C5742-47F0-434E-BE0E-12B863131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6FB46-9CF4-40D5-A4E5-DAE8C1242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2219F-157F-442F-BF3B-7DACA47BC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51F38-5CA0-4F16-9790-56482F6EF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8613A-6502-4585-A9F9-FD4BB247D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0C787-FD31-4000-BCDE-AFE7F4416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EF68-1861-43D0-AD7D-06172A221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82343-4D0B-4128-86F6-B20CCC53C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136D2-06F5-4B37-A860-27DCEB2AC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731DB54-EE24-4EE2-B9B9-6203276D5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" name="Freeform 30"/>
          <p:cNvSpPr>
            <a:spLocks/>
          </p:cNvSpPr>
          <p:nvPr/>
        </p:nvSpPr>
        <p:spPr bwMode="auto">
          <a:xfrm>
            <a:off x="2339975" y="2997200"/>
            <a:ext cx="2592388" cy="2879725"/>
          </a:xfrm>
          <a:custGeom>
            <a:avLst/>
            <a:gdLst>
              <a:gd name="T0" fmla="*/ 0 w 1633"/>
              <a:gd name="T1" fmla="*/ 1944688 h 1814"/>
              <a:gd name="T2" fmla="*/ 2592388 w 1633"/>
              <a:gd name="T3" fmla="*/ 2879725 h 1814"/>
              <a:gd name="T4" fmla="*/ 2232026 w 1633"/>
              <a:gd name="T5" fmla="*/ 0 h 1814"/>
              <a:gd name="T6" fmla="*/ 0 w 1633"/>
              <a:gd name="T7" fmla="*/ 1944688 h 1814"/>
              <a:gd name="T8" fmla="*/ 0 60000 65536"/>
              <a:gd name="T9" fmla="*/ 0 60000 65536"/>
              <a:gd name="T10" fmla="*/ 0 60000 65536"/>
              <a:gd name="T11" fmla="*/ 0 60000 65536"/>
              <a:gd name="T12" fmla="*/ 0 w 1633"/>
              <a:gd name="T13" fmla="*/ 0 h 1814"/>
              <a:gd name="T14" fmla="*/ 1633 w 1633"/>
              <a:gd name="T15" fmla="*/ 1814 h 18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3" h="1814">
                <a:moveTo>
                  <a:pt x="0" y="1225"/>
                </a:moveTo>
                <a:lnTo>
                  <a:pt x="1633" y="1814"/>
                </a:lnTo>
                <a:lnTo>
                  <a:pt x="1406" y="0"/>
                </a:lnTo>
                <a:lnTo>
                  <a:pt x="0" y="1225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2411413" y="3068638"/>
            <a:ext cx="2089150" cy="1800225"/>
          </a:xfrm>
          <a:prstGeom prst="line">
            <a:avLst/>
          </a:prstGeom>
          <a:noFill/>
          <a:ln w="28575">
            <a:solidFill>
              <a:srgbClr val="008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2339975" y="1916113"/>
            <a:ext cx="3600450" cy="3025775"/>
          </a:xfrm>
          <a:custGeom>
            <a:avLst/>
            <a:gdLst>
              <a:gd name="T0" fmla="*/ 1368425 w 2268"/>
              <a:gd name="T1" fmla="*/ 0 h 1906"/>
              <a:gd name="T2" fmla="*/ 0 w 2268"/>
              <a:gd name="T3" fmla="*/ 3025775 h 1906"/>
              <a:gd name="T4" fmla="*/ 3600450 w 2268"/>
              <a:gd name="T5" fmla="*/ 3025775 h 1906"/>
              <a:gd name="T6" fmla="*/ 1368425 w 2268"/>
              <a:gd name="T7" fmla="*/ 0 h 1906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906"/>
              <a:gd name="T14" fmla="*/ 2268 w 2268"/>
              <a:gd name="T15" fmla="*/ 1906 h 19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906">
                <a:moveTo>
                  <a:pt x="862" y="0"/>
                </a:moveTo>
                <a:lnTo>
                  <a:pt x="0" y="1906"/>
                </a:lnTo>
                <a:lnTo>
                  <a:pt x="2268" y="1906"/>
                </a:lnTo>
                <a:lnTo>
                  <a:pt x="862" y="0"/>
                </a:lnTo>
                <a:close/>
              </a:path>
            </a:pathLst>
          </a:custGeom>
          <a:solidFill>
            <a:srgbClr val="FFCC00">
              <a:alpha val="3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2339975" y="4941888"/>
            <a:ext cx="3600450" cy="935037"/>
          </a:xfrm>
          <a:custGeom>
            <a:avLst/>
            <a:gdLst>
              <a:gd name="T0" fmla="*/ 0 w 2268"/>
              <a:gd name="T1" fmla="*/ 0 h 589"/>
              <a:gd name="T2" fmla="*/ 3600450 w 2268"/>
              <a:gd name="T3" fmla="*/ 0 h 589"/>
              <a:gd name="T4" fmla="*/ 2592387 w 2268"/>
              <a:gd name="T5" fmla="*/ 935037 h 589"/>
              <a:gd name="T6" fmla="*/ 0 w 2268"/>
              <a:gd name="T7" fmla="*/ 0 h 589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589"/>
              <a:gd name="T14" fmla="*/ 2268 w 2268"/>
              <a:gd name="T15" fmla="*/ 589 h 5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589">
                <a:moveTo>
                  <a:pt x="0" y="0"/>
                </a:moveTo>
                <a:lnTo>
                  <a:pt x="2268" y="0"/>
                </a:lnTo>
                <a:lnTo>
                  <a:pt x="1633" y="5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294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39975" y="1916113"/>
            <a:ext cx="3671888" cy="3960812"/>
            <a:chOff x="1474" y="572"/>
            <a:chExt cx="2313" cy="2495"/>
          </a:xfrm>
        </p:grpSpPr>
        <p:sp>
          <p:nvSpPr>
            <p:cNvPr id="2069" name="Line 5"/>
            <p:cNvSpPr>
              <a:spLocks noChangeShapeType="1"/>
            </p:cNvSpPr>
            <p:nvPr/>
          </p:nvSpPr>
          <p:spPr bwMode="auto">
            <a:xfrm>
              <a:off x="1519" y="2478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Line 6"/>
            <p:cNvSpPr>
              <a:spLocks noChangeShapeType="1"/>
            </p:cNvSpPr>
            <p:nvPr/>
          </p:nvSpPr>
          <p:spPr bwMode="auto">
            <a:xfrm>
              <a:off x="1474" y="2478"/>
              <a:ext cx="1633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Line 7"/>
            <p:cNvSpPr>
              <a:spLocks noChangeShapeType="1"/>
            </p:cNvSpPr>
            <p:nvPr/>
          </p:nvSpPr>
          <p:spPr bwMode="auto">
            <a:xfrm flipH="1">
              <a:off x="3107" y="2478"/>
              <a:ext cx="635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Line 8"/>
            <p:cNvSpPr>
              <a:spLocks noChangeShapeType="1"/>
            </p:cNvSpPr>
            <p:nvPr/>
          </p:nvSpPr>
          <p:spPr bwMode="auto">
            <a:xfrm flipH="1">
              <a:off x="1474" y="572"/>
              <a:ext cx="862" cy="1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Line 9"/>
            <p:cNvSpPr>
              <a:spLocks noChangeShapeType="1"/>
            </p:cNvSpPr>
            <p:nvPr/>
          </p:nvSpPr>
          <p:spPr bwMode="auto">
            <a:xfrm>
              <a:off x="2336" y="572"/>
              <a:ext cx="1406" cy="1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Line 10"/>
            <p:cNvSpPr>
              <a:spLocks noChangeShapeType="1"/>
            </p:cNvSpPr>
            <p:nvPr/>
          </p:nvSpPr>
          <p:spPr bwMode="auto">
            <a:xfrm>
              <a:off x="2336" y="572"/>
              <a:ext cx="771" cy="2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940425" y="4724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908175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43438" y="58769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419475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</a:t>
            </a:r>
            <a:endParaRPr lang="ru-RU" b="1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11188" y="115888"/>
            <a:ext cx="8281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сечение пирамиды, плоскостью, проходящей через точку М и прямую АС.</a:t>
            </a:r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339975" y="4941888"/>
            <a:ext cx="2592388" cy="93503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4500563" y="2997200"/>
            <a:ext cx="142875" cy="1444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716463" y="26368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3CC33"/>
                </a:solidFill>
              </a:rPr>
              <a:t>М</a:t>
            </a:r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2268538" y="4868863"/>
            <a:ext cx="144462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3" name="Freeform 23"/>
          <p:cNvSpPr>
            <a:spLocks/>
          </p:cNvSpPr>
          <p:nvPr/>
        </p:nvSpPr>
        <p:spPr bwMode="auto">
          <a:xfrm>
            <a:off x="3708400" y="1916113"/>
            <a:ext cx="2232025" cy="3960812"/>
          </a:xfrm>
          <a:custGeom>
            <a:avLst/>
            <a:gdLst>
              <a:gd name="T0" fmla="*/ 0 w 1406"/>
              <a:gd name="T1" fmla="*/ 0 h 2495"/>
              <a:gd name="T2" fmla="*/ 1223962 w 1406"/>
              <a:gd name="T3" fmla="*/ 3960812 h 2495"/>
              <a:gd name="T4" fmla="*/ 2232025 w 1406"/>
              <a:gd name="T5" fmla="*/ 3025774 h 2495"/>
              <a:gd name="T6" fmla="*/ 0 w 1406"/>
              <a:gd name="T7" fmla="*/ 0 h 2495"/>
              <a:gd name="T8" fmla="*/ 0 60000 65536"/>
              <a:gd name="T9" fmla="*/ 0 60000 65536"/>
              <a:gd name="T10" fmla="*/ 0 60000 65536"/>
              <a:gd name="T11" fmla="*/ 0 60000 65536"/>
              <a:gd name="T12" fmla="*/ 0 w 1406"/>
              <a:gd name="T13" fmla="*/ 0 h 2495"/>
              <a:gd name="T14" fmla="*/ 1406 w 1406"/>
              <a:gd name="T15" fmla="*/ 2495 h 24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6" h="2495">
                <a:moveTo>
                  <a:pt x="0" y="0"/>
                </a:moveTo>
                <a:lnTo>
                  <a:pt x="771" y="2495"/>
                </a:lnTo>
                <a:lnTo>
                  <a:pt x="1406" y="1906"/>
                </a:lnTo>
                <a:lnTo>
                  <a:pt x="0" y="0"/>
                </a:lnTo>
                <a:close/>
              </a:path>
            </a:pathLst>
          </a:custGeom>
          <a:solidFill>
            <a:srgbClr val="FFCC00">
              <a:alpha val="3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4859338" y="5805488"/>
            <a:ext cx="144462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572000" y="3068638"/>
            <a:ext cx="360363" cy="2808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7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AutoShape 3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76262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nimBg="1"/>
      <p:bldP spid="10262" grpId="0" animBg="1"/>
      <p:bldP spid="10261" grpId="0" animBg="1"/>
      <p:bldP spid="10258" grpId="0" animBg="1"/>
      <p:bldP spid="10251" grpId="0"/>
      <p:bldP spid="10252" grpId="0"/>
      <p:bldP spid="10253" grpId="0"/>
      <p:bldP spid="10254" grpId="0"/>
      <p:bldP spid="10256" grpId="0" animBg="1"/>
      <p:bldP spid="10257" grpId="0" animBg="1"/>
      <p:bldP spid="10259" grpId="0"/>
      <p:bldP spid="10260" grpId="0" animBg="1"/>
      <p:bldP spid="10263" grpId="0" animBg="1"/>
      <p:bldP spid="10265" grpId="0" animBg="1"/>
      <p:bldP spid="1026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0" name="Freeform 54"/>
          <p:cNvSpPr>
            <a:spLocks/>
          </p:cNvSpPr>
          <p:nvPr/>
        </p:nvSpPr>
        <p:spPr bwMode="auto">
          <a:xfrm>
            <a:off x="2268538" y="4508500"/>
            <a:ext cx="4032250" cy="1081088"/>
          </a:xfrm>
          <a:custGeom>
            <a:avLst/>
            <a:gdLst>
              <a:gd name="T0" fmla="*/ 935038 w 2540"/>
              <a:gd name="T1" fmla="*/ 0 h 681"/>
              <a:gd name="T2" fmla="*/ 0 w 2540"/>
              <a:gd name="T3" fmla="*/ 1081088 h 681"/>
              <a:gd name="T4" fmla="*/ 3095625 w 2540"/>
              <a:gd name="T5" fmla="*/ 1081088 h 681"/>
              <a:gd name="T6" fmla="*/ 4032250 w 2540"/>
              <a:gd name="T7" fmla="*/ 0 h 681"/>
              <a:gd name="T8" fmla="*/ 935038 w 2540"/>
              <a:gd name="T9" fmla="*/ 0 h 6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0"/>
              <a:gd name="T16" fmla="*/ 0 h 681"/>
              <a:gd name="T17" fmla="*/ 2540 w 2540"/>
              <a:gd name="T18" fmla="*/ 681 h 6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0" h="681">
                <a:moveTo>
                  <a:pt x="589" y="0"/>
                </a:moveTo>
                <a:lnTo>
                  <a:pt x="0" y="681"/>
                </a:lnTo>
                <a:lnTo>
                  <a:pt x="1950" y="681"/>
                </a:lnTo>
                <a:lnTo>
                  <a:pt x="2540" y="0"/>
                </a:lnTo>
                <a:lnTo>
                  <a:pt x="589" y="0"/>
                </a:lnTo>
                <a:close/>
              </a:path>
            </a:pathLst>
          </a:custGeom>
          <a:gradFill rotWithShape="1">
            <a:gsLst>
              <a:gs pos="0">
                <a:srgbClr val="FF9966">
                  <a:alpha val="40999"/>
                </a:srgbClr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3" name="Freeform 67"/>
          <p:cNvSpPr>
            <a:spLocks/>
          </p:cNvSpPr>
          <p:nvPr/>
        </p:nvSpPr>
        <p:spPr bwMode="auto">
          <a:xfrm>
            <a:off x="3203575" y="1700213"/>
            <a:ext cx="3097213" cy="2808287"/>
          </a:xfrm>
          <a:custGeom>
            <a:avLst/>
            <a:gdLst>
              <a:gd name="T0" fmla="*/ 0 w 1951"/>
              <a:gd name="T1" fmla="*/ 0 h 1769"/>
              <a:gd name="T2" fmla="*/ 0 w 1951"/>
              <a:gd name="T3" fmla="*/ 2808287 h 1769"/>
              <a:gd name="T4" fmla="*/ 3097213 w 1951"/>
              <a:gd name="T5" fmla="*/ 2808287 h 1769"/>
              <a:gd name="T6" fmla="*/ 3097213 w 1951"/>
              <a:gd name="T7" fmla="*/ 0 h 1769"/>
              <a:gd name="T8" fmla="*/ 73025 w 195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1"/>
              <a:gd name="T16" fmla="*/ 0 h 1769"/>
              <a:gd name="T17" fmla="*/ 1951 w 195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1" h="1769">
                <a:moveTo>
                  <a:pt x="0" y="0"/>
                </a:moveTo>
                <a:lnTo>
                  <a:pt x="0" y="1769"/>
                </a:lnTo>
                <a:lnTo>
                  <a:pt x="1951" y="1769"/>
                </a:lnTo>
                <a:lnTo>
                  <a:pt x="1951" y="0"/>
                </a:lnTo>
                <a:lnTo>
                  <a:pt x="46" y="0"/>
                </a:lnTo>
              </a:path>
            </a:pathLst>
          </a:custGeom>
          <a:gradFill rotWithShape="1">
            <a:gsLst>
              <a:gs pos="0">
                <a:srgbClr val="FF9900">
                  <a:alpha val="32999"/>
                </a:srgbClr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2" name="Freeform 46"/>
          <p:cNvSpPr>
            <a:spLocks/>
          </p:cNvSpPr>
          <p:nvPr/>
        </p:nvSpPr>
        <p:spPr bwMode="auto">
          <a:xfrm>
            <a:off x="2268538" y="1700213"/>
            <a:ext cx="935037" cy="3889375"/>
          </a:xfrm>
          <a:custGeom>
            <a:avLst/>
            <a:gdLst>
              <a:gd name="T0" fmla="*/ 0 w 589"/>
              <a:gd name="T1" fmla="*/ 1223962 h 2450"/>
              <a:gd name="T2" fmla="*/ 0 w 589"/>
              <a:gd name="T3" fmla="*/ 3889375 h 2450"/>
              <a:gd name="T4" fmla="*/ 935037 w 589"/>
              <a:gd name="T5" fmla="*/ 2808287 h 2450"/>
              <a:gd name="T6" fmla="*/ 935037 w 589"/>
              <a:gd name="T7" fmla="*/ 0 h 2450"/>
              <a:gd name="T8" fmla="*/ 0 w 589"/>
              <a:gd name="T9" fmla="*/ 1223962 h 2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2450"/>
              <a:gd name="T17" fmla="*/ 589 w 589"/>
              <a:gd name="T18" fmla="*/ 2450 h 24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2450">
                <a:moveTo>
                  <a:pt x="0" y="771"/>
                </a:moveTo>
                <a:lnTo>
                  <a:pt x="0" y="2450"/>
                </a:lnTo>
                <a:lnTo>
                  <a:pt x="589" y="1769"/>
                </a:lnTo>
                <a:lnTo>
                  <a:pt x="589" y="0"/>
                </a:lnTo>
                <a:lnTo>
                  <a:pt x="0" y="771"/>
                </a:lnTo>
                <a:close/>
              </a:path>
            </a:pathLst>
          </a:custGeom>
          <a:gradFill rotWithShape="1">
            <a:gsLst>
              <a:gs pos="0">
                <a:srgbClr val="FFCC99">
                  <a:alpha val="60001"/>
                </a:srgbClr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3" name="Freeform 77"/>
          <p:cNvSpPr>
            <a:spLocks/>
          </p:cNvSpPr>
          <p:nvPr/>
        </p:nvSpPr>
        <p:spPr bwMode="auto">
          <a:xfrm>
            <a:off x="2268538" y="1700213"/>
            <a:ext cx="4032250" cy="3889375"/>
          </a:xfrm>
          <a:custGeom>
            <a:avLst/>
            <a:gdLst>
              <a:gd name="T0" fmla="*/ 935038 w 2540"/>
              <a:gd name="T1" fmla="*/ 0 h 2450"/>
              <a:gd name="T2" fmla="*/ 4032250 w 2540"/>
              <a:gd name="T3" fmla="*/ 2160587 h 2450"/>
              <a:gd name="T4" fmla="*/ 3743325 w 2540"/>
              <a:gd name="T5" fmla="*/ 3097212 h 2450"/>
              <a:gd name="T6" fmla="*/ 719137 w 2540"/>
              <a:gd name="T7" fmla="*/ 3889375 h 2450"/>
              <a:gd name="T8" fmla="*/ 0 w 2540"/>
              <a:gd name="T9" fmla="*/ 3457575 h 2450"/>
              <a:gd name="T10" fmla="*/ 935038 w 2540"/>
              <a:gd name="T11" fmla="*/ 0 h 24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40"/>
              <a:gd name="T19" fmla="*/ 0 h 2450"/>
              <a:gd name="T20" fmla="*/ 2540 w 2540"/>
              <a:gd name="T21" fmla="*/ 2450 h 24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40" h="2450">
                <a:moveTo>
                  <a:pt x="589" y="0"/>
                </a:moveTo>
                <a:lnTo>
                  <a:pt x="2540" y="1361"/>
                </a:lnTo>
                <a:lnTo>
                  <a:pt x="2358" y="1951"/>
                </a:lnTo>
                <a:lnTo>
                  <a:pt x="453" y="2450"/>
                </a:lnTo>
                <a:lnTo>
                  <a:pt x="0" y="2178"/>
                </a:lnTo>
                <a:lnTo>
                  <a:pt x="589" y="0"/>
                </a:lnTo>
                <a:close/>
              </a:path>
            </a:pathLst>
          </a:cu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35150" y="1268413"/>
            <a:ext cx="5040313" cy="4398962"/>
            <a:chOff x="975" y="709"/>
            <a:chExt cx="3175" cy="2771"/>
          </a:xfrm>
        </p:grpSpPr>
        <p:grpSp>
          <p:nvGrpSpPr>
            <p:cNvPr id="9250" name="Group 18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9259" name="Line 19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0" name="Line 20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1" name="Line 21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2" name="Line 22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3" name="Line 23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4" name="Line 24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5" name="Line 25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6" name="Line 26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7" name="Line 27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8" name="Line 28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9" name="Line 29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0" name="Line 30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51" name="Text Box 31"/>
            <p:cNvSpPr txBox="1">
              <a:spLocks noChangeArrowheads="1"/>
            </p:cNvSpPr>
            <p:nvPr/>
          </p:nvSpPr>
          <p:spPr bwMode="auto">
            <a:xfrm>
              <a:off x="975" y="324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9252" name="Text Box 32"/>
            <p:cNvSpPr txBox="1">
              <a:spLocks noChangeArrowheads="1"/>
            </p:cNvSpPr>
            <p:nvPr/>
          </p:nvSpPr>
          <p:spPr bwMode="auto">
            <a:xfrm>
              <a:off x="1882" y="247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9253" name="Text Box 33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9254" name="Text Box 34"/>
            <p:cNvSpPr txBox="1">
              <a:spLocks noChangeArrowheads="1"/>
            </p:cNvSpPr>
            <p:nvPr/>
          </p:nvSpPr>
          <p:spPr bwMode="auto">
            <a:xfrm>
              <a:off x="2880" y="3203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9255" name="Text Box 35"/>
            <p:cNvSpPr txBox="1">
              <a:spLocks noChangeArrowheads="1"/>
            </p:cNvSpPr>
            <p:nvPr/>
          </p:nvSpPr>
          <p:spPr bwMode="auto">
            <a:xfrm>
              <a:off x="975" y="157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9256" name="Text Box 36"/>
            <p:cNvSpPr txBox="1">
              <a:spLocks noChangeArrowheads="1"/>
            </p:cNvSpPr>
            <p:nvPr/>
          </p:nvSpPr>
          <p:spPr bwMode="auto">
            <a:xfrm>
              <a:off x="1882" y="70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B</a:t>
              </a:r>
              <a:r>
                <a:rPr lang="en-US" b="1" baseline="-25000">
                  <a:solidFill>
                    <a:srgbClr val="FF0066"/>
                  </a:solidFill>
                </a:rPr>
                <a:t>1</a:t>
              </a:r>
              <a:endParaRPr lang="ru-RU" b="1">
                <a:solidFill>
                  <a:srgbClr val="FF0066"/>
                </a:solidFill>
              </a:endParaRPr>
            </a:p>
          </p:txBody>
        </p:sp>
        <p:sp>
          <p:nvSpPr>
            <p:cNvPr id="9257" name="Text Box 37"/>
            <p:cNvSpPr txBox="1">
              <a:spLocks noChangeArrowheads="1"/>
            </p:cNvSpPr>
            <p:nvPr/>
          </p:nvSpPr>
          <p:spPr bwMode="auto">
            <a:xfrm>
              <a:off x="3787" y="75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9258" name="Text Box 38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684213" y="188913"/>
            <a:ext cx="7572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куба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3132138" y="1628775"/>
            <a:ext cx="144462" cy="144463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5965825" y="4724400"/>
            <a:ext cx="142875" cy="144463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1835150" y="48688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M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6084888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K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 flipH="1">
            <a:off x="2268538" y="1700213"/>
            <a:ext cx="935037" cy="3529012"/>
          </a:xfrm>
          <a:prstGeom prst="line">
            <a:avLst/>
          </a:prstGeom>
          <a:noFill/>
          <a:ln w="38100">
            <a:solidFill>
              <a:srgbClr val="FF0066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 flipH="1">
            <a:off x="1835150" y="5229225"/>
            <a:ext cx="433388" cy="1439863"/>
          </a:xfrm>
          <a:prstGeom prst="line">
            <a:avLst/>
          </a:prstGeom>
          <a:noFill/>
          <a:ln w="38100">
            <a:solidFill>
              <a:srgbClr val="FF0066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 flipH="1">
            <a:off x="1908175" y="5589588"/>
            <a:ext cx="360363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1979613" y="5805488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2051050" y="58054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</a:rPr>
              <a:t>T</a:t>
            </a:r>
            <a:endParaRPr lang="ru-RU" b="1">
              <a:solidFill>
                <a:srgbClr val="FF9900"/>
              </a:solidFill>
            </a:endParaRPr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H="1">
            <a:off x="3059113" y="4797425"/>
            <a:ext cx="2952750" cy="792163"/>
          </a:xfrm>
          <a:prstGeom prst="line">
            <a:avLst/>
          </a:prstGeom>
          <a:noFill/>
          <a:ln w="38100">
            <a:solidFill>
              <a:srgbClr val="FF0066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 flipH="1">
            <a:off x="2051050" y="5589588"/>
            <a:ext cx="936625" cy="28733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3059113" y="55895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L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4393" name="Oval 57"/>
          <p:cNvSpPr>
            <a:spLocks noChangeArrowheads="1"/>
          </p:cNvSpPr>
          <p:nvPr/>
        </p:nvSpPr>
        <p:spPr bwMode="auto">
          <a:xfrm>
            <a:off x="2987675" y="5516563"/>
            <a:ext cx="144463" cy="1444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2195513" y="5084763"/>
            <a:ext cx="144462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2268538" y="5157788"/>
            <a:ext cx="790575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 flipV="1">
            <a:off x="6084888" y="4365625"/>
            <a:ext cx="1655762" cy="4318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6300788" y="4508500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0" name="Oval 64"/>
          <p:cNvSpPr>
            <a:spLocks noChangeArrowheads="1"/>
          </p:cNvSpPr>
          <p:nvPr/>
        </p:nvSpPr>
        <p:spPr bwMode="auto">
          <a:xfrm>
            <a:off x="7164388" y="4437063"/>
            <a:ext cx="142875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>
            <a:off x="3276600" y="1738313"/>
            <a:ext cx="3024188" cy="2089150"/>
          </a:xfrm>
          <a:prstGeom prst="line">
            <a:avLst/>
          </a:prstGeom>
          <a:noFill/>
          <a:ln w="38100">
            <a:solidFill>
              <a:srgbClr val="FF0066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6" name="Oval 70"/>
          <p:cNvSpPr>
            <a:spLocks noChangeArrowheads="1"/>
          </p:cNvSpPr>
          <p:nvPr/>
        </p:nvSpPr>
        <p:spPr bwMode="auto">
          <a:xfrm>
            <a:off x="6227763" y="3789363"/>
            <a:ext cx="144462" cy="1444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7" name="Text Box 71"/>
          <p:cNvSpPr txBox="1">
            <a:spLocks noChangeArrowheads="1"/>
          </p:cNvSpPr>
          <p:nvPr/>
        </p:nvSpPr>
        <p:spPr bwMode="auto">
          <a:xfrm>
            <a:off x="6300788" y="3500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Z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>
            <a:off x="6372225" y="3886200"/>
            <a:ext cx="863600" cy="5762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7092950" y="45815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</a:rPr>
              <a:t>S</a:t>
            </a:r>
            <a:endParaRPr lang="ru-RU" b="1">
              <a:solidFill>
                <a:srgbClr val="FF9900"/>
              </a:solidFill>
            </a:endParaRPr>
          </a:p>
        </p:txBody>
      </p:sp>
      <p:sp>
        <p:nvSpPr>
          <p:cNvPr id="14410" name="Freeform 74"/>
          <p:cNvSpPr>
            <a:spLocks/>
          </p:cNvSpPr>
          <p:nvPr/>
        </p:nvSpPr>
        <p:spPr bwMode="auto">
          <a:xfrm>
            <a:off x="5364163" y="1700213"/>
            <a:ext cx="936625" cy="3889375"/>
          </a:xfrm>
          <a:custGeom>
            <a:avLst/>
            <a:gdLst>
              <a:gd name="T0" fmla="*/ 0 w 590"/>
              <a:gd name="T1" fmla="*/ 1152525 h 2450"/>
              <a:gd name="T2" fmla="*/ 0 w 590"/>
              <a:gd name="T3" fmla="*/ 3889375 h 2450"/>
              <a:gd name="T4" fmla="*/ 936625 w 590"/>
              <a:gd name="T5" fmla="*/ 2736850 h 2450"/>
              <a:gd name="T6" fmla="*/ 936625 w 590"/>
              <a:gd name="T7" fmla="*/ 0 h 2450"/>
              <a:gd name="T8" fmla="*/ 0 w 590"/>
              <a:gd name="T9" fmla="*/ 1152525 h 2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"/>
              <a:gd name="T16" fmla="*/ 0 h 2450"/>
              <a:gd name="T17" fmla="*/ 590 w 590"/>
              <a:gd name="T18" fmla="*/ 2450 h 24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" h="2450">
                <a:moveTo>
                  <a:pt x="0" y="726"/>
                </a:moveTo>
                <a:lnTo>
                  <a:pt x="0" y="2450"/>
                </a:lnTo>
                <a:lnTo>
                  <a:pt x="590" y="1724"/>
                </a:lnTo>
                <a:lnTo>
                  <a:pt x="590" y="0"/>
                </a:lnTo>
                <a:lnTo>
                  <a:pt x="0" y="726"/>
                </a:lnTo>
                <a:close/>
              </a:path>
            </a:pathLst>
          </a:custGeom>
          <a:solidFill>
            <a:srgbClr val="FF9966">
              <a:alpha val="1882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 flipH="1">
            <a:off x="6011863" y="3860800"/>
            <a:ext cx="288925" cy="936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6" name="Freeform 60"/>
          <p:cNvSpPr>
            <a:spLocks/>
          </p:cNvSpPr>
          <p:nvPr/>
        </p:nvSpPr>
        <p:spPr bwMode="auto">
          <a:xfrm>
            <a:off x="2268538" y="2924175"/>
            <a:ext cx="3095625" cy="2665413"/>
          </a:xfrm>
          <a:custGeom>
            <a:avLst/>
            <a:gdLst>
              <a:gd name="T0" fmla="*/ 0 w 1950"/>
              <a:gd name="T1" fmla="*/ 0 h 1679"/>
              <a:gd name="T2" fmla="*/ 0 w 1950"/>
              <a:gd name="T3" fmla="*/ 2665413 h 1679"/>
              <a:gd name="T4" fmla="*/ 3095625 w 1950"/>
              <a:gd name="T5" fmla="*/ 2665413 h 1679"/>
              <a:gd name="T6" fmla="*/ 3095625 w 1950"/>
              <a:gd name="T7" fmla="*/ 0 h 1679"/>
              <a:gd name="T8" fmla="*/ 0 w 1950"/>
              <a:gd name="T9" fmla="*/ 0 h 16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0"/>
              <a:gd name="T16" fmla="*/ 0 h 1679"/>
              <a:gd name="T17" fmla="*/ 1950 w 1950"/>
              <a:gd name="T18" fmla="*/ 1679 h 16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0" h="1679">
                <a:moveTo>
                  <a:pt x="0" y="0"/>
                </a:moveTo>
                <a:lnTo>
                  <a:pt x="0" y="1679"/>
                </a:lnTo>
                <a:lnTo>
                  <a:pt x="1950" y="1679"/>
                </a:lnTo>
                <a:lnTo>
                  <a:pt x="19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>
              <a:alpha val="3294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10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0" grpId="0" animBg="1"/>
      <p:bldP spid="14403" grpId="0" animBg="1"/>
      <p:bldP spid="14382" grpId="0" animBg="1"/>
      <p:bldP spid="14413" grpId="0" animBg="1"/>
      <p:bldP spid="14376" grpId="0" animBg="1"/>
      <p:bldP spid="14378" grpId="0" animBg="1"/>
      <p:bldP spid="14379" grpId="0"/>
      <p:bldP spid="14380" grpId="0"/>
      <p:bldP spid="14383" grpId="0" animBg="1"/>
      <p:bldP spid="14384" grpId="0" animBg="1"/>
      <p:bldP spid="14385" grpId="0" animBg="1"/>
      <p:bldP spid="14386" grpId="0" animBg="1"/>
      <p:bldP spid="14387" grpId="0"/>
      <p:bldP spid="14392" grpId="0" animBg="1"/>
      <p:bldP spid="14394" grpId="0" animBg="1"/>
      <p:bldP spid="14395" grpId="0"/>
      <p:bldP spid="14393" grpId="0" animBg="1"/>
      <p:bldP spid="14377" grpId="0" animBg="1"/>
      <p:bldP spid="14397" grpId="0" animBg="1"/>
      <p:bldP spid="14398" grpId="0" animBg="1"/>
      <p:bldP spid="14399" grpId="0" animBg="1"/>
      <p:bldP spid="14400" grpId="0" animBg="1"/>
      <p:bldP spid="14405" grpId="0" animBg="1"/>
      <p:bldP spid="14406" grpId="0" animBg="1"/>
      <p:bldP spid="14407" grpId="0"/>
      <p:bldP spid="14408" grpId="0" animBg="1"/>
      <p:bldP spid="14409" grpId="0"/>
      <p:bldP spid="14410" grpId="0" animBg="1"/>
      <p:bldP spid="14411" grpId="0" animBg="1"/>
      <p:bldP spid="143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6" name="Freeform 76"/>
          <p:cNvSpPr>
            <a:spLocks/>
          </p:cNvSpPr>
          <p:nvPr/>
        </p:nvSpPr>
        <p:spPr bwMode="auto">
          <a:xfrm>
            <a:off x="2987675" y="2205038"/>
            <a:ext cx="3240088" cy="3384550"/>
          </a:xfrm>
          <a:custGeom>
            <a:avLst/>
            <a:gdLst>
              <a:gd name="T0" fmla="*/ 215900 w 2041"/>
              <a:gd name="T1" fmla="*/ 1728787 h 2132"/>
              <a:gd name="T2" fmla="*/ 0 w 2041"/>
              <a:gd name="T3" fmla="*/ 2592387 h 2132"/>
              <a:gd name="T4" fmla="*/ 1584325 w 2041"/>
              <a:gd name="T5" fmla="*/ 3384550 h 2132"/>
              <a:gd name="T6" fmla="*/ 2376488 w 2041"/>
              <a:gd name="T7" fmla="*/ 2952749 h 2132"/>
              <a:gd name="T8" fmla="*/ 3240088 w 2041"/>
              <a:gd name="T9" fmla="*/ 0 h 2132"/>
              <a:gd name="T10" fmla="*/ 215900 w 2041"/>
              <a:gd name="T11" fmla="*/ 1728787 h 21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41"/>
              <a:gd name="T19" fmla="*/ 0 h 2132"/>
              <a:gd name="T20" fmla="*/ 2041 w 2041"/>
              <a:gd name="T21" fmla="*/ 2132 h 21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41" h="2132">
                <a:moveTo>
                  <a:pt x="136" y="1089"/>
                </a:moveTo>
                <a:lnTo>
                  <a:pt x="0" y="1633"/>
                </a:lnTo>
                <a:lnTo>
                  <a:pt x="998" y="2132"/>
                </a:lnTo>
                <a:lnTo>
                  <a:pt x="1497" y="1860"/>
                </a:lnTo>
                <a:lnTo>
                  <a:pt x="2041" y="0"/>
                </a:lnTo>
                <a:lnTo>
                  <a:pt x="136" y="1089"/>
                </a:lnTo>
                <a:close/>
              </a:path>
            </a:pathLst>
          </a:cu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28" name="Freeform 68"/>
          <p:cNvSpPr>
            <a:spLocks/>
          </p:cNvSpPr>
          <p:nvPr/>
        </p:nvSpPr>
        <p:spPr bwMode="auto">
          <a:xfrm>
            <a:off x="2268538" y="1628775"/>
            <a:ext cx="935037" cy="3960813"/>
          </a:xfrm>
          <a:custGeom>
            <a:avLst/>
            <a:gdLst>
              <a:gd name="T0" fmla="*/ 0 w 589"/>
              <a:gd name="T1" fmla="*/ 1223963 h 2495"/>
              <a:gd name="T2" fmla="*/ 0 w 589"/>
              <a:gd name="T3" fmla="*/ 3960813 h 2495"/>
              <a:gd name="T4" fmla="*/ 935037 w 589"/>
              <a:gd name="T5" fmla="*/ 2879725 h 2495"/>
              <a:gd name="T6" fmla="*/ 935037 w 589"/>
              <a:gd name="T7" fmla="*/ 0 h 2495"/>
              <a:gd name="T8" fmla="*/ 0 w 589"/>
              <a:gd name="T9" fmla="*/ 1223963 h 24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2495"/>
              <a:gd name="T17" fmla="*/ 589 w 589"/>
              <a:gd name="T18" fmla="*/ 2495 h 24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2495">
                <a:moveTo>
                  <a:pt x="0" y="771"/>
                </a:moveTo>
                <a:lnTo>
                  <a:pt x="0" y="2495"/>
                </a:lnTo>
                <a:lnTo>
                  <a:pt x="589" y="1814"/>
                </a:lnTo>
                <a:lnTo>
                  <a:pt x="589" y="0"/>
                </a:lnTo>
                <a:lnTo>
                  <a:pt x="0" y="771"/>
                </a:ln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3203575" y="1700213"/>
            <a:ext cx="3097213" cy="2808287"/>
          </a:xfrm>
          <a:custGeom>
            <a:avLst/>
            <a:gdLst>
              <a:gd name="T0" fmla="*/ 0 w 1951"/>
              <a:gd name="T1" fmla="*/ 73025 h 1769"/>
              <a:gd name="T2" fmla="*/ 0 w 1951"/>
              <a:gd name="T3" fmla="*/ 2736850 h 1769"/>
              <a:gd name="T4" fmla="*/ 3097213 w 1951"/>
              <a:gd name="T5" fmla="*/ 2808287 h 1769"/>
              <a:gd name="T6" fmla="*/ 3097213 w 1951"/>
              <a:gd name="T7" fmla="*/ 0 h 1769"/>
              <a:gd name="T8" fmla="*/ 0 w 195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1"/>
              <a:gd name="T16" fmla="*/ 0 h 1769"/>
              <a:gd name="T17" fmla="*/ 1951 w 195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1" h="1769">
                <a:moveTo>
                  <a:pt x="0" y="46"/>
                </a:moveTo>
                <a:lnTo>
                  <a:pt x="0" y="1724"/>
                </a:lnTo>
                <a:lnTo>
                  <a:pt x="1951" y="1769"/>
                </a:lnTo>
                <a:lnTo>
                  <a:pt x="1951" y="0"/>
                </a:lnTo>
                <a:lnTo>
                  <a:pt x="0" y="0"/>
                </a:lnTo>
              </a:path>
            </a:pathLst>
          </a:custGeom>
          <a:solidFill>
            <a:schemeClr val="folHlink">
              <a:alpha val="23137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5150" y="1268413"/>
            <a:ext cx="5040313" cy="4398962"/>
            <a:chOff x="975" y="709"/>
            <a:chExt cx="3175" cy="2771"/>
          </a:xfrm>
        </p:grpSpPr>
        <p:grpSp>
          <p:nvGrpSpPr>
            <p:cNvPr id="10274" name="Group 5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10283" name="Line 6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4" name="Line 7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Line 8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6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7" name="Line 10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8" name="Line 11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9" name="Line 12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0" name="Line 13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1" name="Line 14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2" name="Line 15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3" name="Line 16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4" name="Line 17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75" name="Text Box 18"/>
            <p:cNvSpPr txBox="1">
              <a:spLocks noChangeArrowheads="1"/>
            </p:cNvSpPr>
            <p:nvPr/>
          </p:nvSpPr>
          <p:spPr bwMode="auto">
            <a:xfrm>
              <a:off x="975" y="324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10276" name="Text Box 19"/>
            <p:cNvSpPr txBox="1">
              <a:spLocks noChangeArrowheads="1"/>
            </p:cNvSpPr>
            <p:nvPr/>
          </p:nvSpPr>
          <p:spPr bwMode="auto">
            <a:xfrm>
              <a:off x="1882" y="247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10277" name="Text Box 20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10278" name="Text Box 21"/>
            <p:cNvSpPr txBox="1">
              <a:spLocks noChangeArrowheads="1"/>
            </p:cNvSpPr>
            <p:nvPr/>
          </p:nvSpPr>
          <p:spPr bwMode="auto">
            <a:xfrm>
              <a:off x="2880" y="3203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10279" name="Text Box 22"/>
            <p:cNvSpPr txBox="1">
              <a:spLocks noChangeArrowheads="1"/>
            </p:cNvSpPr>
            <p:nvPr/>
          </p:nvSpPr>
          <p:spPr bwMode="auto">
            <a:xfrm>
              <a:off x="975" y="157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0280" name="Text Box 23"/>
            <p:cNvSpPr txBox="1">
              <a:spLocks noChangeArrowheads="1"/>
            </p:cNvSpPr>
            <p:nvPr/>
          </p:nvSpPr>
          <p:spPr bwMode="auto">
            <a:xfrm>
              <a:off x="1882" y="70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0281" name="Text Box 24"/>
            <p:cNvSpPr txBox="1">
              <a:spLocks noChangeArrowheads="1"/>
            </p:cNvSpPr>
            <p:nvPr/>
          </p:nvSpPr>
          <p:spPr bwMode="auto">
            <a:xfrm>
              <a:off x="3787" y="75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0282" name="Text Box 25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827088" y="260350"/>
            <a:ext cx="7475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куба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6227763" y="2133600"/>
            <a:ext cx="144462" cy="142875"/>
          </a:xfrm>
          <a:prstGeom prst="ellipse">
            <a:avLst/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5292725" y="5157788"/>
            <a:ext cx="144463" cy="142875"/>
          </a:xfrm>
          <a:prstGeom prst="ellipse">
            <a:avLst/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2916238" y="4724400"/>
            <a:ext cx="144462" cy="142875"/>
          </a:xfrm>
          <a:prstGeom prst="ellipse">
            <a:avLst/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700338" y="43656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FF"/>
                </a:solidFill>
              </a:rPr>
              <a:t>P</a:t>
            </a:r>
            <a:endParaRPr lang="ru-RU" b="1">
              <a:solidFill>
                <a:srgbClr val="CC00FF"/>
              </a:solidFill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364163" y="47974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FF"/>
                </a:solidFill>
              </a:rPr>
              <a:t>M</a:t>
            </a:r>
            <a:endParaRPr lang="ru-RU" b="1">
              <a:solidFill>
                <a:srgbClr val="CC00FF"/>
              </a:solidFill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6443663" y="19891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FF"/>
                </a:solidFill>
              </a:rPr>
              <a:t>K</a:t>
            </a:r>
            <a:endParaRPr lang="ru-RU" b="1">
              <a:solidFill>
                <a:srgbClr val="CC00FF"/>
              </a:solidFill>
            </a:endParaRPr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5364163" y="1700213"/>
            <a:ext cx="936625" cy="3889375"/>
          </a:xfrm>
          <a:custGeom>
            <a:avLst/>
            <a:gdLst>
              <a:gd name="T0" fmla="*/ 0 w 590"/>
              <a:gd name="T1" fmla="*/ 1152525 h 2450"/>
              <a:gd name="T2" fmla="*/ 0 w 590"/>
              <a:gd name="T3" fmla="*/ 3889375 h 2450"/>
              <a:gd name="T4" fmla="*/ 936625 w 590"/>
              <a:gd name="T5" fmla="*/ 2808287 h 2450"/>
              <a:gd name="T6" fmla="*/ 936625 w 590"/>
              <a:gd name="T7" fmla="*/ 0 h 2450"/>
              <a:gd name="T8" fmla="*/ 0 w 590"/>
              <a:gd name="T9" fmla="*/ 1152525 h 24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"/>
              <a:gd name="T16" fmla="*/ 0 h 2450"/>
              <a:gd name="T17" fmla="*/ 590 w 590"/>
              <a:gd name="T18" fmla="*/ 2450 h 24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" h="2450">
                <a:moveTo>
                  <a:pt x="0" y="726"/>
                </a:moveTo>
                <a:lnTo>
                  <a:pt x="0" y="2450"/>
                </a:lnTo>
                <a:lnTo>
                  <a:pt x="590" y="1769"/>
                </a:lnTo>
                <a:lnTo>
                  <a:pt x="590" y="0"/>
                </a:lnTo>
                <a:lnTo>
                  <a:pt x="0" y="726"/>
                </a:lnTo>
                <a:close/>
              </a:path>
            </a:pathLst>
          </a:custGeom>
          <a:solidFill>
            <a:srgbClr val="99CC00">
              <a:alpha val="2784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5076825" y="2276475"/>
            <a:ext cx="1150938" cy="388937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H="1">
            <a:off x="4787900" y="5589588"/>
            <a:ext cx="576263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7" name="Oval 37"/>
          <p:cNvSpPr>
            <a:spLocks noChangeArrowheads="1"/>
          </p:cNvSpPr>
          <p:nvPr/>
        </p:nvSpPr>
        <p:spPr bwMode="auto">
          <a:xfrm>
            <a:off x="5076825" y="5805488"/>
            <a:ext cx="144463" cy="1444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5219700" y="58054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L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5401" name="Freeform 41"/>
          <p:cNvSpPr>
            <a:spLocks/>
          </p:cNvSpPr>
          <p:nvPr/>
        </p:nvSpPr>
        <p:spPr bwMode="auto">
          <a:xfrm>
            <a:off x="2268538" y="4470400"/>
            <a:ext cx="4032250" cy="1119188"/>
          </a:xfrm>
          <a:custGeom>
            <a:avLst/>
            <a:gdLst>
              <a:gd name="T0" fmla="*/ 957263 w 2540"/>
              <a:gd name="T1" fmla="*/ 0 h 705"/>
              <a:gd name="T2" fmla="*/ 931863 w 2540"/>
              <a:gd name="T3" fmla="*/ 38100 h 705"/>
              <a:gd name="T4" fmla="*/ 893763 w 2540"/>
              <a:gd name="T5" fmla="*/ 101600 h 705"/>
              <a:gd name="T6" fmla="*/ 0 w 2540"/>
              <a:gd name="T7" fmla="*/ 1119188 h 705"/>
              <a:gd name="T8" fmla="*/ 3095625 w 2540"/>
              <a:gd name="T9" fmla="*/ 1119188 h 705"/>
              <a:gd name="T10" fmla="*/ 4032250 w 2540"/>
              <a:gd name="T11" fmla="*/ 38100 h 705"/>
              <a:gd name="T12" fmla="*/ 957263 w 2540"/>
              <a:gd name="T13" fmla="*/ 0 h 70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40"/>
              <a:gd name="T22" fmla="*/ 0 h 705"/>
              <a:gd name="T23" fmla="*/ 2540 w 2540"/>
              <a:gd name="T24" fmla="*/ 705 h 70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40" h="705">
                <a:moveTo>
                  <a:pt x="603" y="0"/>
                </a:moveTo>
                <a:cubicBezTo>
                  <a:pt x="598" y="8"/>
                  <a:pt x="592" y="16"/>
                  <a:pt x="587" y="24"/>
                </a:cubicBezTo>
                <a:cubicBezTo>
                  <a:pt x="579" y="37"/>
                  <a:pt x="563" y="64"/>
                  <a:pt x="563" y="64"/>
                </a:cubicBezTo>
                <a:lnTo>
                  <a:pt x="0" y="705"/>
                </a:lnTo>
                <a:lnTo>
                  <a:pt x="1950" y="705"/>
                </a:lnTo>
                <a:lnTo>
                  <a:pt x="2540" y="24"/>
                </a:lnTo>
                <a:lnTo>
                  <a:pt x="603" y="0"/>
                </a:lnTo>
                <a:close/>
              </a:path>
            </a:pathLst>
          </a:custGeom>
          <a:solidFill>
            <a:schemeClr val="folHlink">
              <a:alpha val="2196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>
            <a:off x="2987675" y="4797425"/>
            <a:ext cx="1584325" cy="792163"/>
          </a:xfrm>
          <a:prstGeom prst="line">
            <a:avLst/>
          </a:prstGeom>
          <a:noFill/>
          <a:ln w="38100">
            <a:solidFill>
              <a:srgbClr val="CC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3" name="Oval 43"/>
          <p:cNvSpPr>
            <a:spLocks noChangeArrowheads="1"/>
          </p:cNvSpPr>
          <p:nvPr/>
        </p:nvSpPr>
        <p:spPr bwMode="auto">
          <a:xfrm>
            <a:off x="4500563" y="5516563"/>
            <a:ext cx="144462" cy="144462"/>
          </a:xfrm>
          <a:prstGeom prst="ellipse">
            <a:avLst/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4211638" y="56610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FF"/>
                </a:solidFill>
              </a:rPr>
              <a:t>X</a:t>
            </a:r>
            <a:endParaRPr lang="ru-RU" b="1">
              <a:solidFill>
                <a:srgbClr val="CC00FF"/>
              </a:solidFill>
            </a:endParaRPr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>
            <a:off x="4643438" y="5614988"/>
            <a:ext cx="504825" cy="261937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 flipH="1" flipV="1">
            <a:off x="2268538" y="4365625"/>
            <a:ext cx="647700" cy="358775"/>
          </a:xfrm>
          <a:prstGeom prst="line">
            <a:avLst/>
          </a:prstGeom>
          <a:noFill/>
          <a:ln w="38100">
            <a:solidFill>
              <a:srgbClr val="CC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 flipH="1" flipV="1">
            <a:off x="1476375" y="3933825"/>
            <a:ext cx="792163" cy="4318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 flipH="1">
            <a:off x="1835150" y="4487863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9" name="Oval 49"/>
          <p:cNvSpPr>
            <a:spLocks noChangeArrowheads="1"/>
          </p:cNvSpPr>
          <p:nvPr/>
        </p:nvSpPr>
        <p:spPr bwMode="auto">
          <a:xfrm>
            <a:off x="2411413" y="4398963"/>
            <a:ext cx="144462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2411413" y="40052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S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 flipH="1">
            <a:off x="2555875" y="2190750"/>
            <a:ext cx="3744913" cy="2168525"/>
          </a:xfrm>
          <a:prstGeom prst="line">
            <a:avLst/>
          </a:prstGeom>
          <a:noFill/>
          <a:ln w="38100">
            <a:solidFill>
              <a:srgbClr val="CC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23" name="Oval 63"/>
          <p:cNvSpPr>
            <a:spLocks noChangeArrowheads="1"/>
          </p:cNvSpPr>
          <p:nvPr/>
        </p:nvSpPr>
        <p:spPr bwMode="auto">
          <a:xfrm>
            <a:off x="3132138" y="3860800"/>
            <a:ext cx="142875" cy="144463"/>
          </a:xfrm>
          <a:prstGeom prst="ellipse">
            <a:avLst/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2771775" y="35004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FF"/>
                </a:solidFill>
              </a:rPr>
              <a:t>E</a:t>
            </a:r>
            <a:endParaRPr lang="ru-RU" b="1">
              <a:solidFill>
                <a:srgbClr val="CC00FF"/>
              </a:solidFill>
            </a:endParaRPr>
          </a:p>
        </p:txBody>
      </p:sp>
      <p:sp>
        <p:nvSpPr>
          <p:cNvPr id="15429" name="Line 69"/>
          <p:cNvSpPr>
            <a:spLocks noChangeShapeType="1"/>
          </p:cNvSpPr>
          <p:nvPr/>
        </p:nvSpPr>
        <p:spPr bwMode="auto">
          <a:xfrm flipH="1">
            <a:off x="2987675" y="3933825"/>
            <a:ext cx="215900" cy="790575"/>
          </a:xfrm>
          <a:prstGeom prst="line">
            <a:avLst/>
          </a:prstGeom>
          <a:noFill/>
          <a:ln w="38100">
            <a:solidFill>
              <a:srgbClr val="CC00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30" name="Freeform 70"/>
          <p:cNvSpPr>
            <a:spLocks/>
          </p:cNvSpPr>
          <p:nvPr/>
        </p:nvSpPr>
        <p:spPr bwMode="auto">
          <a:xfrm>
            <a:off x="2268538" y="2852738"/>
            <a:ext cx="3095625" cy="2736850"/>
          </a:xfrm>
          <a:custGeom>
            <a:avLst/>
            <a:gdLst>
              <a:gd name="T0" fmla="*/ 0 w 1950"/>
              <a:gd name="T1" fmla="*/ 71438 h 1724"/>
              <a:gd name="T2" fmla="*/ 0 w 1950"/>
              <a:gd name="T3" fmla="*/ 2736850 h 1724"/>
              <a:gd name="T4" fmla="*/ 3095625 w 1950"/>
              <a:gd name="T5" fmla="*/ 2736850 h 1724"/>
              <a:gd name="T6" fmla="*/ 3095625 w 1950"/>
              <a:gd name="T7" fmla="*/ 0 h 1724"/>
              <a:gd name="T8" fmla="*/ 0 w 1950"/>
              <a:gd name="T9" fmla="*/ 71438 h 1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0"/>
              <a:gd name="T16" fmla="*/ 0 h 1724"/>
              <a:gd name="T17" fmla="*/ 1950 w 1950"/>
              <a:gd name="T18" fmla="*/ 1724 h 17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0" h="1724">
                <a:moveTo>
                  <a:pt x="0" y="45"/>
                </a:moveTo>
                <a:lnTo>
                  <a:pt x="0" y="1724"/>
                </a:lnTo>
                <a:lnTo>
                  <a:pt x="1950" y="1724"/>
                </a:lnTo>
                <a:lnTo>
                  <a:pt x="1950" y="0"/>
                </a:lnTo>
                <a:lnTo>
                  <a:pt x="0" y="45"/>
                </a:lnTo>
                <a:close/>
              </a:path>
            </a:pathLst>
          </a:custGeom>
          <a:solidFill>
            <a:schemeClr val="folHlink">
              <a:alpha val="2509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 flipH="1">
            <a:off x="4572000" y="5229225"/>
            <a:ext cx="720725" cy="360363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36" grpId="0" animBg="1"/>
      <p:bldP spid="15428" grpId="0" animBg="1"/>
      <p:bldP spid="15417" grpId="0" animBg="1"/>
      <p:bldP spid="15387" grpId="0" animBg="1"/>
      <p:bldP spid="15388" grpId="0" animBg="1"/>
      <p:bldP spid="15389" grpId="0" animBg="1"/>
      <p:bldP spid="15390" grpId="0"/>
      <p:bldP spid="15391" grpId="0"/>
      <p:bldP spid="15392" grpId="0"/>
      <p:bldP spid="15394" grpId="0" animBg="1"/>
      <p:bldP spid="15395" grpId="0" animBg="1"/>
      <p:bldP spid="15396" grpId="0" animBg="1"/>
      <p:bldP spid="15397" grpId="0" animBg="1"/>
      <p:bldP spid="15398" grpId="0"/>
      <p:bldP spid="15401" grpId="0" animBg="1"/>
      <p:bldP spid="15402" grpId="0" animBg="1"/>
      <p:bldP spid="15403" grpId="0" animBg="1"/>
      <p:bldP spid="15404" grpId="0"/>
      <p:bldP spid="15405" grpId="0" animBg="1"/>
      <p:bldP spid="15406" grpId="0" animBg="1"/>
      <p:bldP spid="15407" grpId="0" animBg="1"/>
      <p:bldP spid="15408" grpId="0" animBg="1"/>
      <p:bldP spid="15409" grpId="0" animBg="1"/>
      <p:bldP spid="15410" grpId="0"/>
      <p:bldP spid="15422" grpId="0" animBg="1"/>
      <p:bldP spid="15423" grpId="0" animBg="1"/>
      <p:bldP spid="15424" grpId="0"/>
      <p:bldP spid="15429" grpId="0" animBg="1"/>
      <p:bldP spid="15430" grpId="0" animBg="1"/>
      <p:bldP spid="154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1" name="Line 49"/>
          <p:cNvSpPr>
            <a:spLocks noChangeShapeType="1"/>
          </p:cNvSpPr>
          <p:nvPr/>
        </p:nvSpPr>
        <p:spPr bwMode="auto">
          <a:xfrm flipH="1">
            <a:off x="1187450" y="1700213"/>
            <a:ext cx="771525" cy="3241675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97" name="Freeform 65"/>
          <p:cNvSpPr>
            <a:spLocks/>
          </p:cNvSpPr>
          <p:nvPr/>
        </p:nvSpPr>
        <p:spPr bwMode="auto">
          <a:xfrm>
            <a:off x="1187450" y="1412875"/>
            <a:ext cx="4176713" cy="4103688"/>
          </a:xfrm>
          <a:custGeom>
            <a:avLst/>
            <a:gdLst>
              <a:gd name="T0" fmla="*/ 720725 w 2631"/>
              <a:gd name="T1" fmla="*/ 287338 h 2585"/>
              <a:gd name="T2" fmla="*/ 0 w 2631"/>
              <a:gd name="T3" fmla="*/ 3600451 h 2585"/>
              <a:gd name="T4" fmla="*/ 1008063 w 2631"/>
              <a:gd name="T5" fmla="*/ 4103688 h 2585"/>
              <a:gd name="T6" fmla="*/ 3671888 w 2631"/>
              <a:gd name="T7" fmla="*/ 3600451 h 2585"/>
              <a:gd name="T8" fmla="*/ 4176713 w 2631"/>
              <a:gd name="T9" fmla="*/ 1439863 h 2585"/>
              <a:gd name="T10" fmla="*/ 1439863 w 2631"/>
              <a:gd name="T11" fmla="*/ 0 h 2585"/>
              <a:gd name="T12" fmla="*/ 720725 w 2631"/>
              <a:gd name="T13" fmla="*/ 287338 h 25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31"/>
              <a:gd name="T22" fmla="*/ 0 h 2585"/>
              <a:gd name="T23" fmla="*/ 2631 w 2631"/>
              <a:gd name="T24" fmla="*/ 2585 h 25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31" h="2585">
                <a:moveTo>
                  <a:pt x="454" y="181"/>
                </a:moveTo>
                <a:lnTo>
                  <a:pt x="0" y="2268"/>
                </a:lnTo>
                <a:lnTo>
                  <a:pt x="635" y="2585"/>
                </a:lnTo>
                <a:lnTo>
                  <a:pt x="2313" y="2268"/>
                </a:lnTo>
                <a:lnTo>
                  <a:pt x="2631" y="907"/>
                </a:lnTo>
                <a:lnTo>
                  <a:pt x="907" y="0"/>
                </a:lnTo>
                <a:lnTo>
                  <a:pt x="454" y="181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827088" y="260350"/>
            <a:ext cx="7475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куба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4213" y="981075"/>
            <a:ext cx="5329237" cy="4592638"/>
            <a:chOff x="975" y="709"/>
            <a:chExt cx="3175" cy="2761"/>
          </a:xfrm>
        </p:grpSpPr>
        <p:grpSp>
          <p:nvGrpSpPr>
            <p:cNvPr id="11302" name="Group 6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11311" name="Line 7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2" name="Line 8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3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4" name="Line 10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5" name="Line 11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6" name="Line 12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7" name="Line 13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8" name="Line 14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9" name="Line 15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0" name="Line 16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1" name="Line 17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2" name="Line 18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303" name="Text Box 19"/>
            <p:cNvSpPr txBox="1">
              <a:spLocks noChangeArrowheads="1"/>
            </p:cNvSpPr>
            <p:nvPr/>
          </p:nvSpPr>
          <p:spPr bwMode="auto">
            <a:xfrm>
              <a:off x="975" y="3249"/>
              <a:ext cx="22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11304" name="Text Box 20"/>
            <p:cNvSpPr txBox="1">
              <a:spLocks noChangeArrowheads="1"/>
            </p:cNvSpPr>
            <p:nvPr/>
          </p:nvSpPr>
          <p:spPr bwMode="auto">
            <a:xfrm>
              <a:off x="1882" y="2478"/>
              <a:ext cx="22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11305" name="Text Box 21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11306" name="Text Box 22"/>
            <p:cNvSpPr txBox="1">
              <a:spLocks noChangeArrowheads="1"/>
            </p:cNvSpPr>
            <p:nvPr/>
          </p:nvSpPr>
          <p:spPr bwMode="auto">
            <a:xfrm>
              <a:off x="2880" y="3203"/>
              <a:ext cx="31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11307" name="Text Box 23"/>
            <p:cNvSpPr txBox="1">
              <a:spLocks noChangeArrowheads="1"/>
            </p:cNvSpPr>
            <p:nvPr/>
          </p:nvSpPr>
          <p:spPr bwMode="auto">
            <a:xfrm>
              <a:off x="975" y="1570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1308" name="Text Box 24"/>
            <p:cNvSpPr txBox="1">
              <a:spLocks noChangeArrowheads="1"/>
            </p:cNvSpPr>
            <p:nvPr/>
          </p:nvSpPr>
          <p:spPr bwMode="auto">
            <a:xfrm>
              <a:off x="1882" y="709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1309" name="Text Box 25"/>
            <p:cNvSpPr txBox="1">
              <a:spLocks noChangeArrowheads="1"/>
            </p:cNvSpPr>
            <p:nvPr/>
          </p:nvSpPr>
          <p:spPr bwMode="auto">
            <a:xfrm>
              <a:off x="3787" y="754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1310" name="Text Box 26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1068388" y="4941888"/>
            <a:ext cx="144462" cy="142875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2555875" y="1341438"/>
            <a:ext cx="144463" cy="142875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5292725" y="2781300"/>
            <a:ext cx="144463" cy="142875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4787900" y="4941888"/>
            <a:ext cx="144463" cy="142875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1908175" y="1557338"/>
            <a:ext cx="144463" cy="142875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2124075" y="5445125"/>
            <a:ext cx="144463" cy="142875"/>
          </a:xfrm>
          <a:prstGeom prst="ellipse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755650" y="465296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43008"/>
                </a:solidFill>
              </a:rPr>
              <a:t>M</a:t>
            </a:r>
            <a:endParaRPr lang="ru-RU" b="1">
              <a:solidFill>
                <a:srgbClr val="C43008"/>
              </a:solidFill>
            </a:endParaRP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5435600" y="21336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43008"/>
                </a:solidFill>
              </a:rPr>
              <a:t>P</a:t>
            </a:r>
            <a:endParaRPr lang="ru-RU" b="1">
              <a:solidFill>
                <a:srgbClr val="C43008"/>
              </a:solidFill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2771775" y="981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43008"/>
                </a:solidFill>
              </a:rPr>
              <a:t>K</a:t>
            </a:r>
            <a:endParaRPr lang="ru-RU" b="1">
              <a:solidFill>
                <a:srgbClr val="C43008"/>
              </a:solidFill>
            </a:endParaRP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2627313" y="1412875"/>
            <a:ext cx="2736850" cy="1439863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5364163" y="2852738"/>
            <a:ext cx="3529012" cy="17287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364163" y="4365625"/>
            <a:ext cx="338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8388350" y="4292600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 flipH="1" flipV="1">
            <a:off x="1187450" y="549275"/>
            <a:ext cx="1368425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 flipV="1">
            <a:off x="2124075" y="69215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2051050" y="101917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8316913" y="44370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CCCC"/>
                </a:solidFill>
              </a:rPr>
              <a:t>S</a:t>
            </a:r>
            <a:endParaRPr lang="ru-RU" b="1">
              <a:solidFill>
                <a:srgbClr val="33CCCC"/>
              </a:solidFill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2124075" y="6921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CCCC"/>
                </a:solidFill>
              </a:rPr>
              <a:t>Y</a:t>
            </a:r>
            <a:endParaRPr lang="ru-RU" b="1">
              <a:solidFill>
                <a:srgbClr val="33CCCC"/>
              </a:solidFill>
            </a:endParaRPr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 flipH="1">
            <a:off x="1979613" y="1125538"/>
            <a:ext cx="144462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1547813" y="12684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R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 flipH="1">
            <a:off x="900113" y="5084763"/>
            <a:ext cx="215900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 flipH="1">
            <a:off x="722313" y="5516563"/>
            <a:ext cx="43180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84" name="Oval 52"/>
          <p:cNvSpPr>
            <a:spLocks noChangeArrowheads="1"/>
          </p:cNvSpPr>
          <p:nvPr/>
        </p:nvSpPr>
        <p:spPr bwMode="auto">
          <a:xfrm>
            <a:off x="900113" y="56610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971550" y="55895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CCCC"/>
                </a:solidFill>
              </a:rPr>
              <a:t>H</a:t>
            </a:r>
            <a:endParaRPr lang="ru-RU" b="1">
              <a:solidFill>
                <a:srgbClr val="33CCCC"/>
              </a:solidFill>
            </a:endParaRPr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 flipV="1">
            <a:off x="971550" y="5516563"/>
            <a:ext cx="1152525" cy="2174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90" name="Line 58"/>
          <p:cNvSpPr>
            <a:spLocks noChangeShapeType="1"/>
          </p:cNvSpPr>
          <p:nvPr/>
        </p:nvSpPr>
        <p:spPr bwMode="auto">
          <a:xfrm flipV="1">
            <a:off x="2268538" y="5013325"/>
            <a:ext cx="2590800" cy="503238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2124075" y="55895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4859338" y="50133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Z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 flipV="1">
            <a:off x="4932363" y="4411663"/>
            <a:ext cx="3455987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 flipH="1">
            <a:off x="4859338" y="2852738"/>
            <a:ext cx="504825" cy="2160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 flipV="1">
            <a:off x="2051050" y="1412875"/>
            <a:ext cx="576263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>
            <a:off x="1116013" y="5013325"/>
            <a:ext cx="1008062" cy="43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3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20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5" dur="20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1" grpId="0" animBg="1"/>
      <p:bldP spid="18497" grpId="0" animBg="1"/>
      <p:bldP spid="18461" grpId="0" animBg="1"/>
      <p:bldP spid="18462" grpId="0" animBg="1"/>
      <p:bldP spid="18463" grpId="0" animBg="1"/>
      <p:bldP spid="18464" grpId="0" animBg="1"/>
      <p:bldP spid="18465" grpId="0" animBg="1"/>
      <p:bldP spid="18466" grpId="0" animBg="1"/>
      <p:bldP spid="18467" grpId="0"/>
      <p:bldP spid="18468" grpId="0"/>
      <p:bldP spid="18469" grpId="0"/>
      <p:bldP spid="18471" grpId="0" animBg="1"/>
      <p:bldP spid="18472" grpId="0" animBg="1"/>
      <p:bldP spid="18473" grpId="0" animBg="1"/>
      <p:bldP spid="18460" grpId="0" animBg="1"/>
      <p:bldP spid="18474" grpId="0" animBg="1"/>
      <p:bldP spid="18475" grpId="0" animBg="1"/>
      <p:bldP spid="18459" grpId="0" animBg="1"/>
      <p:bldP spid="18476" grpId="0"/>
      <p:bldP spid="18477" grpId="0"/>
      <p:bldP spid="18479" grpId="0" animBg="1"/>
      <p:bldP spid="18480" grpId="0"/>
      <p:bldP spid="18482" grpId="0" animBg="1"/>
      <p:bldP spid="18483" grpId="0" animBg="1"/>
      <p:bldP spid="18484" grpId="0" animBg="1"/>
      <p:bldP spid="18485" grpId="0"/>
      <p:bldP spid="18488" grpId="0" animBg="1"/>
      <p:bldP spid="18490" grpId="0" animBg="1"/>
      <p:bldP spid="18491" grpId="0"/>
      <p:bldP spid="18492" grpId="0"/>
      <p:bldP spid="18493" grpId="0" animBg="1"/>
      <p:bldP spid="18494" grpId="0" animBg="1"/>
      <p:bldP spid="18495" grpId="0" animBg="1"/>
      <p:bldP spid="184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Freeform 44"/>
          <p:cNvSpPr>
            <a:spLocks/>
          </p:cNvSpPr>
          <p:nvPr/>
        </p:nvSpPr>
        <p:spPr bwMode="auto">
          <a:xfrm>
            <a:off x="1979613" y="1341438"/>
            <a:ext cx="2805112" cy="2808287"/>
          </a:xfrm>
          <a:custGeom>
            <a:avLst/>
            <a:gdLst>
              <a:gd name="T0" fmla="*/ 2805112 w 1767"/>
              <a:gd name="T1" fmla="*/ 1201737 h 1769"/>
              <a:gd name="T2" fmla="*/ 2779712 w 1767"/>
              <a:gd name="T3" fmla="*/ 1452562 h 1769"/>
              <a:gd name="T4" fmla="*/ 2730500 w 1767"/>
              <a:gd name="T5" fmla="*/ 1527175 h 1769"/>
              <a:gd name="T6" fmla="*/ 2667000 w 1767"/>
              <a:gd name="T7" fmla="*/ 2078037 h 1769"/>
              <a:gd name="T8" fmla="*/ 2630487 w 1767"/>
              <a:gd name="T9" fmla="*/ 2216150 h 1769"/>
              <a:gd name="T10" fmla="*/ 647700 w 1767"/>
              <a:gd name="T11" fmla="*/ 2808287 h 1769"/>
              <a:gd name="T12" fmla="*/ 0 w 1767"/>
              <a:gd name="T13" fmla="*/ 1582737 h 1769"/>
              <a:gd name="T14" fmla="*/ 144462 w 1767"/>
              <a:gd name="T15" fmla="*/ 647700 h 1769"/>
              <a:gd name="T16" fmla="*/ 1944687 w 1767"/>
              <a:gd name="T17" fmla="*/ 0 h 1769"/>
              <a:gd name="T18" fmla="*/ 2805112 w 1767"/>
              <a:gd name="T19" fmla="*/ 1201737 h 17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67"/>
              <a:gd name="T31" fmla="*/ 0 h 1769"/>
              <a:gd name="T32" fmla="*/ 1767 w 1767"/>
              <a:gd name="T33" fmla="*/ 1769 h 176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67" h="1769">
                <a:moveTo>
                  <a:pt x="1767" y="757"/>
                </a:moveTo>
                <a:cubicBezTo>
                  <a:pt x="1759" y="809"/>
                  <a:pt x="1764" y="864"/>
                  <a:pt x="1751" y="915"/>
                </a:cubicBezTo>
                <a:cubicBezTo>
                  <a:pt x="1746" y="933"/>
                  <a:pt x="1720" y="962"/>
                  <a:pt x="1720" y="962"/>
                </a:cubicBezTo>
                <a:cubicBezTo>
                  <a:pt x="1714" y="1071"/>
                  <a:pt x="1715" y="1203"/>
                  <a:pt x="1680" y="1309"/>
                </a:cubicBezTo>
                <a:cubicBezTo>
                  <a:pt x="1672" y="1401"/>
                  <a:pt x="1701" y="1396"/>
                  <a:pt x="1657" y="1396"/>
                </a:cubicBezTo>
                <a:lnTo>
                  <a:pt x="408" y="1769"/>
                </a:lnTo>
                <a:lnTo>
                  <a:pt x="0" y="997"/>
                </a:lnTo>
                <a:lnTo>
                  <a:pt x="91" y="408"/>
                </a:lnTo>
                <a:lnTo>
                  <a:pt x="1225" y="0"/>
                </a:lnTo>
                <a:lnTo>
                  <a:pt x="1767" y="757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2291" name="Group 19"/>
          <p:cNvGrpSpPr>
            <a:grpSpLocks/>
          </p:cNvGrpSpPr>
          <p:nvPr/>
        </p:nvGrpSpPr>
        <p:grpSpPr bwMode="auto">
          <a:xfrm>
            <a:off x="1979613" y="1341438"/>
            <a:ext cx="2808287" cy="2808287"/>
            <a:chOff x="1247" y="1298"/>
            <a:chExt cx="1769" cy="1769"/>
          </a:xfrm>
        </p:grpSpPr>
        <p:sp>
          <p:nvSpPr>
            <p:cNvPr id="12310" name="Line 6"/>
            <p:cNvSpPr>
              <a:spLocks noChangeShapeType="1"/>
            </p:cNvSpPr>
            <p:nvPr/>
          </p:nvSpPr>
          <p:spPr bwMode="auto">
            <a:xfrm>
              <a:off x="1247" y="1842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7"/>
            <p:cNvSpPr>
              <a:spLocks noChangeShapeType="1"/>
            </p:cNvSpPr>
            <p:nvPr/>
          </p:nvSpPr>
          <p:spPr bwMode="auto">
            <a:xfrm>
              <a:off x="2608" y="1842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8"/>
            <p:cNvSpPr>
              <a:spLocks noChangeShapeType="1"/>
            </p:cNvSpPr>
            <p:nvPr/>
          </p:nvSpPr>
          <p:spPr bwMode="auto">
            <a:xfrm flipH="1" flipV="1">
              <a:off x="1247" y="3067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9"/>
            <p:cNvSpPr>
              <a:spLocks noChangeShapeType="1"/>
            </p:cNvSpPr>
            <p:nvPr/>
          </p:nvSpPr>
          <p:spPr bwMode="auto">
            <a:xfrm flipH="1" flipV="1">
              <a:off x="1247" y="1842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11"/>
            <p:cNvSpPr>
              <a:spLocks noChangeShapeType="1"/>
            </p:cNvSpPr>
            <p:nvPr/>
          </p:nvSpPr>
          <p:spPr bwMode="auto">
            <a:xfrm>
              <a:off x="1655" y="1344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12"/>
            <p:cNvSpPr>
              <a:spLocks noChangeShapeType="1"/>
            </p:cNvSpPr>
            <p:nvPr/>
          </p:nvSpPr>
          <p:spPr bwMode="auto">
            <a:xfrm>
              <a:off x="3016" y="1298"/>
              <a:ext cx="0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Line 13"/>
            <p:cNvSpPr>
              <a:spLocks noChangeShapeType="1"/>
            </p:cNvSpPr>
            <p:nvPr/>
          </p:nvSpPr>
          <p:spPr bwMode="auto">
            <a:xfrm flipH="1">
              <a:off x="1655" y="1298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Line 14"/>
            <p:cNvSpPr>
              <a:spLocks noChangeShapeType="1"/>
            </p:cNvSpPr>
            <p:nvPr/>
          </p:nvSpPr>
          <p:spPr bwMode="auto">
            <a:xfrm flipH="1">
              <a:off x="1655" y="2568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Line 15"/>
            <p:cNvSpPr>
              <a:spLocks noChangeShapeType="1"/>
            </p:cNvSpPr>
            <p:nvPr/>
          </p:nvSpPr>
          <p:spPr bwMode="auto">
            <a:xfrm flipH="1">
              <a:off x="2608" y="2568"/>
              <a:ext cx="408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Line 16"/>
            <p:cNvSpPr>
              <a:spLocks noChangeShapeType="1"/>
            </p:cNvSpPr>
            <p:nvPr/>
          </p:nvSpPr>
          <p:spPr bwMode="auto">
            <a:xfrm flipH="1">
              <a:off x="2608" y="1298"/>
              <a:ext cx="408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0" name="Line 17"/>
            <p:cNvSpPr>
              <a:spLocks noChangeShapeType="1"/>
            </p:cNvSpPr>
            <p:nvPr/>
          </p:nvSpPr>
          <p:spPr bwMode="auto">
            <a:xfrm flipH="1">
              <a:off x="1268" y="2568"/>
              <a:ext cx="408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21" name="Line 18"/>
            <p:cNvSpPr>
              <a:spLocks noChangeShapeType="1"/>
            </p:cNvSpPr>
            <p:nvPr/>
          </p:nvSpPr>
          <p:spPr bwMode="auto">
            <a:xfrm flipH="1">
              <a:off x="1247" y="1298"/>
              <a:ext cx="408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1916113" y="28273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2606675" y="4076700"/>
            <a:ext cx="1397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4559300" y="3487738"/>
            <a:ext cx="1317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476375" y="1989138"/>
            <a:ext cx="2663825" cy="48688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2700338" y="3573463"/>
            <a:ext cx="1871662" cy="576262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4140200" y="4149725"/>
            <a:ext cx="0" cy="2708275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V="1">
            <a:off x="4140200" y="620713"/>
            <a:ext cx="936625" cy="6237287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4762500" y="2492375"/>
            <a:ext cx="71438" cy="73025"/>
          </a:xfrm>
          <a:prstGeom prst="ellipse">
            <a:avLst/>
          </a:prstGeom>
          <a:solidFill>
            <a:srgbClr val="FDA1B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4643438" y="2565400"/>
            <a:ext cx="144462" cy="9350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4787900" y="620713"/>
            <a:ext cx="431800" cy="720725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1116013" y="2205038"/>
            <a:ext cx="935037" cy="0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V="1">
            <a:off x="1258888" y="476250"/>
            <a:ext cx="4968875" cy="187325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V="1">
            <a:off x="2124075" y="1354138"/>
            <a:ext cx="1800225" cy="647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3924300" y="1341438"/>
            <a:ext cx="863600" cy="1150937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H="1">
            <a:off x="1979613" y="1989138"/>
            <a:ext cx="144462" cy="935037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Text Box 45"/>
          <p:cNvSpPr txBox="1">
            <a:spLocks noChangeArrowheads="1"/>
          </p:cNvSpPr>
          <p:nvPr/>
        </p:nvSpPr>
        <p:spPr bwMode="auto">
          <a:xfrm>
            <a:off x="971550" y="188913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b="1"/>
              <a:t>Построить сечение куба, плоскостью, проходящей через заданные точки.</a:t>
            </a:r>
          </a:p>
        </p:txBody>
      </p:sp>
      <p:sp>
        <p:nvSpPr>
          <p:cNvPr id="12308" name="AutoShape 4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AutoShape 4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76262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3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2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971550" y="260350"/>
            <a:ext cx="7343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b="1"/>
              <a:t>Построить сечение куба, плоскостью, проходящей через заданные точки.</a:t>
            </a:r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>
            <a:off x="1908175" y="2133600"/>
            <a:ext cx="2879725" cy="2447925"/>
          </a:xfrm>
          <a:custGeom>
            <a:avLst/>
            <a:gdLst>
              <a:gd name="T0" fmla="*/ 2771775 w 1814"/>
              <a:gd name="T1" fmla="*/ 1308100 h 1542"/>
              <a:gd name="T2" fmla="*/ 2663825 w 1814"/>
              <a:gd name="T3" fmla="*/ 1644650 h 1542"/>
              <a:gd name="T4" fmla="*/ 2651125 w 1814"/>
              <a:gd name="T5" fmla="*/ 1685925 h 1542"/>
              <a:gd name="T6" fmla="*/ 2597150 w 1814"/>
              <a:gd name="T7" fmla="*/ 1765300 h 1542"/>
              <a:gd name="T8" fmla="*/ 2543175 w 1814"/>
              <a:gd name="T9" fmla="*/ 1927225 h 1542"/>
              <a:gd name="T10" fmla="*/ 2501900 w 1814"/>
              <a:gd name="T11" fmla="*/ 2008188 h 1542"/>
              <a:gd name="T12" fmla="*/ 2474913 w 1814"/>
              <a:gd name="T13" fmla="*/ 2062163 h 1542"/>
              <a:gd name="T14" fmla="*/ 1584325 w 1814"/>
              <a:gd name="T15" fmla="*/ 2447925 h 1542"/>
              <a:gd name="T16" fmla="*/ 0 w 1814"/>
              <a:gd name="T17" fmla="*/ 1655763 h 1542"/>
              <a:gd name="T18" fmla="*/ 647700 w 1814"/>
              <a:gd name="T19" fmla="*/ 0 h 1542"/>
              <a:gd name="T20" fmla="*/ 2879725 w 1814"/>
              <a:gd name="T21" fmla="*/ 1295400 h 15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14"/>
              <a:gd name="T34" fmla="*/ 0 h 1542"/>
              <a:gd name="T35" fmla="*/ 1814 w 1814"/>
              <a:gd name="T36" fmla="*/ 1542 h 15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14" h="1542">
                <a:moveTo>
                  <a:pt x="1746" y="824"/>
                </a:moveTo>
                <a:cubicBezTo>
                  <a:pt x="1736" y="892"/>
                  <a:pt x="1718" y="978"/>
                  <a:pt x="1678" y="1036"/>
                </a:cubicBezTo>
                <a:cubicBezTo>
                  <a:pt x="1675" y="1045"/>
                  <a:pt x="1674" y="1054"/>
                  <a:pt x="1670" y="1062"/>
                </a:cubicBezTo>
                <a:cubicBezTo>
                  <a:pt x="1660" y="1080"/>
                  <a:pt x="1642" y="1093"/>
                  <a:pt x="1636" y="1112"/>
                </a:cubicBezTo>
                <a:cubicBezTo>
                  <a:pt x="1628" y="1136"/>
                  <a:pt x="1617" y="1191"/>
                  <a:pt x="1602" y="1214"/>
                </a:cubicBezTo>
                <a:cubicBezTo>
                  <a:pt x="1570" y="1263"/>
                  <a:pt x="1597" y="1217"/>
                  <a:pt x="1576" y="1265"/>
                </a:cubicBezTo>
                <a:cubicBezTo>
                  <a:pt x="1571" y="1277"/>
                  <a:pt x="1559" y="1299"/>
                  <a:pt x="1559" y="1299"/>
                </a:cubicBezTo>
                <a:lnTo>
                  <a:pt x="998" y="1542"/>
                </a:lnTo>
                <a:lnTo>
                  <a:pt x="0" y="1043"/>
                </a:lnTo>
                <a:lnTo>
                  <a:pt x="408" y="0"/>
                </a:lnTo>
                <a:lnTo>
                  <a:pt x="1814" y="816"/>
                </a:lnTo>
              </a:path>
            </a:pathLst>
          </a:custGeom>
          <a:solidFill>
            <a:srgbClr val="00CC66">
              <a:alpha val="45097"/>
            </a:srgbClr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908175" y="1773238"/>
            <a:ext cx="2808288" cy="2808287"/>
            <a:chOff x="1247" y="1298"/>
            <a:chExt cx="1769" cy="1769"/>
          </a:xfrm>
        </p:grpSpPr>
        <p:sp>
          <p:nvSpPr>
            <p:cNvPr id="13345" name="Line 6"/>
            <p:cNvSpPr>
              <a:spLocks noChangeShapeType="1"/>
            </p:cNvSpPr>
            <p:nvPr/>
          </p:nvSpPr>
          <p:spPr bwMode="auto">
            <a:xfrm>
              <a:off x="1247" y="1842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Line 7"/>
            <p:cNvSpPr>
              <a:spLocks noChangeShapeType="1"/>
            </p:cNvSpPr>
            <p:nvPr/>
          </p:nvSpPr>
          <p:spPr bwMode="auto">
            <a:xfrm>
              <a:off x="2608" y="1842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7" name="Line 8"/>
            <p:cNvSpPr>
              <a:spLocks noChangeShapeType="1"/>
            </p:cNvSpPr>
            <p:nvPr/>
          </p:nvSpPr>
          <p:spPr bwMode="auto">
            <a:xfrm flipH="1" flipV="1">
              <a:off x="1247" y="3067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8" name="Line 9"/>
            <p:cNvSpPr>
              <a:spLocks noChangeShapeType="1"/>
            </p:cNvSpPr>
            <p:nvPr/>
          </p:nvSpPr>
          <p:spPr bwMode="auto">
            <a:xfrm flipH="1" flipV="1">
              <a:off x="1247" y="1842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9" name="Line 10"/>
            <p:cNvSpPr>
              <a:spLocks noChangeShapeType="1"/>
            </p:cNvSpPr>
            <p:nvPr/>
          </p:nvSpPr>
          <p:spPr bwMode="auto">
            <a:xfrm>
              <a:off x="1655" y="1344"/>
              <a:ext cx="0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0" name="Line 11"/>
            <p:cNvSpPr>
              <a:spLocks noChangeShapeType="1"/>
            </p:cNvSpPr>
            <p:nvPr/>
          </p:nvSpPr>
          <p:spPr bwMode="auto">
            <a:xfrm>
              <a:off x="3016" y="1298"/>
              <a:ext cx="0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1" name="Line 12"/>
            <p:cNvSpPr>
              <a:spLocks noChangeShapeType="1"/>
            </p:cNvSpPr>
            <p:nvPr/>
          </p:nvSpPr>
          <p:spPr bwMode="auto">
            <a:xfrm flipH="1">
              <a:off x="1655" y="1298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2" name="Line 13"/>
            <p:cNvSpPr>
              <a:spLocks noChangeShapeType="1"/>
            </p:cNvSpPr>
            <p:nvPr/>
          </p:nvSpPr>
          <p:spPr bwMode="auto">
            <a:xfrm flipH="1">
              <a:off x="1655" y="2568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3" name="Line 14"/>
            <p:cNvSpPr>
              <a:spLocks noChangeShapeType="1"/>
            </p:cNvSpPr>
            <p:nvPr/>
          </p:nvSpPr>
          <p:spPr bwMode="auto">
            <a:xfrm flipH="1">
              <a:off x="2608" y="2568"/>
              <a:ext cx="408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4" name="Line 15"/>
            <p:cNvSpPr>
              <a:spLocks noChangeShapeType="1"/>
            </p:cNvSpPr>
            <p:nvPr/>
          </p:nvSpPr>
          <p:spPr bwMode="auto">
            <a:xfrm flipH="1">
              <a:off x="2608" y="1298"/>
              <a:ext cx="408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5" name="Line 16"/>
            <p:cNvSpPr>
              <a:spLocks noChangeShapeType="1"/>
            </p:cNvSpPr>
            <p:nvPr/>
          </p:nvSpPr>
          <p:spPr bwMode="auto">
            <a:xfrm flipH="1">
              <a:off x="1268" y="2568"/>
              <a:ext cx="408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56" name="Line 17"/>
            <p:cNvSpPr>
              <a:spLocks noChangeShapeType="1"/>
            </p:cNvSpPr>
            <p:nvPr/>
          </p:nvSpPr>
          <p:spPr bwMode="auto">
            <a:xfrm flipH="1">
              <a:off x="1247" y="1298"/>
              <a:ext cx="408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8" name="Line 22"/>
          <p:cNvSpPr>
            <a:spLocks noChangeShapeType="1"/>
          </p:cNvSpPr>
          <p:nvPr/>
        </p:nvSpPr>
        <p:spPr bwMode="auto">
          <a:xfrm flipH="1">
            <a:off x="1908175" y="2205038"/>
            <a:ext cx="647700" cy="1584325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>
            <a:off x="1100138" y="3789363"/>
            <a:ext cx="792162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>
            <a:off x="900113" y="4581525"/>
            <a:ext cx="1008062" cy="1152525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2555875" y="2133600"/>
            <a:ext cx="2232025" cy="1295400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4716463" y="3400425"/>
            <a:ext cx="2087562" cy="1152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4716463" y="3789363"/>
            <a:ext cx="1079500" cy="0"/>
          </a:xfrm>
          <a:prstGeom prst="line">
            <a:avLst/>
          </a:prstGeom>
          <a:noFill/>
          <a:ln w="28575">
            <a:solidFill>
              <a:srgbClr val="FFCC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V="1">
            <a:off x="1116013" y="4581525"/>
            <a:ext cx="23764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V="1">
            <a:off x="3492500" y="4221163"/>
            <a:ext cx="863600" cy="360362"/>
          </a:xfrm>
          <a:prstGeom prst="line">
            <a:avLst/>
          </a:prstGeom>
          <a:noFill/>
          <a:ln w="28575">
            <a:solidFill>
              <a:srgbClr val="33CC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V="1">
            <a:off x="4356100" y="3789363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1908175" y="3789363"/>
            <a:ext cx="1584325" cy="792162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H="1">
            <a:off x="4356100" y="3429000"/>
            <a:ext cx="360363" cy="792163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4643438" y="3357563"/>
            <a:ext cx="144462" cy="144462"/>
          </a:xfrm>
          <a:prstGeom prst="ellipse">
            <a:avLst/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1835150" y="3716338"/>
            <a:ext cx="144463" cy="144462"/>
          </a:xfrm>
          <a:prstGeom prst="ellipse">
            <a:avLst/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2484438" y="2060575"/>
            <a:ext cx="144462" cy="144463"/>
          </a:xfrm>
          <a:prstGeom prst="ellipse">
            <a:avLst/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1476375" y="34290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CC33"/>
                </a:solidFill>
              </a:rPr>
              <a:t>M</a:t>
            </a:r>
            <a:endParaRPr lang="ru-RU" b="1">
              <a:solidFill>
                <a:srgbClr val="33CC33"/>
              </a:solidFill>
            </a:endParaRP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2627313" y="19161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CC33"/>
                </a:solidFill>
              </a:rPr>
              <a:t>N</a:t>
            </a:r>
            <a:endParaRPr lang="ru-RU" b="1">
              <a:solidFill>
                <a:srgbClr val="33CC33"/>
              </a:solidFill>
            </a:endParaRP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787900" y="30686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CC33"/>
                </a:solidFill>
              </a:rPr>
              <a:t>K</a:t>
            </a:r>
            <a:endParaRPr lang="ru-RU" b="1">
              <a:solidFill>
                <a:srgbClr val="33CC33"/>
              </a:solidFill>
            </a:endParaRP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1692275" y="4508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  <a:endParaRPr lang="ru-RU" b="1"/>
          </a:p>
        </p:txBody>
      </p:sp>
      <p:sp>
        <p:nvSpPr>
          <p:cNvPr id="13335" name="Text Box 52"/>
          <p:cNvSpPr txBox="1">
            <a:spLocks noChangeArrowheads="1"/>
          </p:cNvSpPr>
          <p:nvPr/>
        </p:nvSpPr>
        <p:spPr bwMode="auto">
          <a:xfrm>
            <a:off x="1835150" y="58054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2522538" y="34671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endParaRPr lang="ru-RU" b="1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4716463" y="34671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  <a:endParaRPr lang="ru-RU" b="1"/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3995738" y="4508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endParaRPr lang="ru-RU" b="1"/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1547813" y="24209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2339975" y="14128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4572000" y="13874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4067175" y="24209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13343" name="AutoShape 6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4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76262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3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3" grpId="0" animBg="1"/>
      <p:bldP spid="4118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  <p:bldP spid="4125" grpId="0" animBg="1"/>
      <p:bldP spid="4126" grpId="0" animBg="1"/>
      <p:bldP spid="4127" grpId="0" animBg="1"/>
      <p:bldP spid="4128" grpId="0" animBg="1"/>
      <p:bldP spid="4116" grpId="0" animBg="1"/>
      <p:bldP spid="4114" grpId="0" animBg="1"/>
      <p:bldP spid="4115" grpId="0" animBg="1"/>
      <p:bldP spid="4144" grpId="0"/>
      <p:bldP spid="4145" grpId="0"/>
      <p:bldP spid="4146" grpId="0"/>
      <p:bldP spid="4147" grpId="0"/>
      <p:bldP spid="4149" grpId="0"/>
      <p:bldP spid="4150" grpId="0"/>
      <p:bldP spid="4151" grpId="0"/>
      <p:bldP spid="4152" grpId="0"/>
      <p:bldP spid="4153" grpId="0"/>
      <p:bldP spid="4154" grpId="0"/>
      <p:bldP spid="41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4" name="Freeform 68"/>
          <p:cNvSpPr>
            <a:spLocks/>
          </p:cNvSpPr>
          <p:nvPr/>
        </p:nvSpPr>
        <p:spPr bwMode="auto">
          <a:xfrm>
            <a:off x="2555875" y="2276475"/>
            <a:ext cx="3168650" cy="2952750"/>
          </a:xfrm>
          <a:custGeom>
            <a:avLst/>
            <a:gdLst>
              <a:gd name="T0" fmla="*/ 0 w 1996"/>
              <a:gd name="T1" fmla="*/ 0 h 1860"/>
              <a:gd name="T2" fmla="*/ 647700 w 1996"/>
              <a:gd name="T3" fmla="*/ 504825 h 1860"/>
              <a:gd name="T4" fmla="*/ 2879725 w 1996"/>
              <a:gd name="T5" fmla="*/ 2520950 h 1860"/>
              <a:gd name="T6" fmla="*/ 3168650 w 1996"/>
              <a:gd name="T7" fmla="*/ 2952750 h 1860"/>
              <a:gd name="T8" fmla="*/ 2160588 w 1996"/>
              <a:gd name="T9" fmla="*/ 2160588 h 1860"/>
              <a:gd name="T10" fmla="*/ 576263 w 1996"/>
              <a:gd name="T11" fmla="*/ 720725 h 1860"/>
              <a:gd name="T12" fmla="*/ 0 w 1996"/>
              <a:gd name="T13" fmla="*/ 0 h 18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96"/>
              <a:gd name="T22" fmla="*/ 0 h 1860"/>
              <a:gd name="T23" fmla="*/ 1996 w 1996"/>
              <a:gd name="T24" fmla="*/ 1860 h 18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96" h="1860">
                <a:moveTo>
                  <a:pt x="0" y="0"/>
                </a:moveTo>
                <a:lnTo>
                  <a:pt x="408" y="318"/>
                </a:lnTo>
                <a:lnTo>
                  <a:pt x="1814" y="1588"/>
                </a:lnTo>
                <a:lnTo>
                  <a:pt x="1996" y="1860"/>
                </a:lnTo>
                <a:lnTo>
                  <a:pt x="1361" y="1361"/>
                </a:lnTo>
                <a:lnTo>
                  <a:pt x="363" y="45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4588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 flipV="1">
            <a:off x="2555875" y="2276475"/>
            <a:ext cx="503238" cy="576263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71550" y="260350"/>
            <a:ext cx="7475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куба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92275" y="1052513"/>
            <a:ext cx="5329238" cy="4592637"/>
            <a:chOff x="975" y="709"/>
            <a:chExt cx="3175" cy="2761"/>
          </a:xfrm>
        </p:grpSpPr>
        <p:grpSp>
          <p:nvGrpSpPr>
            <p:cNvPr id="14374" name="Group 6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14383" name="Line 7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4" name="Line 8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5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6" name="Line 10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7" name="Line 11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8" name="Line 12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89" name="Line 13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0" name="Line 14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1" name="Line 15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2" name="Line 16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3" name="Line 17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94" name="Line 18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75" name="Text Box 19"/>
            <p:cNvSpPr txBox="1">
              <a:spLocks noChangeArrowheads="1"/>
            </p:cNvSpPr>
            <p:nvPr/>
          </p:nvSpPr>
          <p:spPr bwMode="auto">
            <a:xfrm>
              <a:off x="975" y="3249"/>
              <a:ext cx="22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14376" name="Text Box 20"/>
            <p:cNvSpPr txBox="1">
              <a:spLocks noChangeArrowheads="1"/>
            </p:cNvSpPr>
            <p:nvPr/>
          </p:nvSpPr>
          <p:spPr bwMode="auto">
            <a:xfrm>
              <a:off x="1882" y="2478"/>
              <a:ext cx="22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14377" name="Text Box 21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14378" name="Text Box 22"/>
            <p:cNvSpPr txBox="1">
              <a:spLocks noChangeArrowheads="1"/>
            </p:cNvSpPr>
            <p:nvPr/>
          </p:nvSpPr>
          <p:spPr bwMode="auto">
            <a:xfrm>
              <a:off x="2880" y="3203"/>
              <a:ext cx="31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14379" name="Text Box 23"/>
            <p:cNvSpPr txBox="1">
              <a:spLocks noChangeArrowheads="1"/>
            </p:cNvSpPr>
            <p:nvPr/>
          </p:nvSpPr>
          <p:spPr bwMode="auto">
            <a:xfrm>
              <a:off x="975" y="1570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4380" name="Text Box 24"/>
            <p:cNvSpPr txBox="1">
              <a:spLocks noChangeArrowheads="1"/>
            </p:cNvSpPr>
            <p:nvPr/>
          </p:nvSpPr>
          <p:spPr bwMode="auto">
            <a:xfrm>
              <a:off x="1882" y="709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4381" name="Text Box 25"/>
            <p:cNvSpPr txBox="1">
              <a:spLocks noChangeArrowheads="1"/>
            </p:cNvSpPr>
            <p:nvPr/>
          </p:nvSpPr>
          <p:spPr bwMode="auto">
            <a:xfrm>
              <a:off x="3787" y="754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4382" name="Text Box 26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3059113" y="287337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2484438" y="2166938"/>
            <a:ext cx="144462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5651500" y="5157788"/>
            <a:ext cx="144463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4643438" y="4352925"/>
            <a:ext cx="144462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2339975" y="17732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M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5795963" y="51577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K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4572000" y="39338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P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4716463" y="4437063"/>
            <a:ext cx="1008062" cy="792162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5724525" y="5229225"/>
            <a:ext cx="863600" cy="6477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5364163" y="5576888"/>
            <a:ext cx="1944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6156325" y="5516563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flipH="1" flipV="1">
            <a:off x="3708400" y="3644900"/>
            <a:ext cx="1008063" cy="792163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 flipV="1">
            <a:off x="3132138" y="3500438"/>
            <a:ext cx="719137" cy="10080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3635375" y="3606800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6011863" y="56610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E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3779838" y="34290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Y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H="1" flipV="1">
            <a:off x="3132138" y="2924175"/>
            <a:ext cx="576262" cy="720725"/>
          </a:xfrm>
          <a:prstGeom prst="line">
            <a:avLst/>
          </a:prstGeom>
          <a:noFill/>
          <a:ln w="28575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 flipH="1" flipV="1">
            <a:off x="1547813" y="1125538"/>
            <a:ext cx="936625" cy="10795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2627313" y="27813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Y</a:t>
            </a:r>
            <a:r>
              <a:rPr lang="en-US" b="1" baseline="-25000">
                <a:solidFill>
                  <a:schemeClr val="hlink"/>
                </a:solidFill>
              </a:rPr>
              <a:t>1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 flipV="1">
            <a:off x="2149475" y="1341438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3132138" y="2708275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08" name="Oval 52"/>
          <p:cNvSpPr>
            <a:spLocks noChangeArrowheads="1"/>
          </p:cNvSpPr>
          <p:nvPr/>
        </p:nvSpPr>
        <p:spPr bwMode="auto">
          <a:xfrm>
            <a:off x="2076450" y="1747838"/>
            <a:ext cx="144463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1692275" y="16287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L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2124075" y="1773238"/>
            <a:ext cx="1079500" cy="1008062"/>
          </a:xfrm>
          <a:prstGeom prst="line">
            <a:avLst/>
          </a:prstGeom>
          <a:noFill/>
          <a:ln w="28575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3276600" y="2852738"/>
            <a:ext cx="2159000" cy="194468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>
            <a:off x="5435600" y="4797425"/>
            <a:ext cx="792163" cy="792163"/>
          </a:xfrm>
          <a:prstGeom prst="line">
            <a:avLst/>
          </a:prstGeom>
          <a:noFill/>
          <a:ln w="28575" cap="rnd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3203575" y="24209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L</a:t>
            </a:r>
            <a:r>
              <a:rPr lang="en-US" b="1" baseline="-25000">
                <a:solidFill>
                  <a:schemeClr val="hlink"/>
                </a:solidFill>
              </a:rPr>
              <a:t>1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5435600" y="44370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T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9507" name="Oval 51"/>
          <p:cNvSpPr>
            <a:spLocks noChangeArrowheads="1"/>
          </p:cNvSpPr>
          <p:nvPr/>
        </p:nvSpPr>
        <p:spPr bwMode="auto">
          <a:xfrm>
            <a:off x="5364163" y="4724400"/>
            <a:ext cx="144462" cy="14287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2555875" y="2276475"/>
            <a:ext cx="647700" cy="5048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>
            <a:off x="5435600" y="4797425"/>
            <a:ext cx="288925" cy="431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3132138" y="2997200"/>
            <a:ext cx="1584325" cy="1439863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3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6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0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20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20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30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30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24" grpId="0" animBg="1"/>
      <p:bldP spid="19501" grpId="0" animBg="1"/>
      <p:bldP spid="19483" grpId="0" animBg="1"/>
      <p:bldP spid="19486" grpId="0" animBg="1"/>
      <p:bldP spid="19487" grpId="0" animBg="1"/>
      <p:bldP spid="19488" grpId="0" animBg="1"/>
      <p:bldP spid="19489" grpId="0"/>
      <p:bldP spid="19490" grpId="0"/>
      <p:bldP spid="19491" grpId="0"/>
      <p:bldP spid="19492" grpId="0" animBg="1"/>
      <p:bldP spid="19493" grpId="0" animBg="1"/>
      <p:bldP spid="19494" grpId="0" animBg="1"/>
      <p:bldP spid="19485" grpId="0" animBg="1"/>
      <p:bldP spid="19496" grpId="0" animBg="1"/>
      <p:bldP spid="19497" grpId="0" animBg="1"/>
      <p:bldP spid="19484" grpId="0" animBg="1"/>
      <p:bldP spid="19498" grpId="0"/>
      <p:bldP spid="19499" grpId="0"/>
      <p:bldP spid="19500" grpId="0" animBg="1"/>
      <p:bldP spid="19502" grpId="0" animBg="1"/>
      <p:bldP spid="19503" grpId="0"/>
      <p:bldP spid="19504" grpId="0" animBg="1"/>
      <p:bldP spid="19506" grpId="0" animBg="1"/>
      <p:bldP spid="19508" grpId="0" animBg="1"/>
      <p:bldP spid="19509" grpId="0"/>
      <p:bldP spid="19510" grpId="0" animBg="1"/>
      <p:bldP spid="19511" grpId="0" animBg="1"/>
      <p:bldP spid="19512" grpId="0" animBg="1"/>
      <p:bldP spid="19513" grpId="0"/>
      <p:bldP spid="19514" grpId="0"/>
      <p:bldP spid="19507" grpId="0" animBg="1"/>
      <p:bldP spid="19517" grpId="0" animBg="1"/>
      <p:bldP spid="19518" grpId="0" animBg="1"/>
      <p:bldP spid="195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9" name="Freeform 75"/>
          <p:cNvSpPr>
            <a:spLocks/>
          </p:cNvSpPr>
          <p:nvPr/>
        </p:nvSpPr>
        <p:spPr bwMode="auto">
          <a:xfrm>
            <a:off x="1692275" y="1484313"/>
            <a:ext cx="4248150" cy="4032250"/>
          </a:xfrm>
          <a:custGeom>
            <a:avLst/>
            <a:gdLst/>
            <a:ahLst/>
            <a:cxnLst>
              <a:cxn ang="0">
                <a:pos x="408" y="318"/>
              </a:cxn>
              <a:cxn ang="0">
                <a:pos x="0" y="2132"/>
              </a:cxn>
              <a:cxn ang="0">
                <a:pos x="861" y="2540"/>
              </a:cxn>
              <a:cxn ang="0">
                <a:pos x="2494" y="2132"/>
              </a:cxn>
              <a:cxn ang="0">
                <a:pos x="2676" y="1270"/>
              </a:cxn>
              <a:cxn ang="0">
                <a:pos x="1179" y="46"/>
              </a:cxn>
              <a:cxn ang="0">
                <a:pos x="1134" y="0"/>
              </a:cxn>
              <a:cxn ang="0">
                <a:pos x="408" y="318"/>
              </a:cxn>
            </a:cxnLst>
            <a:rect l="0" t="0" r="r" b="b"/>
            <a:pathLst>
              <a:path w="2676" h="2540">
                <a:moveTo>
                  <a:pt x="408" y="318"/>
                </a:moveTo>
                <a:lnTo>
                  <a:pt x="0" y="2132"/>
                </a:lnTo>
                <a:lnTo>
                  <a:pt x="861" y="2540"/>
                </a:lnTo>
                <a:lnTo>
                  <a:pt x="2494" y="2132"/>
                </a:lnTo>
                <a:lnTo>
                  <a:pt x="2676" y="1270"/>
                </a:lnTo>
                <a:lnTo>
                  <a:pt x="1179" y="46"/>
                </a:lnTo>
                <a:lnTo>
                  <a:pt x="1134" y="0"/>
                </a:lnTo>
                <a:lnTo>
                  <a:pt x="408" y="318"/>
                </a:lnTo>
                <a:close/>
              </a:path>
            </a:pathLst>
          </a:custGeom>
          <a:gradFill rotWithShape="1">
            <a:gsLst>
              <a:gs pos="0">
                <a:srgbClr val="000082"/>
              </a:gs>
              <a:gs pos="13000">
                <a:srgbClr val="0047FF">
                  <a:alpha val="94410"/>
                </a:srgbClr>
              </a:gs>
              <a:gs pos="28000">
                <a:srgbClr val="000082">
                  <a:alpha val="87960"/>
                </a:srgbClr>
              </a:gs>
              <a:gs pos="42999">
                <a:srgbClr val="0047FF">
                  <a:alpha val="81511"/>
                </a:srgbClr>
              </a:gs>
              <a:gs pos="58000">
                <a:srgbClr val="000082">
                  <a:alpha val="75060"/>
                </a:srgbClr>
              </a:gs>
              <a:gs pos="72000">
                <a:srgbClr val="0047FF">
                  <a:alpha val="69041"/>
                </a:srgbClr>
              </a:gs>
              <a:gs pos="87000">
                <a:srgbClr val="000082">
                  <a:alpha val="62591"/>
                </a:srgbClr>
              </a:gs>
              <a:gs pos="100000">
                <a:srgbClr val="0047FF">
                  <a:alpha val="57001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3563938" y="1557338"/>
            <a:ext cx="0" cy="2879725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H="1">
            <a:off x="1692275" y="1484313"/>
            <a:ext cx="1871663" cy="3384550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44" name="Freeform 60"/>
          <p:cNvSpPr>
            <a:spLocks/>
          </p:cNvSpPr>
          <p:nvPr/>
        </p:nvSpPr>
        <p:spPr bwMode="auto">
          <a:xfrm>
            <a:off x="1763713" y="4437063"/>
            <a:ext cx="4176712" cy="1152525"/>
          </a:xfrm>
          <a:custGeom>
            <a:avLst/>
            <a:gdLst/>
            <a:ahLst/>
            <a:cxnLst>
              <a:cxn ang="0">
                <a:pos x="590" y="0"/>
              </a:cxn>
              <a:cxn ang="0">
                <a:pos x="0" y="726"/>
              </a:cxn>
              <a:cxn ang="0">
                <a:pos x="2041" y="726"/>
              </a:cxn>
              <a:cxn ang="0">
                <a:pos x="2631" y="0"/>
              </a:cxn>
              <a:cxn ang="0">
                <a:pos x="590" y="0"/>
              </a:cxn>
            </a:cxnLst>
            <a:rect l="0" t="0" r="r" b="b"/>
            <a:pathLst>
              <a:path w="2631" h="726">
                <a:moveTo>
                  <a:pt x="590" y="0"/>
                </a:moveTo>
                <a:lnTo>
                  <a:pt x="0" y="726"/>
                </a:lnTo>
                <a:lnTo>
                  <a:pt x="2041" y="726"/>
                </a:lnTo>
                <a:lnTo>
                  <a:pt x="2631" y="0"/>
                </a:lnTo>
                <a:lnTo>
                  <a:pt x="590" y="0"/>
                </a:lnTo>
                <a:close/>
              </a:path>
            </a:pathLst>
          </a:custGeom>
          <a:gradFill rotWithShape="1">
            <a:gsLst>
              <a:gs pos="0">
                <a:srgbClr val="03D4A8"/>
              </a:gs>
              <a:gs pos="25000">
                <a:srgbClr val="21D6E0">
                  <a:alpha val="89750"/>
                </a:srgbClr>
              </a:gs>
              <a:gs pos="75000">
                <a:srgbClr val="0087E6">
                  <a:alpha val="69250"/>
                </a:srgbClr>
              </a:gs>
              <a:gs pos="100000">
                <a:srgbClr val="005CBF">
                  <a:alpha val="59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58888" y="1052513"/>
            <a:ext cx="5329237" cy="4592637"/>
            <a:chOff x="975" y="709"/>
            <a:chExt cx="3175" cy="2761"/>
          </a:xfrm>
        </p:grpSpPr>
        <p:grpSp>
          <p:nvGrpSpPr>
            <p:cNvPr id="15415" name="Group 6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15424" name="Line 7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25" name="Line 8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26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27" name="Line 10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28" name="Line 11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29" name="Line 12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30" name="Line 13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31" name="Line 14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32" name="Line 15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33" name="Line 16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34" name="Line 17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35" name="Line 18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416" name="Text Box 19"/>
            <p:cNvSpPr txBox="1">
              <a:spLocks noChangeArrowheads="1"/>
            </p:cNvSpPr>
            <p:nvPr/>
          </p:nvSpPr>
          <p:spPr bwMode="auto">
            <a:xfrm>
              <a:off x="975" y="3249"/>
              <a:ext cx="22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15417" name="Text Box 20"/>
            <p:cNvSpPr txBox="1">
              <a:spLocks noChangeArrowheads="1"/>
            </p:cNvSpPr>
            <p:nvPr/>
          </p:nvSpPr>
          <p:spPr bwMode="auto">
            <a:xfrm>
              <a:off x="1882" y="2478"/>
              <a:ext cx="22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15418" name="Text Box 21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15419" name="Text Box 22"/>
            <p:cNvSpPr txBox="1">
              <a:spLocks noChangeArrowheads="1"/>
            </p:cNvSpPr>
            <p:nvPr/>
          </p:nvSpPr>
          <p:spPr bwMode="auto">
            <a:xfrm>
              <a:off x="2880" y="3203"/>
              <a:ext cx="31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15420" name="Text Box 23"/>
            <p:cNvSpPr txBox="1">
              <a:spLocks noChangeArrowheads="1"/>
            </p:cNvSpPr>
            <p:nvPr/>
          </p:nvSpPr>
          <p:spPr bwMode="auto">
            <a:xfrm>
              <a:off x="975" y="1570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5421" name="Text Box 24"/>
            <p:cNvSpPr txBox="1">
              <a:spLocks noChangeArrowheads="1"/>
            </p:cNvSpPr>
            <p:nvPr/>
          </p:nvSpPr>
          <p:spPr bwMode="auto">
            <a:xfrm>
              <a:off x="1882" y="709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5422" name="Text Box 25"/>
            <p:cNvSpPr txBox="1">
              <a:spLocks noChangeArrowheads="1"/>
            </p:cNvSpPr>
            <p:nvPr/>
          </p:nvSpPr>
          <p:spPr bwMode="auto">
            <a:xfrm>
              <a:off x="3787" y="754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5423" name="Text Box 26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16448" name="Freeform 64"/>
          <p:cNvSpPr>
            <a:spLocks/>
          </p:cNvSpPr>
          <p:nvPr/>
        </p:nvSpPr>
        <p:spPr bwMode="auto">
          <a:xfrm>
            <a:off x="2700338" y="1484313"/>
            <a:ext cx="3240087" cy="2952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60"/>
              </a:cxn>
              <a:cxn ang="0">
                <a:pos x="2041" y="1860"/>
              </a:cxn>
              <a:cxn ang="0">
                <a:pos x="2041" y="0"/>
              </a:cxn>
              <a:cxn ang="0">
                <a:pos x="0" y="0"/>
              </a:cxn>
            </a:cxnLst>
            <a:rect l="0" t="0" r="r" b="b"/>
            <a:pathLst>
              <a:path w="2041" h="1860">
                <a:moveTo>
                  <a:pt x="0" y="0"/>
                </a:moveTo>
                <a:lnTo>
                  <a:pt x="0" y="1860"/>
                </a:lnTo>
                <a:lnTo>
                  <a:pt x="2041" y="1860"/>
                </a:lnTo>
                <a:lnTo>
                  <a:pt x="2041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3D4A8"/>
              </a:gs>
              <a:gs pos="25000">
                <a:srgbClr val="21D6E0">
                  <a:alpha val="86500"/>
                </a:srgbClr>
              </a:gs>
              <a:gs pos="75000">
                <a:srgbClr val="0087E6">
                  <a:alpha val="59501"/>
                </a:srgbClr>
              </a:gs>
              <a:gs pos="100000">
                <a:srgbClr val="005CBF">
                  <a:alpha val="46001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452" name="Freeform 68"/>
          <p:cNvSpPr>
            <a:spLocks/>
          </p:cNvSpPr>
          <p:nvPr/>
        </p:nvSpPr>
        <p:spPr bwMode="auto">
          <a:xfrm>
            <a:off x="1692275" y="1557338"/>
            <a:ext cx="1008063" cy="4105275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0" y="2586"/>
              </a:cxn>
              <a:cxn ang="0">
                <a:pos x="635" y="1815"/>
              </a:cxn>
              <a:cxn ang="0">
                <a:pos x="635" y="0"/>
              </a:cxn>
              <a:cxn ang="0">
                <a:pos x="0" y="817"/>
              </a:cxn>
            </a:cxnLst>
            <a:rect l="0" t="0" r="r" b="b"/>
            <a:pathLst>
              <a:path w="635" h="2586">
                <a:moveTo>
                  <a:pt x="0" y="817"/>
                </a:moveTo>
                <a:lnTo>
                  <a:pt x="0" y="2586"/>
                </a:lnTo>
                <a:lnTo>
                  <a:pt x="635" y="1815"/>
                </a:lnTo>
                <a:lnTo>
                  <a:pt x="635" y="0"/>
                </a:lnTo>
                <a:lnTo>
                  <a:pt x="0" y="817"/>
                </a:lnTo>
                <a:close/>
              </a:path>
            </a:pathLst>
          </a:custGeom>
          <a:gradFill rotWithShape="1">
            <a:gsLst>
              <a:gs pos="0">
                <a:srgbClr val="03D4A8"/>
              </a:gs>
              <a:gs pos="25000">
                <a:srgbClr val="21D6E0">
                  <a:alpha val="85000"/>
                </a:srgbClr>
              </a:gs>
              <a:gs pos="75000">
                <a:srgbClr val="0087E6">
                  <a:alpha val="55000"/>
                </a:srgbClr>
              </a:gs>
              <a:gs pos="100000">
                <a:srgbClr val="005CBF">
                  <a:alpha val="39999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443" name="Line 59"/>
          <p:cNvSpPr>
            <a:spLocks noChangeShapeType="1"/>
          </p:cNvSpPr>
          <p:nvPr/>
        </p:nvSpPr>
        <p:spPr bwMode="auto">
          <a:xfrm flipH="1" flipV="1">
            <a:off x="3563938" y="1557338"/>
            <a:ext cx="2303462" cy="1871662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71550" y="188913"/>
            <a:ext cx="7475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куба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3492500" y="43656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2" name="Oval 28"/>
          <p:cNvSpPr>
            <a:spLocks noChangeArrowheads="1"/>
          </p:cNvSpPr>
          <p:nvPr/>
        </p:nvSpPr>
        <p:spPr bwMode="auto">
          <a:xfrm>
            <a:off x="5529263" y="4797425"/>
            <a:ext cx="144462" cy="144463"/>
          </a:xfrm>
          <a:prstGeom prst="ellipse">
            <a:avLst/>
          </a:prstGeom>
          <a:solidFill>
            <a:srgbClr val="C4300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1654175" y="4797425"/>
            <a:ext cx="144463" cy="144463"/>
          </a:xfrm>
          <a:prstGeom prst="ellipse">
            <a:avLst/>
          </a:prstGeom>
          <a:solidFill>
            <a:srgbClr val="C4300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3492500" y="1425575"/>
            <a:ext cx="144463" cy="144463"/>
          </a:xfrm>
          <a:prstGeom prst="ellipse">
            <a:avLst/>
          </a:prstGeom>
          <a:solidFill>
            <a:srgbClr val="C4300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1258888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43008"/>
                </a:solidFill>
              </a:rPr>
              <a:t>P</a:t>
            </a:r>
            <a:endParaRPr lang="ru-RU" b="1">
              <a:solidFill>
                <a:srgbClr val="C43008"/>
              </a:solidFill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419475" y="981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43008"/>
                </a:solidFill>
              </a:rPr>
              <a:t>M</a:t>
            </a:r>
            <a:endParaRPr lang="ru-RU" b="1">
              <a:solidFill>
                <a:srgbClr val="C43008"/>
              </a:solidFill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5724525" y="47974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43008"/>
                </a:solidFill>
              </a:rPr>
              <a:t>K</a:t>
            </a:r>
            <a:endParaRPr lang="ru-RU" b="1">
              <a:solidFill>
                <a:srgbClr val="C43008"/>
              </a:solidFill>
            </a:endParaRPr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H="1">
            <a:off x="684213" y="4868863"/>
            <a:ext cx="1008062" cy="15843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3635375" y="40052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F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flipH="1">
            <a:off x="1763713" y="4437063"/>
            <a:ext cx="1800225" cy="115252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flipH="1">
            <a:off x="755650" y="5589588"/>
            <a:ext cx="1008063" cy="6477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3017838" y="5502275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784225" y="60928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900113" y="60928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F</a:t>
            </a:r>
            <a:r>
              <a:rPr lang="en-US" b="1" baseline="-25000">
                <a:solidFill>
                  <a:schemeClr val="hlink"/>
                </a:solidFill>
              </a:rPr>
              <a:t>1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V="1">
            <a:off x="900113" y="5589588"/>
            <a:ext cx="2159000" cy="5762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3059113" y="558958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L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 flipV="1">
            <a:off x="3203575" y="4868863"/>
            <a:ext cx="2376488" cy="6477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 flipV="1">
            <a:off x="5724525" y="4292600"/>
            <a:ext cx="1871663" cy="5762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5940425" y="4437063"/>
            <a:ext cx="1944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6" name="Oval 42"/>
          <p:cNvSpPr>
            <a:spLocks noChangeArrowheads="1"/>
          </p:cNvSpPr>
          <p:nvPr/>
        </p:nvSpPr>
        <p:spPr bwMode="auto">
          <a:xfrm>
            <a:off x="7019925" y="4365625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6011863" y="3573463"/>
            <a:ext cx="1081087" cy="863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38" name="Oval 54"/>
          <p:cNvSpPr>
            <a:spLocks noChangeArrowheads="1"/>
          </p:cNvSpPr>
          <p:nvPr/>
        </p:nvSpPr>
        <p:spPr bwMode="auto">
          <a:xfrm>
            <a:off x="5867400" y="3429000"/>
            <a:ext cx="144463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01" name="Text Box 55"/>
          <p:cNvSpPr txBox="1">
            <a:spLocks noChangeArrowheads="1"/>
          </p:cNvSpPr>
          <p:nvPr/>
        </p:nvSpPr>
        <p:spPr bwMode="auto">
          <a:xfrm>
            <a:off x="6877050" y="53006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7092950" y="45085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Q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6084888" y="3141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Y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 flipH="1" flipV="1">
            <a:off x="2368550" y="476250"/>
            <a:ext cx="1152525" cy="10080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 flipV="1">
            <a:off x="2700338" y="549275"/>
            <a:ext cx="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36" name="Oval 52"/>
          <p:cNvSpPr>
            <a:spLocks noChangeArrowheads="1"/>
          </p:cNvSpPr>
          <p:nvPr/>
        </p:nvSpPr>
        <p:spPr bwMode="auto">
          <a:xfrm>
            <a:off x="2627313" y="692150"/>
            <a:ext cx="144462" cy="1444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2195513" y="6207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H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 flipH="1">
            <a:off x="2339975" y="765175"/>
            <a:ext cx="330200" cy="12239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2268538" y="1916113"/>
            <a:ext cx="144462" cy="1444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1908175" y="170021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W</a:t>
            </a:r>
            <a:endParaRPr lang="ru-RU" b="1">
              <a:solidFill>
                <a:schemeClr val="hlink"/>
              </a:solidFill>
            </a:endParaRPr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 flipH="1">
            <a:off x="1706563" y="2060575"/>
            <a:ext cx="633412" cy="2736850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1763713" y="4868863"/>
            <a:ext cx="1295400" cy="6477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 flipH="1">
            <a:off x="5651500" y="3500438"/>
            <a:ext cx="288925" cy="136842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 flipH="1">
            <a:off x="2339975" y="1527175"/>
            <a:ext cx="1152525" cy="431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10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5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10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1" grpId="0" animBg="1"/>
      <p:bldP spid="16419" grpId="0" animBg="1"/>
      <p:bldP spid="16443" grpId="0" animBg="1"/>
      <p:bldP spid="16411" grpId="0" animBg="1"/>
      <p:bldP spid="16412" grpId="0" animBg="1"/>
      <p:bldP spid="16414" grpId="0" animBg="1"/>
      <p:bldP spid="16415" grpId="0" animBg="1"/>
      <p:bldP spid="16416" grpId="0"/>
      <p:bldP spid="16417" grpId="0"/>
      <p:bldP spid="16418" grpId="0"/>
      <p:bldP spid="16420" grpId="0" animBg="1"/>
      <p:bldP spid="16424" grpId="0" animBg="1"/>
      <p:bldP spid="16425" grpId="0" animBg="1"/>
      <p:bldP spid="16427" grpId="0" animBg="1"/>
      <p:bldP spid="16428" grpId="0" animBg="1"/>
      <p:bldP spid="16429" grpId="0"/>
      <p:bldP spid="16430" grpId="0" animBg="1"/>
      <p:bldP spid="16432" grpId="0" animBg="1"/>
      <p:bldP spid="16433" grpId="0" animBg="1"/>
      <p:bldP spid="16434" grpId="0" animBg="1"/>
      <p:bldP spid="16426" grpId="0" animBg="1"/>
      <p:bldP spid="16435" grpId="0" animBg="1"/>
      <p:bldP spid="16438" grpId="0" animBg="1"/>
      <p:bldP spid="16440" grpId="0"/>
      <p:bldP spid="16442" grpId="0"/>
      <p:bldP spid="16449" grpId="0" animBg="1"/>
      <p:bldP spid="16450" grpId="0" animBg="1"/>
      <p:bldP spid="16436" grpId="0" animBg="1"/>
      <p:bldP spid="16451" grpId="0"/>
      <p:bldP spid="16453" grpId="0" animBg="1"/>
      <p:bldP spid="16413" grpId="0" animBg="1"/>
      <p:bldP spid="16454" grpId="0"/>
      <p:bldP spid="16455" grpId="0" animBg="1"/>
      <p:bldP spid="16456" grpId="0" animBg="1"/>
      <p:bldP spid="16457" grpId="0" animBg="1"/>
      <p:bldP spid="164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4" name="Freeform 60"/>
          <p:cNvSpPr>
            <a:spLocks/>
          </p:cNvSpPr>
          <p:nvPr/>
        </p:nvSpPr>
        <p:spPr bwMode="auto">
          <a:xfrm>
            <a:off x="1763713" y="1484313"/>
            <a:ext cx="4321175" cy="4105275"/>
          </a:xfrm>
          <a:custGeom>
            <a:avLst/>
            <a:gdLst>
              <a:gd name="T0" fmla="*/ 1584325 w 2722"/>
              <a:gd name="T1" fmla="*/ 0 h 2586"/>
              <a:gd name="T2" fmla="*/ 504825 w 2722"/>
              <a:gd name="T3" fmla="*/ 576262 h 2586"/>
              <a:gd name="T4" fmla="*/ 0 w 2722"/>
              <a:gd name="T5" fmla="*/ 2160587 h 2586"/>
              <a:gd name="T6" fmla="*/ 1800225 w 2722"/>
              <a:gd name="T7" fmla="*/ 4105275 h 2586"/>
              <a:gd name="T8" fmla="*/ 3887788 w 2722"/>
              <a:gd name="T9" fmla="*/ 3384550 h 2586"/>
              <a:gd name="T10" fmla="*/ 4321175 w 2722"/>
              <a:gd name="T11" fmla="*/ 2160587 h 2586"/>
              <a:gd name="T12" fmla="*/ 1655763 w 2722"/>
              <a:gd name="T13" fmla="*/ 0 h 25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2"/>
              <a:gd name="T22" fmla="*/ 0 h 2586"/>
              <a:gd name="T23" fmla="*/ 2722 w 2722"/>
              <a:gd name="T24" fmla="*/ 2586 h 25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2" h="2586">
                <a:moveTo>
                  <a:pt x="998" y="0"/>
                </a:moveTo>
                <a:lnTo>
                  <a:pt x="318" y="363"/>
                </a:lnTo>
                <a:lnTo>
                  <a:pt x="0" y="1361"/>
                </a:lnTo>
                <a:lnTo>
                  <a:pt x="1134" y="2586"/>
                </a:lnTo>
                <a:lnTo>
                  <a:pt x="2449" y="2132"/>
                </a:lnTo>
                <a:lnTo>
                  <a:pt x="2722" y="1361"/>
                </a:lnTo>
                <a:lnTo>
                  <a:pt x="1043" y="0"/>
                </a:lnTo>
              </a:path>
            </a:pathLst>
          </a:custGeom>
          <a:solidFill>
            <a:srgbClr val="CC3399">
              <a:alpha val="6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71550" y="333375"/>
            <a:ext cx="7475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куба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31913" y="1052513"/>
            <a:ext cx="5329237" cy="4592637"/>
            <a:chOff x="975" y="709"/>
            <a:chExt cx="3175" cy="2761"/>
          </a:xfrm>
        </p:grpSpPr>
        <p:grpSp>
          <p:nvGrpSpPr>
            <p:cNvPr id="16417" name="Group 6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16426" name="Line 7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7" name="Line 8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8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9" name="Line 10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0" name="Line 11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1" name="Line 12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2" name="Line 13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3" name="Line 14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4" name="Line 15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5" name="Line 16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6" name="Line 17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7" name="Line 18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18" name="Text Box 19"/>
            <p:cNvSpPr txBox="1">
              <a:spLocks noChangeArrowheads="1"/>
            </p:cNvSpPr>
            <p:nvPr/>
          </p:nvSpPr>
          <p:spPr bwMode="auto">
            <a:xfrm>
              <a:off x="975" y="3249"/>
              <a:ext cx="22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16419" name="Text Box 20"/>
            <p:cNvSpPr txBox="1">
              <a:spLocks noChangeArrowheads="1"/>
            </p:cNvSpPr>
            <p:nvPr/>
          </p:nvSpPr>
          <p:spPr bwMode="auto">
            <a:xfrm>
              <a:off x="1882" y="2478"/>
              <a:ext cx="22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16420" name="Text Box 21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16421" name="Text Box 22"/>
            <p:cNvSpPr txBox="1">
              <a:spLocks noChangeArrowheads="1"/>
            </p:cNvSpPr>
            <p:nvPr/>
          </p:nvSpPr>
          <p:spPr bwMode="auto">
            <a:xfrm>
              <a:off x="2880" y="3203"/>
              <a:ext cx="31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16422" name="Text Box 23"/>
            <p:cNvSpPr txBox="1">
              <a:spLocks noChangeArrowheads="1"/>
            </p:cNvSpPr>
            <p:nvPr/>
          </p:nvSpPr>
          <p:spPr bwMode="auto">
            <a:xfrm>
              <a:off x="975" y="1570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6423" name="Text Box 24"/>
            <p:cNvSpPr txBox="1">
              <a:spLocks noChangeArrowheads="1"/>
            </p:cNvSpPr>
            <p:nvPr/>
          </p:nvSpPr>
          <p:spPr bwMode="auto">
            <a:xfrm>
              <a:off x="1882" y="709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6424" name="Text Box 25"/>
            <p:cNvSpPr txBox="1">
              <a:spLocks noChangeArrowheads="1"/>
            </p:cNvSpPr>
            <p:nvPr/>
          </p:nvSpPr>
          <p:spPr bwMode="auto">
            <a:xfrm>
              <a:off x="3787" y="754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6425" name="Text Box 26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6011863" y="3573463"/>
            <a:ext cx="144462" cy="144462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3492500" y="5516563"/>
            <a:ext cx="144463" cy="144462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2268538" y="1989138"/>
            <a:ext cx="144462" cy="144462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2339975" y="2060575"/>
            <a:ext cx="0" cy="2881313"/>
          </a:xfrm>
          <a:prstGeom prst="line">
            <a:avLst/>
          </a:prstGeom>
          <a:noFill/>
          <a:ln w="19050">
            <a:solidFill>
              <a:srgbClr val="CC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2339975" y="2060575"/>
            <a:ext cx="6335713" cy="2663825"/>
          </a:xfrm>
          <a:prstGeom prst="line">
            <a:avLst/>
          </a:prstGeom>
          <a:noFill/>
          <a:ln w="9525">
            <a:solidFill>
              <a:srgbClr val="CC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V="1">
            <a:off x="2339975" y="4005263"/>
            <a:ext cx="6804025" cy="936625"/>
          </a:xfrm>
          <a:prstGeom prst="line">
            <a:avLst/>
          </a:prstGeom>
          <a:noFill/>
          <a:ln w="9525">
            <a:solidFill>
              <a:srgbClr val="CC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7451725" y="4149725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5580063" y="4797425"/>
            <a:ext cx="144462" cy="144463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>
            <a:off x="5651500" y="4221163"/>
            <a:ext cx="1944688" cy="647700"/>
          </a:xfrm>
          <a:prstGeom prst="line">
            <a:avLst/>
          </a:prstGeom>
          <a:noFill/>
          <a:ln w="952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>
            <a:off x="3563938" y="4868863"/>
            <a:ext cx="2016125" cy="719137"/>
          </a:xfrm>
          <a:prstGeom prst="line">
            <a:avLst/>
          </a:prstGeom>
          <a:noFill/>
          <a:ln w="28575">
            <a:solidFill>
              <a:srgbClr val="CC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H="1">
            <a:off x="0" y="5589588"/>
            <a:ext cx="3492500" cy="1079500"/>
          </a:xfrm>
          <a:prstGeom prst="line">
            <a:avLst/>
          </a:prstGeom>
          <a:noFill/>
          <a:ln w="952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611188" y="5516563"/>
            <a:ext cx="12668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755650" y="63388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 flipH="1">
            <a:off x="1763713" y="2060575"/>
            <a:ext cx="533400" cy="1584325"/>
          </a:xfrm>
          <a:prstGeom prst="line">
            <a:avLst/>
          </a:prstGeom>
          <a:noFill/>
          <a:ln w="28575">
            <a:solidFill>
              <a:srgbClr val="CC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1692275" y="3573463"/>
            <a:ext cx="144463" cy="144462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 flipH="1">
            <a:off x="798513" y="3716338"/>
            <a:ext cx="936625" cy="2665412"/>
          </a:xfrm>
          <a:prstGeom prst="line">
            <a:avLst/>
          </a:prstGeom>
          <a:noFill/>
          <a:ln w="952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1763713" y="3644900"/>
            <a:ext cx="1800225" cy="1944688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 flipH="1">
            <a:off x="5651500" y="3644900"/>
            <a:ext cx="433388" cy="1223963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 flipV="1">
            <a:off x="2339975" y="188913"/>
            <a:ext cx="792163" cy="1800225"/>
          </a:xfrm>
          <a:prstGeom prst="line">
            <a:avLst/>
          </a:prstGeom>
          <a:noFill/>
          <a:ln w="952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 flipV="1">
            <a:off x="2771775" y="476250"/>
            <a:ext cx="0" cy="10080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2" name="Oval 38"/>
          <p:cNvSpPr>
            <a:spLocks noChangeArrowheads="1"/>
          </p:cNvSpPr>
          <p:nvPr/>
        </p:nvSpPr>
        <p:spPr bwMode="auto">
          <a:xfrm>
            <a:off x="2700338" y="90805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>
            <a:off x="2771775" y="981075"/>
            <a:ext cx="647700" cy="503238"/>
          </a:xfrm>
          <a:prstGeom prst="line">
            <a:avLst/>
          </a:prstGeom>
          <a:noFill/>
          <a:ln w="952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3348038" y="1441450"/>
            <a:ext cx="142875" cy="144463"/>
          </a:xfrm>
          <a:prstGeom prst="ellipse">
            <a:avLst/>
          </a:prstGeom>
          <a:solidFill>
            <a:srgbClr val="CC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>
            <a:off x="3492500" y="1557338"/>
            <a:ext cx="2592388" cy="2087562"/>
          </a:xfrm>
          <a:prstGeom prst="line">
            <a:avLst/>
          </a:prstGeom>
          <a:noFill/>
          <a:ln w="28575">
            <a:solidFill>
              <a:srgbClr val="CC33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 flipH="1">
            <a:off x="2339975" y="1484313"/>
            <a:ext cx="1079500" cy="576262"/>
          </a:xfrm>
          <a:prstGeom prst="line">
            <a:avLst/>
          </a:prstGeom>
          <a:noFill/>
          <a:ln w="28575">
            <a:solidFill>
              <a:srgbClr val="CC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1692275" y="16287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М</a:t>
            </a:r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3635375" y="56610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6156325" y="32131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8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1" dur="2000"/>
                                        <p:tgtEl>
                                          <p:spTgt spid="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4" grpId="0" animBg="1"/>
      <p:bldP spid="21531" grpId="0" animBg="1"/>
      <p:bldP spid="21533" grpId="0" animBg="1"/>
      <p:bldP spid="21534" grpId="0" animBg="1"/>
      <p:bldP spid="21535" grpId="0" animBg="1"/>
      <p:bldP spid="21536" grpId="0" animBg="1"/>
      <p:bldP spid="21537" grpId="0" animBg="1"/>
      <p:bldP spid="21538" grpId="0" animBg="1"/>
      <p:bldP spid="21545" grpId="0" animBg="1"/>
      <p:bldP spid="21546" grpId="0" animBg="1"/>
      <p:bldP spid="21547" grpId="0" animBg="1"/>
      <p:bldP spid="21548" grpId="0" animBg="1"/>
      <p:bldP spid="21549" grpId="0" animBg="1"/>
      <p:bldP spid="21544" grpId="0" animBg="1"/>
      <p:bldP spid="21550" grpId="0" animBg="1"/>
      <p:bldP spid="21543" grpId="0" animBg="1"/>
      <p:bldP spid="21551" grpId="0" animBg="1"/>
      <p:bldP spid="21552" grpId="0" animBg="1"/>
      <p:bldP spid="21552" grpId="1" animBg="1"/>
      <p:bldP spid="21553" grpId="0" animBg="1"/>
      <p:bldP spid="21554" grpId="0" animBg="1"/>
      <p:bldP spid="21555" grpId="0" animBg="1"/>
      <p:bldP spid="21542" grpId="0" animBg="1"/>
      <p:bldP spid="21556" grpId="0" animBg="1"/>
      <p:bldP spid="21557" grpId="0" animBg="1"/>
      <p:bldP spid="21558" grpId="0" animBg="1"/>
      <p:bldP spid="21559" grpId="0" animBg="1"/>
      <p:bldP spid="21560" grpId="0"/>
      <p:bldP spid="21561" grpId="0"/>
      <p:bldP spid="215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6" name="Freeform 48"/>
          <p:cNvSpPr>
            <a:spLocks/>
          </p:cNvSpPr>
          <p:nvPr/>
        </p:nvSpPr>
        <p:spPr bwMode="auto">
          <a:xfrm>
            <a:off x="1979613" y="1557338"/>
            <a:ext cx="4248150" cy="4103687"/>
          </a:xfrm>
          <a:custGeom>
            <a:avLst/>
            <a:gdLst>
              <a:gd name="T0" fmla="*/ 2520950 w 2676"/>
              <a:gd name="T1" fmla="*/ 0 h 2585"/>
              <a:gd name="T2" fmla="*/ 0 w 2676"/>
              <a:gd name="T3" fmla="*/ 1295400 h 2585"/>
              <a:gd name="T4" fmla="*/ 1512887 w 2676"/>
              <a:gd name="T5" fmla="*/ 4103687 h 2585"/>
              <a:gd name="T6" fmla="*/ 4248150 w 2676"/>
              <a:gd name="T7" fmla="*/ 2951162 h 2585"/>
              <a:gd name="T8" fmla="*/ 2520950 w 2676"/>
              <a:gd name="T9" fmla="*/ 0 h 2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6"/>
              <a:gd name="T16" fmla="*/ 0 h 2585"/>
              <a:gd name="T17" fmla="*/ 2676 w 2676"/>
              <a:gd name="T18" fmla="*/ 2585 h 2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6" h="2585">
                <a:moveTo>
                  <a:pt x="1588" y="0"/>
                </a:moveTo>
                <a:lnTo>
                  <a:pt x="0" y="816"/>
                </a:lnTo>
                <a:lnTo>
                  <a:pt x="953" y="2585"/>
                </a:lnTo>
                <a:lnTo>
                  <a:pt x="2676" y="1859"/>
                </a:lnTo>
                <a:lnTo>
                  <a:pt x="1588" y="0"/>
                </a:lnTo>
                <a:close/>
              </a:path>
            </a:pathLst>
          </a:custGeom>
          <a:solidFill>
            <a:srgbClr val="BA6E12">
              <a:alpha val="6196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00113" y="333375"/>
            <a:ext cx="7559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куба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А</a:t>
            </a:r>
            <a:r>
              <a:rPr lang="ru-RU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47813" y="1125538"/>
            <a:ext cx="5329237" cy="4592637"/>
            <a:chOff x="975" y="709"/>
            <a:chExt cx="3175" cy="2761"/>
          </a:xfrm>
        </p:grpSpPr>
        <p:grpSp>
          <p:nvGrpSpPr>
            <p:cNvPr id="17426" name="Group 6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17435" name="Line 7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6" name="Line 8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7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8" name="Line 10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9" name="Line 11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0" name="Line 12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1" name="Line 13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2" name="Line 14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3" name="Line 15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4" name="Line 16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5" name="Line 17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6" name="Line 18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975" y="3249"/>
              <a:ext cx="22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1882" y="2478"/>
              <a:ext cx="22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2880" y="3203"/>
              <a:ext cx="31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975" y="1570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7432" name="Text Box 24"/>
            <p:cNvSpPr txBox="1">
              <a:spLocks noChangeArrowheads="1"/>
            </p:cNvSpPr>
            <p:nvPr/>
          </p:nvSpPr>
          <p:spPr bwMode="auto">
            <a:xfrm>
              <a:off x="1882" y="709"/>
              <a:ext cx="31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3787" y="754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1951038" y="2781300"/>
            <a:ext cx="144462" cy="144463"/>
          </a:xfrm>
          <a:prstGeom prst="ellipse">
            <a:avLst/>
          </a:prstGeom>
          <a:solidFill>
            <a:srgbClr val="BA6E1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3419475" y="5589588"/>
            <a:ext cx="144463" cy="144462"/>
          </a:xfrm>
          <a:prstGeom prst="ellipse">
            <a:avLst/>
          </a:prstGeom>
          <a:solidFill>
            <a:srgbClr val="BA6E1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6156325" y="4437063"/>
            <a:ext cx="144463" cy="144462"/>
          </a:xfrm>
          <a:prstGeom prst="ellipse">
            <a:avLst/>
          </a:prstGeom>
          <a:solidFill>
            <a:srgbClr val="BA6E1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3563938" y="56610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</a:t>
            </a: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H="1">
            <a:off x="3419475" y="4508500"/>
            <a:ext cx="2808288" cy="1152525"/>
          </a:xfrm>
          <a:prstGeom prst="line">
            <a:avLst/>
          </a:prstGeom>
          <a:noFill/>
          <a:ln w="28575">
            <a:solidFill>
              <a:srgbClr val="BA6E1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1979613" y="2852738"/>
            <a:ext cx="1512887" cy="2808287"/>
          </a:xfrm>
          <a:prstGeom prst="line">
            <a:avLst/>
          </a:prstGeom>
          <a:noFill/>
          <a:ln w="28575">
            <a:solidFill>
              <a:srgbClr val="BA6E1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V="1">
            <a:off x="3492500" y="4508500"/>
            <a:ext cx="935038" cy="1081088"/>
          </a:xfrm>
          <a:prstGeom prst="line">
            <a:avLst/>
          </a:prstGeom>
          <a:noFill/>
          <a:ln w="28575">
            <a:solidFill>
              <a:srgbClr val="BA6E1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4427538" y="4437063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 flipV="1">
            <a:off x="4500563" y="1628775"/>
            <a:ext cx="0" cy="2808288"/>
          </a:xfrm>
          <a:prstGeom prst="line">
            <a:avLst/>
          </a:prstGeom>
          <a:noFill/>
          <a:ln w="28575">
            <a:solidFill>
              <a:srgbClr val="BA6E1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4427538" y="14843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V="1">
            <a:off x="2051050" y="1557338"/>
            <a:ext cx="2449513" cy="1295400"/>
          </a:xfrm>
          <a:prstGeom prst="line">
            <a:avLst/>
          </a:prstGeom>
          <a:noFill/>
          <a:ln w="28575">
            <a:solidFill>
              <a:srgbClr val="BA6E1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4427538" y="11255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</a:t>
            </a:r>
            <a:r>
              <a:rPr lang="ru-RU" b="1" baseline="-25000"/>
              <a:t>1</a:t>
            </a:r>
            <a:endParaRPr lang="ru-RU" b="1"/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4500563" y="1557338"/>
            <a:ext cx="1727200" cy="2951162"/>
          </a:xfrm>
          <a:prstGeom prst="line">
            <a:avLst/>
          </a:prstGeom>
          <a:noFill/>
          <a:ln w="28575">
            <a:solidFill>
              <a:srgbClr val="BA6E1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6" grpId="0" animBg="1"/>
      <p:bldP spid="22556" grpId="0" animBg="1"/>
      <p:bldP spid="22557" grpId="0" animBg="1"/>
      <p:bldP spid="22558" grpId="0" animBg="1"/>
      <p:bldP spid="22559" grpId="0"/>
      <p:bldP spid="22561" grpId="0" animBg="1"/>
      <p:bldP spid="22565" grpId="0" animBg="1"/>
      <p:bldP spid="22566" grpId="0" animBg="1"/>
      <p:bldP spid="22567" grpId="0" animBg="1"/>
      <p:bldP spid="22568" grpId="0" animBg="1"/>
      <p:bldP spid="22570" grpId="0" animBg="1"/>
      <p:bldP spid="22571" grpId="0" animBg="1"/>
      <p:bldP spid="225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81" name="Freeform 57"/>
          <p:cNvSpPr>
            <a:spLocks/>
          </p:cNvSpPr>
          <p:nvPr/>
        </p:nvSpPr>
        <p:spPr bwMode="auto">
          <a:xfrm>
            <a:off x="2124075" y="1341438"/>
            <a:ext cx="3600450" cy="4464050"/>
          </a:xfrm>
          <a:custGeom>
            <a:avLst/>
            <a:gdLst>
              <a:gd name="T0" fmla="*/ 2735262 w 2268"/>
              <a:gd name="T1" fmla="*/ 71437 h 2812"/>
              <a:gd name="T2" fmla="*/ 287337 w 2268"/>
              <a:gd name="T3" fmla="*/ 863600 h 2812"/>
              <a:gd name="T4" fmla="*/ 0 w 2268"/>
              <a:gd name="T5" fmla="*/ 2592387 h 2812"/>
              <a:gd name="T6" fmla="*/ 2160587 w 2268"/>
              <a:gd name="T7" fmla="*/ 4464050 h 2812"/>
              <a:gd name="T8" fmla="*/ 2879725 w 2268"/>
              <a:gd name="T9" fmla="*/ 4248150 h 2812"/>
              <a:gd name="T10" fmla="*/ 3600450 w 2268"/>
              <a:gd name="T11" fmla="*/ 863600 h 2812"/>
              <a:gd name="T12" fmla="*/ 2808287 w 2268"/>
              <a:gd name="T13" fmla="*/ 0 h 28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8"/>
              <a:gd name="T22" fmla="*/ 0 h 2812"/>
              <a:gd name="T23" fmla="*/ 2268 w 2268"/>
              <a:gd name="T24" fmla="*/ 2812 h 28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8" h="2812">
                <a:moveTo>
                  <a:pt x="1723" y="45"/>
                </a:moveTo>
                <a:lnTo>
                  <a:pt x="181" y="544"/>
                </a:lnTo>
                <a:lnTo>
                  <a:pt x="0" y="1633"/>
                </a:lnTo>
                <a:lnTo>
                  <a:pt x="1361" y="2812"/>
                </a:lnTo>
                <a:lnTo>
                  <a:pt x="1814" y="2676"/>
                </a:lnTo>
                <a:lnTo>
                  <a:pt x="2268" y="544"/>
                </a:lnTo>
                <a:lnTo>
                  <a:pt x="1769" y="0"/>
                </a:lnTo>
              </a:path>
            </a:pathLst>
          </a:custGeom>
          <a:solidFill>
            <a:srgbClr val="33CCCC">
              <a:alpha val="5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2275" y="908050"/>
            <a:ext cx="4535488" cy="4922838"/>
            <a:chOff x="975" y="709"/>
            <a:chExt cx="3175" cy="2744"/>
          </a:xfrm>
        </p:grpSpPr>
        <p:grpSp>
          <p:nvGrpSpPr>
            <p:cNvPr id="18464" name="Group 5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18473" name="Line 6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4" name="Line 7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5" name="Line 8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6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7" name="Line 10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8" name="Line 11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9" name="Line 12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0" name="Line 13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1" name="Line 14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2" name="Line 15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3" name="Line 16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4" name="Line 17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65" name="Text Box 18"/>
            <p:cNvSpPr txBox="1">
              <a:spLocks noChangeArrowheads="1"/>
            </p:cNvSpPr>
            <p:nvPr/>
          </p:nvSpPr>
          <p:spPr bwMode="auto">
            <a:xfrm>
              <a:off x="975" y="3249"/>
              <a:ext cx="22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18466" name="Text Box 19"/>
            <p:cNvSpPr txBox="1">
              <a:spLocks noChangeArrowheads="1"/>
            </p:cNvSpPr>
            <p:nvPr/>
          </p:nvSpPr>
          <p:spPr bwMode="auto">
            <a:xfrm>
              <a:off x="1882" y="2478"/>
              <a:ext cx="22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18467" name="Text Box 20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18468" name="Text Box 21"/>
            <p:cNvSpPr txBox="1">
              <a:spLocks noChangeArrowheads="1"/>
            </p:cNvSpPr>
            <p:nvPr/>
          </p:nvSpPr>
          <p:spPr bwMode="auto">
            <a:xfrm>
              <a:off x="2880" y="3203"/>
              <a:ext cx="31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18469" name="Text Box 22"/>
            <p:cNvSpPr txBox="1">
              <a:spLocks noChangeArrowheads="1"/>
            </p:cNvSpPr>
            <p:nvPr/>
          </p:nvSpPr>
          <p:spPr bwMode="auto">
            <a:xfrm>
              <a:off x="975" y="1570"/>
              <a:ext cx="31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8470" name="Text Box 23"/>
            <p:cNvSpPr txBox="1">
              <a:spLocks noChangeArrowheads="1"/>
            </p:cNvSpPr>
            <p:nvPr/>
          </p:nvSpPr>
          <p:spPr bwMode="auto">
            <a:xfrm>
              <a:off x="1882" y="709"/>
              <a:ext cx="31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8471" name="Text Box 24"/>
            <p:cNvSpPr txBox="1">
              <a:spLocks noChangeArrowheads="1"/>
            </p:cNvSpPr>
            <p:nvPr/>
          </p:nvSpPr>
          <p:spPr bwMode="auto">
            <a:xfrm>
              <a:off x="3787" y="754"/>
              <a:ext cx="31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8472" name="Text Box 25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900113" y="260350"/>
            <a:ext cx="7864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призмы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</p:txBody>
      </p:sp>
      <p:sp>
        <p:nvSpPr>
          <p:cNvPr id="26651" name="Oval 27"/>
          <p:cNvSpPr>
            <a:spLocks noChangeArrowheads="1"/>
          </p:cNvSpPr>
          <p:nvPr/>
        </p:nvSpPr>
        <p:spPr bwMode="auto">
          <a:xfrm>
            <a:off x="2339975" y="2133600"/>
            <a:ext cx="142875" cy="14446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2" name="Oval 28"/>
          <p:cNvSpPr>
            <a:spLocks noChangeArrowheads="1"/>
          </p:cNvSpPr>
          <p:nvPr/>
        </p:nvSpPr>
        <p:spPr bwMode="auto">
          <a:xfrm>
            <a:off x="4932363" y="1316038"/>
            <a:ext cx="142875" cy="144462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4211638" y="5734050"/>
            <a:ext cx="142875" cy="14446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Oval 31"/>
          <p:cNvSpPr>
            <a:spLocks noChangeArrowheads="1"/>
          </p:cNvSpPr>
          <p:nvPr/>
        </p:nvSpPr>
        <p:spPr bwMode="auto">
          <a:xfrm>
            <a:off x="2012950" y="3848100"/>
            <a:ext cx="142875" cy="14446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2051050" y="17732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М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5003800" y="9080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067175" y="587692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V="1">
            <a:off x="5003800" y="654050"/>
            <a:ext cx="2232025" cy="720725"/>
          </a:xfrm>
          <a:prstGeom prst="line">
            <a:avLst/>
          </a:prstGeom>
          <a:noFill/>
          <a:ln w="12700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 flipH="1" flipV="1">
            <a:off x="395288" y="2708275"/>
            <a:ext cx="208915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684213" y="2708275"/>
            <a:ext cx="1366837" cy="11525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2124075" y="3933825"/>
            <a:ext cx="2160588" cy="1871663"/>
          </a:xfrm>
          <a:prstGeom prst="line">
            <a:avLst/>
          </a:pr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 flipH="1">
            <a:off x="2411413" y="1412875"/>
            <a:ext cx="2520950" cy="792163"/>
          </a:xfrm>
          <a:prstGeom prst="line">
            <a:avLst/>
          </a:pr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H="1">
            <a:off x="539750" y="2238375"/>
            <a:ext cx="1800225" cy="50482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4872038" y="56610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4284663" y="5813425"/>
            <a:ext cx="1223962" cy="981075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4787900" y="6216650"/>
            <a:ext cx="142875" cy="144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Oval 32"/>
          <p:cNvSpPr>
            <a:spLocks noChangeArrowheads="1"/>
          </p:cNvSpPr>
          <p:nvPr/>
        </p:nvSpPr>
        <p:spPr bwMode="auto">
          <a:xfrm>
            <a:off x="611188" y="2636838"/>
            <a:ext cx="142875" cy="1444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 flipV="1">
            <a:off x="5699125" y="620713"/>
            <a:ext cx="576263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0" name="Oval 46"/>
          <p:cNvSpPr>
            <a:spLocks noChangeArrowheads="1"/>
          </p:cNvSpPr>
          <p:nvPr/>
        </p:nvSpPr>
        <p:spPr bwMode="auto">
          <a:xfrm>
            <a:off x="5867400" y="989013"/>
            <a:ext cx="142875" cy="144462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 flipH="1">
            <a:off x="4859338" y="5589588"/>
            <a:ext cx="144462" cy="792162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3" name="Oval 49"/>
          <p:cNvSpPr>
            <a:spLocks noChangeArrowheads="1"/>
          </p:cNvSpPr>
          <p:nvPr/>
        </p:nvSpPr>
        <p:spPr bwMode="auto">
          <a:xfrm>
            <a:off x="5626100" y="2133600"/>
            <a:ext cx="144463" cy="14446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74" name="Oval 50"/>
          <p:cNvSpPr>
            <a:spLocks noChangeArrowheads="1"/>
          </p:cNvSpPr>
          <p:nvPr/>
        </p:nvSpPr>
        <p:spPr bwMode="auto">
          <a:xfrm>
            <a:off x="4932363" y="5516563"/>
            <a:ext cx="144462" cy="144462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75" name="Line 51"/>
          <p:cNvSpPr>
            <a:spLocks noChangeShapeType="1"/>
          </p:cNvSpPr>
          <p:nvPr/>
        </p:nvSpPr>
        <p:spPr bwMode="auto">
          <a:xfrm flipV="1">
            <a:off x="5003800" y="2205038"/>
            <a:ext cx="695325" cy="3384550"/>
          </a:xfrm>
          <a:prstGeom prst="line">
            <a:avLst/>
          </a:prstGeom>
          <a:noFill/>
          <a:ln w="2857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6" name="Line 52"/>
          <p:cNvSpPr>
            <a:spLocks noChangeShapeType="1"/>
          </p:cNvSpPr>
          <p:nvPr/>
        </p:nvSpPr>
        <p:spPr bwMode="auto">
          <a:xfrm flipV="1">
            <a:off x="5699125" y="981075"/>
            <a:ext cx="241300" cy="1223963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 flipH="1">
            <a:off x="2124075" y="2205038"/>
            <a:ext cx="287338" cy="1655762"/>
          </a:xfrm>
          <a:prstGeom prst="line">
            <a:avLst/>
          </a:prstGeom>
          <a:noFill/>
          <a:ln w="28575">
            <a:solidFill>
              <a:srgbClr val="33CC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>
            <a:off x="5003800" y="1412875"/>
            <a:ext cx="720725" cy="792163"/>
          </a:xfrm>
          <a:prstGeom prst="line">
            <a:avLst/>
          </a:prstGeom>
          <a:noFill/>
          <a:ln w="28575">
            <a:solidFill>
              <a:srgbClr val="33CC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 flipV="1">
            <a:off x="4284663" y="5589588"/>
            <a:ext cx="719137" cy="215900"/>
          </a:xfrm>
          <a:prstGeom prst="line">
            <a:avLst/>
          </a:prstGeom>
          <a:noFill/>
          <a:ln w="28575">
            <a:solidFill>
              <a:srgbClr val="33CC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1" grpId="0" animBg="1"/>
      <p:bldP spid="26651" grpId="0" animBg="1"/>
      <p:bldP spid="26652" grpId="0" animBg="1"/>
      <p:bldP spid="26653" grpId="0" animBg="1"/>
      <p:bldP spid="26655" grpId="0" animBg="1"/>
      <p:bldP spid="26657" grpId="0"/>
      <p:bldP spid="26658" grpId="0"/>
      <p:bldP spid="26659" grpId="0"/>
      <p:bldP spid="26660" grpId="0" animBg="1"/>
      <p:bldP spid="26661" grpId="0" animBg="1"/>
      <p:bldP spid="26662" grpId="0" animBg="1"/>
      <p:bldP spid="26663" grpId="0" animBg="1"/>
      <p:bldP spid="26665" grpId="0" animBg="1"/>
      <p:bldP spid="26666" grpId="0" animBg="1"/>
      <p:bldP spid="26667" grpId="0" animBg="1"/>
      <p:bldP spid="26664" grpId="0" animBg="1"/>
      <p:bldP spid="26654" grpId="0" animBg="1"/>
      <p:bldP spid="26656" grpId="0" animBg="1"/>
      <p:bldP spid="26669" grpId="0" animBg="1"/>
      <p:bldP spid="26670" grpId="0" animBg="1"/>
      <p:bldP spid="26671" grpId="0" animBg="1"/>
      <p:bldP spid="26673" grpId="0" animBg="1"/>
      <p:bldP spid="26674" grpId="0" animBg="1"/>
      <p:bldP spid="26675" grpId="0" animBg="1"/>
      <p:bldP spid="26676" grpId="0" animBg="1"/>
      <p:bldP spid="26677" grpId="0" animBg="1"/>
      <p:bldP spid="26678" grpId="0" animBg="1"/>
      <p:bldP spid="266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6" name="Freeform 50"/>
          <p:cNvSpPr>
            <a:spLocks/>
          </p:cNvSpPr>
          <p:nvPr/>
        </p:nvSpPr>
        <p:spPr bwMode="auto">
          <a:xfrm>
            <a:off x="2124075" y="4724400"/>
            <a:ext cx="3600450" cy="936625"/>
          </a:xfrm>
          <a:custGeom>
            <a:avLst/>
            <a:gdLst>
              <a:gd name="T0" fmla="*/ 3600450 w 2268"/>
              <a:gd name="T1" fmla="*/ 0 h 590"/>
              <a:gd name="T2" fmla="*/ 2592387 w 2268"/>
              <a:gd name="T3" fmla="*/ 936625 h 590"/>
              <a:gd name="T4" fmla="*/ 0 w 2268"/>
              <a:gd name="T5" fmla="*/ 0 h 590"/>
              <a:gd name="T6" fmla="*/ 3600450 w 2268"/>
              <a:gd name="T7" fmla="*/ 0 h 59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590"/>
              <a:gd name="T14" fmla="*/ 2268 w 2268"/>
              <a:gd name="T15" fmla="*/ 590 h 5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590">
                <a:moveTo>
                  <a:pt x="2268" y="0"/>
                </a:moveTo>
                <a:lnTo>
                  <a:pt x="1633" y="590"/>
                </a:lnTo>
                <a:lnTo>
                  <a:pt x="0" y="0"/>
                </a:lnTo>
                <a:lnTo>
                  <a:pt x="2268" y="0"/>
                </a:lnTo>
                <a:close/>
              </a:path>
            </a:pathLst>
          </a:custGeom>
          <a:solidFill>
            <a:schemeClr val="accent1">
              <a:alpha val="65097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8" name="Freeform 42"/>
          <p:cNvSpPr>
            <a:spLocks/>
          </p:cNvSpPr>
          <p:nvPr/>
        </p:nvSpPr>
        <p:spPr bwMode="auto">
          <a:xfrm>
            <a:off x="2124075" y="1700213"/>
            <a:ext cx="3600450" cy="3024187"/>
          </a:xfrm>
          <a:custGeom>
            <a:avLst/>
            <a:gdLst>
              <a:gd name="T0" fmla="*/ 104775 w 2268"/>
              <a:gd name="T1" fmla="*/ 2784475 h 1905"/>
              <a:gd name="T2" fmla="*/ 17462 w 2268"/>
              <a:gd name="T3" fmla="*/ 2946400 h 1905"/>
              <a:gd name="T4" fmla="*/ 4762 w 2268"/>
              <a:gd name="T5" fmla="*/ 3022600 h 1905"/>
              <a:gd name="T6" fmla="*/ 3600450 w 2268"/>
              <a:gd name="T7" fmla="*/ 3024187 h 1905"/>
              <a:gd name="T8" fmla="*/ 1368425 w 2268"/>
              <a:gd name="T9" fmla="*/ 0 h 1905"/>
              <a:gd name="T10" fmla="*/ 0 w 2268"/>
              <a:gd name="T11" fmla="*/ 2952750 h 19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8"/>
              <a:gd name="T19" fmla="*/ 0 h 1905"/>
              <a:gd name="T20" fmla="*/ 2268 w 2268"/>
              <a:gd name="T21" fmla="*/ 1905 h 19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8" h="1905">
                <a:moveTo>
                  <a:pt x="66" y="1754"/>
                </a:moveTo>
                <a:cubicBezTo>
                  <a:pt x="34" y="1786"/>
                  <a:pt x="20" y="1812"/>
                  <a:pt x="11" y="1856"/>
                </a:cubicBezTo>
                <a:cubicBezTo>
                  <a:pt x="8" y="1872"/>
                  <a:pt x="3" y="1904"/>
                  <a:pt x="3" y="1904"/>
                </a:cubicBezTo>
                <a:lnTo>
                  <a:pt x="2268" y="1905"/>
                </a:lnTo>
                <a:lnTo>
                  <a:pt x="862" y="0"/>
                </a:lnTo>
                <a:lnTo>
                  <a:pt x="0" y="1860"/>
                </a:lnTo>
              </a:path>
            </a:pathLst>
          </a:custGeom>
          <a:solidFill>
            <a:srgbClr val="FFCC00">
              <a:alpha val="5294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2771775" y="2924175"/>
            <a:ext cx="1584325" cy="360363"/>
          </a:xfrm>
          <a:prstGeom prst="line">
            <a:avLst/>
          </a:prstGeom>
          <a:noFill/>
          <a:ln w="28575">
            <a:solidFill>
              <a:srgbClr val="99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24075" y="1700213"/>
            <a:ext cx="3671888" cy="3960812"/>
            <a:chOff x="1474" y="572"/>
            <a:chExt cx="2313" cy="2495"/>
          </a:xfrm>
        </p:grpSpPr>
        <p:sp>
          <p:nvSpPr>
            <p:cNvPr id="3101" name="Line 12"/>
            <p:cNvSpPr>
              <a:spLocks noChangeShapeType="1"/>
            </p:cNvSpPr>
            <p:nvPr/>
          </p:nvSpPr>
          <p:spPr bwMode="auto">
            <a:xfrm>
              <a:off x="1519" y="2478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Line 13"/>
            <p:cNvSpPr>
              <a:spLocks noChangeShapeType="1"/>
            </p:cNvSpPr>
            <p:nvPr/>
          </p:nvSpPr>
          <p:spPr bwMode="auto">
            <a:xfrm>
              <a:off x="1474" y="2478"/>
              <a:ext cx="1633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Line 14"/>
            <p:cNvSpPr>
              <a:spLocks noChangeShapeType="1"/>
            </p:cNvSpPr>
            <p:nvPr/>
          </p:nvSpPr>
          <p:spPr bwMode="auto">
            <a:xfrm flipH="1">
              <a:off x="3107" y="2478"/>
              <a:ext cx="635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Line 15"/>
            <p:cNvSpPr>
              <a:spLocks noChangeShapeType="1"/>
            </p:cNvSpPr>
            <p:nvPr/>
          </p:nvSpPr>
          <p:spPr bwMode="auto">
            <a:xfrm flipH="1">
              <a:off x="1474" y="572"/>
              <a:ext cx="862" cy="1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Line 16"/>
            <p:cNvSpPr>
              <a:spLocks noChangeShapeType="1"/>
            </p:cNvSpPr>
            <p:nvPr/>
          </p:nvSpPr>
          <p:spPr bwMode="auto">
            <a:xfrm>
              <a:off x="2336" y="572"/>
              <a:ext cx="1406" cy="19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Line 17"/>
            <p:cNvSpPr>
              <a:spLocks noChangeShapeType="1"/>
            </p:cNvSpPr>
            <p:nvPr/>
          </p:nvSpPr>
          <p:spPr bwMode="auto">
            <a:xfrm>
              <a:off x="2336" y="572"/>
              <a:ext cx="771" cy="249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50825" y="333375"/>
            <a:ext cx="8281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сечение пирамиды, плоскостью, проходящей через заданные точки.</a:t>
            </a:r>
            <a:endParaRPr lang="ru-RU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724525" y="4508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692275" y="4508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427538" y="56610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3203575" y="1412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</a:t>
            </a:r>
            <a:endParaRPr lang="ru-RU" b="1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2700338" y="3213100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211638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339975" y="292417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990000"/>
                </a:solidFill>
              </a:rPr>
              <a:t>К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427538" y="25654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990000"/>
                </a:solidFill>
              </a:rPr>
              <a:t>Р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3851275" y="55165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F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4356100" y="5589588"/>
            <a:ext cx="720725" cy="10795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4716463" y="5661025"/>
            <a:ext cx="431800" cy="1196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978400" y="6524625"/>
            <a:ext cx="142875" cy="144463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3" name="Freeform 47"/>
          <p:cNvSpPr>
            <a:spLocks/>
          </p:cNvSpPr>
          <p:nvPr/>
        </p:nvSpPr>
        <p:spPr bwMode="auto">
          <a:xfrm>
            <a:off x="2771775" y="2924175"/>
            <a:ext cx="2087563" cy="2665413"/>
          </a:xfrm>
          <a:custGeom>
            <a:avLst/>
            <a:gdLst>
              <a:gd name="T0" fmla="*/ 2016126 w 1315"/>
              <a:gd name="T1" fmla="*/ 2592388 h 1679"/>
              <a:gd name="T2" fmla="*/ 1439863 w 1315"/>
              <a:gd name="T3" fmla="*/ 2592388 h 1679"/>
              <a:gd name="T4" fmla="*/ 0 w 1315"/>
              <a:gd name="T5" fmla="*/ 360363 h 1679"/>
              <a:gd name="T6" fmla="*/ 1655763 w 1315"/>
              <a:gd name="T7" fmla="*/ 0 h 1679"/>
              <a:gd name="T8" fmla="*/ 2087563 w 1315"/>
              <a:gd name="T9" fmla="*/ 2665413 h 16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5"/>
              <a:gd name="T16" fmla="*/ 0 h 1679"/>
              <a:gd name="T17" fmla="*/ 1315 w 1315"/>
              <a:gd name="T18" fmla="*/ 1679 h 16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5" h="1679">
                <a:moveTo>
                  <a:pt x="1270" y="1633"/>
                </a:moveTo>
                <a:lnTo>
                  <a:pt x="907" y="1633"/>
                </a:lnTo>
                <a:lnTo>
                  <a:pt x="0" y="227"/>
                </a:lnTo>
                <a:lnTo>
                  <a:pt x="1043" y="0"/>
                </a:lnTo>
                <a:lnTo>
                  <a:pt x="1315" y="1679"/>
                </a:lnTo>
              </a:path>
            </a:pathLst>
          </a:cu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4813300" y="5445125"/>
            <a:ext cx="142875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4356100" y="5516563"/>
            <a:ext cx="503238" cy="0"/>
          </a:xfrm>
          <a:prstGeom prst="line">
            <a:avLst/>
          </a:prstGeom>
          <a:noFill/>
          <a:ln w="28575">
            <a:solidFill>
              <a:srgbClr val="99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1" name="Freeform 45"/>
          <p:cNvSpPr>
            <a:spLocks/>
          </p:cNvSpPr>
          <p:nvPr/>
        </p:nvSpPr>
        <p:spPr bwMode="auto">
          <a:xfrm>
            <a:off x="2124075" y="1700213"/>
            <a:ext cx="2600325" cy="3960812"/>
          </a:xfrm>
          <a:custGeom>
            <a:avLst/>
            <a:gdLst>
              <a:gd name="T0" fmla="*/ 76200 w 1638"/>
              <a:gd name="T1" fmla="*/ 2897187 h 2495"/>
              <a:gd name="T2" fmla="*/ 0 w 1638"/>
              <a:gd name="T3" fmla="*/ 3035299 h 2495"/>
              <a:gd name="T4" fmla="*/ 2600325 w 1638"/>
              <a:gd name="T5" fmla="*/ 3960812 h 2495"/>
              <a:gd name="T6" fmla="*/ 1376362 w 1638"/>
              <a:gd name="T7" fmla="*/ 0 h 2495"/>
              <a:gd name="T8" fmla="*/ 7938 w 1638"/>
              <a:gd name="T9" fmla="*/ 2952749 h 24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8"/>
              <a:gd name="T16" fmla="*/ 0 h 2495"/>
              <a:gd name="T17" fmla="*/ 1638 w 1638"/>
              <a:gd name="T18" fmla="*/ 2495 h 24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8" h="2495">
                <a:moveTo>
                  <a:pt x="48" y="1825"/>
                </a:moveTo>
                <a:cubicBezTo>
                  <a:pt x="21" y="1851"/>
                  <a:pt x="0" y="1872"/>
                  <a:pt x="0" y="1912"/>
                </a:cubicBezTo>
                <a:lnTo>
                  <a:pt x="1638" y="2495"/>
                </a:lnTo>
                <a:lnTo>
                  <a:pt x="867" y="0"/>
                </a:lnTo>
                <a:lnTo>
                  <a:pt x="5" y="1860"/>
                </a:lnTo>
              </a:path>
            </a:pathLst>
          </a:custGeom>
          <a:solidFill>
            <a:srgbClr val="FFCC00">
              <a:alpha val="5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>
            <a:off x="2843213" y="3357563"/>
            <a:ext cx="1368425" cy="20875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4310063" y="2852738"/>
            <a:ext cx="14287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64" name="Freeform 48"/>
          <p:cNvSpPr>
            <a:spLocks/>
          </p:cNvSpPr>
          <p:nvPr/>
        </p:nvSpPr>
        <p:spPr bwMode="auto">
          <a:xfrm>
            <a:off x="3492500" y="1700213"/>
            <a:ext cx="2232025" cy="3960812"/>
          </a:xfrm>
          <a:custGeom>
            <a:avLst/>
            <a:gdLst>
              <a:gd name="T0" fmla="*/ 2232025 w 1406"/>
              <a:gd name="T1" fmla="*/ 3024187 h 2495"/>
              <a:gd name="T2" fmla="*/ 0 w 1406"/>
              <a:gd name="T3" fmla="*/ 0 h 2495"/>
              <a:gd name="T4" fmla="*/ 1223962 w 1406"/>
              <a:gd name="T5" fmla="*/ 3960812 h 2495"/>
              <a:gd name="T6" fmla="*/ 2232025 w 1406"/>
              <a:gd name="T7" fmla="*/ 3024187 h 2495"/>
              <a:gd name="T8" fmla="*/ 0 60000 65536"/>
              <a:gd name="T9" fmla="*/ 0 60000 65536"/>
              <a:gd name="T10" fmla="*/ 0 60000 65536"/>
              <a:gd name="T11" fmla="*/ 0 60000 65536"/>
              <a:gd name="T12" fmla="*/ 0 w 1406"/>
              <a:gd name="T13" fmla="*/ 0 h 2495"/>
              <a:gd name="T14" fmla="*/ 1406 w 1406"/>
              <a:gd name="T15" fmla="*/ 2495 h 24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6" h="2495">
                <a:moveTo>
                  <a:pt x="1406" y="1905"/>
                </a:moveTo>
                <a:lnTo>
                  <a:pt x="0" y="0"/>
                </a:lnTo>
                <a:lnTo>
                  <a:pt x="771" y="2495"/>
                </a:lnTo>
                <a:lnTo>
                  <a:pt x="1406" y="1905"/>
                </a:lnTo>
                <a:close/>
              </a:path>
            </a:pathLst>
          </a:custGeom>
          <a:solidFill>
            <a:srgbClr val="FFCC00">
              <a:alpha val="4196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4427538" y="2997200"/>
            <a:ext cx="649287" cy="36004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9" name="AutoShape 51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0" name="AutoShape 5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76262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2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1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6" grpId="0" animBg="1"/>
      <p:bldP spid="9258" grpId="0" animBg="1"/>
      <p:bldP spid="9250" grpId="0" animBg="1"/>
      <p:bldP spid="9235" grpId="0"/>
      <p:bldP spid="9236" grpId="0"/>
      <p:bldP spid="9237" grpId="0"/>
      <p:bldP spid="9238" grpId="0"/>
      <p:bldP spid="9242" grpId="0" animBg="1"/>
      <p:bldP spid="9243" grpId="0" animBg="1"/>
      <p:bldP spid="9247" grpId="0"/>
      <p:bldP spid="9248" grpId="0"/>
      <p:bldP spid="9249" grpId="0"/>
      <p:bldP spid="9252" grpId="0" animBg="1"/>
      <p:bldP spid="9253" grpId="0" animBg="1"/>
      <p:bldP spid="9255" grpId="0" animBg="1"/>
      <p:bldP spid="9263" grpId="0" animBg="1"/>
      <p:bldP spid="9256" grpId="0" animBg="1"/>
      <p:bldP spid="9257" grpId="0" animBg="1"/>
      <p:bldP spid="9261" grpId="0" animBg="1"/>
      <p:bldP spid="9251" grpId="0" animBg="1"/>
      <p:bldP spid="9240" grpId="0" animBg="1"/>
      <p:bldP spid="9264" grpId="0" animBg="1"/>
      <p:bldP spid="92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8" name="Freeform 60"/>
          <p:cNvSpPr>
            <a:spLocks/>
          </p:cNvSpPr>
          <p:nvPr/>
        </p:nvSpPr>
        <p:spPr bwMode="auto">
          <a:xfrm>
            <a:off x="1908175" y="2205038"/>
            <a:ext cx="4751388" cy="2879725"/>
          </a:xfrm>
          <a:custGeom>
            <a:avLst/>
            <a:gdLst>
              <a:gd name="T0" fmla="*/ 360363 w 2993"/>
              <a:gd name="T1" fmla="*/ 719138 h 1814"/>
              <a:gd name="T2" fmla="*/ 0 w 2993"/>
              <a:gd name="T3" fmla="*/ 1584325 h 1814"/>
              <a:gd name="T4" fmla="*/ 3600451 w 2993"/>
              <a:gd name="T5" fmla="*/ 2879725 h 1814"/>
              <a:gd name="T6" fmla="*/ 4751388 w 2993"/>
              <a:gd name="T7" fmla="*/ 431800 h 1814"/>
              <a:gd name="T8" fmla="*/ 3816351 w 2993"/>
              <a:gd name="T9" fmla="*/ 0 h 1814"/>
              <a:gd name="T10" fmla="*/ 360363 w 2993"/>
              <a:gd name="T11" fmla="*/ 719138 h 18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93"/>
              <a:gd name="T19" fmla="*/ 0 h 1814"/>
              <a:gd name="T20" fmla="*/ 2993 w 2993"/>
              <a:gd name="T21" fmla="*/ 1814 h 18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93" h="1814">
                <a:moveTo>
                  <a:pt x="227" y="453"/>
                </a:moveTo>
                <a:lnTo>
                  <a:pt x="0" y="998"/>
                </a:lnTo>
                <a:lnTo>
                  <a:pt x="2268" y="1814"/>
                </a:lnTo>
                <a:lnTo>
                  <a:pt x="2993" y="272"/>
                </a:lnTo>
                <a:lnTo>
                  <a:pt x="2404" y="0"/>
                </a:lnTo>
                <a:lnTo>
                  <a:pt x="227" y="453"/>
                </a:lnTo>
                <a:close/>
              </a:path>
            </a:pathLst>
          </a:custGeom>
          <a:gradFill rotWithShape="1">
            <a:gsLst>
              <a:gs pos="0">
                <a:srgbClr val="C43008">
                  <a:alpha val="57001"/>
                </a:srgbClr>
              </a:gs>
              <a:gs pos="100000">
                <a:srgbClr val="FF99FF">
                  <a:alpha val="48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1844675"/>
            <a:ext cx="5905500" cy="3884613"/>
            <a:chOff x="975" y="709"/>
            <a:chExt cx="3175" cy="2805"/>
          </a:xfrm>
        </p:grpSpPr>
        <p:grpSp>
          <p:nvGrpSpPr>
            <p:cNvPr id="19485" name="Group 5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19494" name="Line 6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5" name="Line 7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6" name="Line 8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7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8" name="Line 10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9" name="Line 11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0" name="Line 12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1" name="Line 13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2" name="Line 14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3" name="Line 15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4" name="Line 16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5" name="Line 17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86" name="Text Box 18"/>
            <p:cNvSpPr txBox="1">
              <a:spLocks noChangeArrowheads="1"/>
            </p:cNvSpPr>
            <p:nvPr/>
          </p:nvSpPr>
          <p:spPr bwMode="auto">
            <a:xfrm>
              <a:off x="975" y="3249"/>
              <a:ext cx="2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19487" name="Text Box 19"/>
            <p:cNvSpPr txBox="1">
              <a:spLocks noChangeArrowheads="1"/>
            </p:cNvSpPr>
            <p:nvPr/>
          </p:nvSpPr>
          <p:spPr bwMode="auto">
            <a:xfrm>
              <a:off x="1883" y="2478"/>
              <a:ext cx="22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19488" name="Text Box 20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19489" name="Text Box 21"/>
            <p:cNvSpPr txBox="1">
              <a:spLocks noChangeArrowheads="1"/>
            </p:cNvSpPr>
            <p:nvPr/>
          </p:nvSpPr>
          <p:spPr bwMode="auto">
            <a:xfrm>
              <a:off x="2880" y="3202"/>
              <a:ext cx="31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19490" name="Text Box 22"/>
            <p:cNvSpPr txBox="1">
              <a:spLocks noChangeArrowheads="1"/>
            </p:cNvSpPr>
            <p:nvPr/>
          </p:nvSpPr>
          <p:spPr bwMode="auto">
            <a:xfrm>
              <a:off x="975" y="1570"/>
              <a:ext cx="31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9491" name="Text Box 23"/>
            <p:cNvSpPr txBox="1">
              <a:spLocks noChangeArrowheads="1"/>
            </p:cNvSpPr>
            <p:nvPr/>
          </p:nvSpPr>
          <p:spPr bwMode="auto">
            <a:xfrm>
              <a:off x="1883" y="709"/>
              <a:ext cx="31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9492" name="Text Box 24"/>
            <p:cNvSpPr txBox="1">
              <a:spLocks noChangeArrowheads="1"/>
            </p:cNvSpPr>
            <p:nvPr/>
          </p:nvSpPr>
          <p:spPr bwMode="auto">
            <a:xfrm>
              <a:off x="3788" y="754"/>
              <a:ext cx="31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19493" name="Text Box 25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971550" y="188913"/>
            <a:ext cx="7913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призмы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Точка Р принадлежит плоскости АА</a:t>
            </a:r>
            <a:r>
              <a:rPr lang="ru-RU" sz="9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9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sz="9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75" name="Oval 27"/>
          <p:cNvSpPr>
            <a:spLocks noChangeArrowheads="1"/>
          </p:cNvSpPr>
          <p:nvPr/>
        </p:nvSpPr>
        <p:spPr bwMode="auto">
          <a:xfrm>
            <a:off x="2217738" y="2832100"/>
            <a:ext cx="142875" cy="142875"/>
          </a:xfrm>
          <a:prstGeom prst="ellipse">
            <a:avLst/>
          </a:prstGeom>
          <a:gradFill rotWithShape="1">
            <a:gsLst>
              <a:gs pos="0">
                <a:srgbClr val="C43008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82" name="Oval 34"/>
          <p:cNvSpPr>
            <a:spLocks noChangeArrowheads="1"/>
          </p:cNvSpPr>
          <p:nvPr/>
        </p:nvSpPr>
        <p:spPr bwMode="auto">
          <a:xfrm>
            <a:off x="1835150" y="3716338"/>
            <a:ext cx="142875" cy="142875"/>
          </a:xfrm>
          <a:prstGeom prst="ellipse">
            <a:avLst/>
          </a:prstGeom>
          <a:gradFill rotWithShape="1">
            <a:gsLst>
              <a:gs pos="0">
                <a:srgbClr val="C43008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84" name="Oval 36"/>
          <p:cNvSpPr>
            <a:spLocks noChangeArrowheads="1"/>
          </p:cNvSpPr>
          <p:nvPr/>
        </p:nvSpPr>
        <p:spPr bwMode="auto">
          <a:xfrm>
            <a:off x="5651500" y="2133600"/>
            <a:ext cx="142875" cy="142875"/>
          </a:xfrm>
          <a:prstGeom prst="ellipse">
            <a:avLst/>
          </a:prstGeom>
          <a:gradFill rotWithShape="1">
            <a:gsLst>
              <a:gs pos="0">
                <a:srgbClr val="C43008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5508625" y="17002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М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1476375" y="3573463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</a:t>
            </a:r>
          </a:p>
        </p:txBody>
      </p:sp>
      <p:sp>
        <p:nvSpPr>
          <p:cNvPr id="27692" name="Freeform 44"/>
          <p:cNvSpPr>
            <a:spLocks/>
          </p:cNvSpPr>
          <p:nvPr/>
        </p:nvSpPr>
        <p:spPr bwMode="auto">
          <a:xfrm>
            <a:off x="1920875" y="3284538"/>
            <a:ext cx="3600450" cy="2305050"/>
          </a:xfrm>
          <a:custGeom>
            <a:avLst/>
            <a:gdLst>
              <a:gd name="T0" fmla="*/ 0 w 2268"/>
              <a:gd name="T1" fmla="*/ 0 h 1452"/>
              <a:gd name="T2" fmla="*/ 0 w 2268"/>
              <a:gd name="T3" fmla="*/ 2305050 h 1452"/>
              <a:gd name="T4" fmla="*/ 3600450 w 2268"/>
              <a:gd name="T5" fmla="*/ 2305050 h 1452"/>
              <a:gd name="T6" fmla="*/ 3600450 w 2268"/>
              <a:gd name="T7" fmla="*/ 0 h 1452"/>
              <a:gd name="T8" fmla="*/ 0 w 2268"/>
              <a:gd name="T9" fmla="*/ 0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8"/>
              <a:gd name="T16" fmla="*/ 0 h 1452"/>
              <a:gd name="T17" fmla="*/ 2268 w 2268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8" h="1452">
                <a:moveTo>
                  <a:pt x="0" y="0"/>
                </a:moveTo>
                <a:lnTo>
                  <a:pt x="0" y="1452"/>
                </a:lnTo>
                <a:lnTo>
                  <a:pt x="2268" y="1452"/>
                </a:lnTo>
                <a:lnTo>
                  <a:pt x="22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99FF">
                  <a:alpha val="0"/>
                </a:srgbClr>
              </a:gs>
              <a:gs pos="100000">
                <a:srgbClr val="C43008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3" name="Oval 35"/>
          <p:cNvSpPr>
            <a:spLocks noChangeArrowheads="1"/>
          </p:cNvSpPr>
          <p:nvPr/>
        </p:nvSpPr>
        <p:spPr bwMode="auto">
          <a:xfrm>
            <a:off x="4643438" y="4724400"/>
            <a:ext cx="142875" cy="142875"/>
          </a:xfrm>
          <a:prstGeom prst="ellipse">
            <a:avLst/>
          </a:prstGeom>
          <a:gradFill rotWithShape="1">
            <a:gsLst>
              <a:gs pos="0">
                <a:srgbClr val="C43008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4716463" y="43656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</a:t>
            </a: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323850" y="3284538"/>
            <a:ext cx="1511300" cy="504825"/>
          </a:xfrm>
          <a:prstGeom prst="line">
            <a:avLst/>
          </a:prstGeom>
          <a:noFill/>
          <a:ln w="12700">
            <a:solidFill>
              <a:srgbClr val="C4300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1835150" y="3789363"/>
            <a:ext cx="3673475" cy="1295400"/>
          </a:xfrm>
          <a:prstGeom prst="line">
            <a:avLst/>
          </a:prstGeom>
          <a:noFill/>
          <a:ln w="28575">
            <a:solidFill>
              <a:srgbClr val="C4300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7" name="Oval 29"/>
          <p:cNvSpPr>
            <a:spLocks noChangeArrowheads="1"/>
          </p:cNvSpPr>
          <p:nvPr/>
        </p:nvSpPr>
        <p:spPr bwMode="auto">
          <a:xfrm>
            <a:off x="5461000" y="5013325"/>
            <a:ext cx="142875" cy="142875"/>
          </a:xfrm>
          <a:prstGeom prst="ellipse">
            <a:avLst/>
          </a:prstGeom>
          <a:gradFill rotWithShape="1">
            <a:gsLst>
              <a:gs pos="0">
                <a:srgbClr val="C43008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5580063" y="5110163"/>
            <a:ext cx="2376487" cy="865187"/>
          </a:xfrm>
          <a:prstGeom prst="line">
            <a:avLst/>
          </a:prstGeom>
          <a:noFill/>
          <a:ln w="9525">
            <a:solidFill>
              <a:srgbClr val="C4300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 flipH="1">
            <a:off x="179388" y="3271838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6" name="Oval 28"/>
          <p:cNvSpPr>
            <a:spLocks noChangeArrowheads="1"/>
          </p:cNvSpPr>
          <p:nvPr/>
        </p:nvSpPr>
        <p:spPr bwMode="auto">
          <a:xfrm>
            <a:off x="250825" y="3213100"/>
            <a:ext cx="142875" cy="142875"/>
          </a:xfrm>
          <a:prstGeom prst="ellipse">
            <a:avLst/>
          </a:prstGeom>
          <a:gradFill rotWithShape="1">
            <a:gsLst>
              <a:gs pos="0">
                <a:srgbClr val="C43008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 flipV="1">
            <a:off x="323850" y="2924175"/>
            <a:ext cx="1871663" cy="360363"/>
          </a:xfrm>
          <a:prstGeom prst="line">
            <a:avLst/>
          </a:prstGeom>
          <a:noFill/>
          <a:ln w="9525">
            <a:solidFill>
              <a:srgbClr val="C4300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 flipV="1">
            <a:off x="2339975" y="2205038"/>
            <a:ext cx="3384550" cy="685800"/>
          </a:xfrm>
          <a:prstGeom prst="line">
            <a:avLst/>
          </a:prstGeom>
          <a:noFill/>
          <a:ln w="28575">
            <a:solidFill>
              <a:srgbClr val="C4300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00" name="Line 52"/>
          <p:cNvSpPr>
            <a:spLocks noChangeShapeType="1"/>
          </p:cNvSpPr>
          <p:nvPr/>
        </p:nvSpPr>
        <p:spPr bwMode="auto">
          <a:xfrm flipV="1">
            <a:off x="5724525" y="1628775"/>
            <a:ext cx="2663825" cy="576263"/>
          </a:xfrm>
          <a:prstGeom prst="line">
            <a:avLst/>
          </a:prstGeom>
          <a:noFill/>
          <a:ln w="9525">
            <a:solidFill>
              <a:srgbClr val="C4300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 flipV="1">
            <a:off x="6588125" y="1773238"/>
            <a:ext cx="5048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1" name="Oval 33"/>
          <p:cNvSpPr>
            <a:spLocks noChangeArrowheads="1"/>
          </p:cNvSpPr>
          <p:nvPr/>
        </p:nvSpPr>
        <p:spPr bwMode="auto">
          <a:xfrm>
            <a:off x="6854825" y="1865313"/>
            <a:ext cx="142875" cy="142875"/>
          </a:xfrm>
          <a:prstGeom prst="ellipse">
            <a:avLst/>
          </a:prstGeom>
          <a:gradFill rotWithShape="1">
            <a:gsLst>
              <a:gs pos="0">
                <a:srgbClr val="C43008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 flipH="1">
            <a:off x="6659563" y="1989138"/>
            <a:ext cx="288925" cy="647700"/>
          </a:xfrm>
          <a:prstGeom prst="line">
            <a:avLst/>
          </a:prstGeom>
          <a:noFill/>
          <a:ln w="9525">
            <a:solidFill>
              <a:srgbClr val="C4300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0" name="Oval 32"/>
          <p:cNvSpPr>
            <a:spLocks noChangeArrowheads="1"/>
          </p:cNvSpPr>
          <p:nvPr/>
        </p:nvSpPr>
        <p:spPr bwMode="auto">
          <a:xfrm>
            <a:off x="6562725" y="2598738"/>
            <a:ext cx="142875" cy="142875"/>
          </a:xfrm>
          <a:prstGeom prst="ellipse">
            <a:avLst/>
          </a:prstGeom>
          <a:gradFill rotWithShape="1">
            <a:gsLst>
              <a:gs pos="0">
                <a:srgbClr val="C43008"/>
              </a:gs>
              <a:gs pos="100000">
                <a:srgbClr val="FF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 flipH="1">
            <a:off x="5534025" y="2708275"/>
            <a:ext cx="1079500" cy="2305050"/>
          </a:xfrm>
          <a:prstGeom prst="line">
            <a:avLst/>
          </a:prstGeom>
          <a:noFill/>
          <a:ln w="28575">
            <a:solidFill>
              <a:srgbClr val="C4300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 flipH="1">
            <a:off x="1908175" y="2924175"/>
            <a:ext cx="360363" cy="865188"/>
          </a:xfrm>
          <a:prstGeom prst="line">
            <a:avLst/>
          </a:prstGeom>
          <a:noFill/>
          <a:ln w="28575">
            <a:solidFill>
              <a:srgbClr val="C43008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5724525" y="2205038"/>
            <a:ext cx="863600" cy="431800"/>
          </a:xfrm>
          <a:prstGeom prst="line">
            <a:avLst/>
          </a:prstGeom>
          <a:noFill/>
          <a:ln w="28575">
            <a:solidFill>
              <a:srgbClr val="C43008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500"/>
                                        <p:tgtEl>
                                          <p:spTgt spid="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8" grpId="0" animBg="1"/>
      <p:bldP spid="27675" grpId="0" animBg="1"/>
      <p:bldP spid="27682" grpId="0" animBg="1"/>
      <p:bldP spid="27684" grpId="0" animBg="1"/>
      <p:bldP spid="27685" grpId="0"/>
      <p:bldP spid="27687" grpId="0"/>
      <p:bldP spid="27692" grpId="0" animBg="1"/>
      <p:bldP spid="27683" grpId="0" animBg="1"/>
      <p:bldP spid="27686" grpId="0"/>
      <p:bldP spid="27693" grpId="0" animBg="1"/>
      <p:bldP spid="27694" grpId="0" animBg="1"/>
      <p:bldP spid="27677" grpId="0" animBg="1"/>
      <p:bldP spid="27696" grpId="0" animBg="1"/>
      <p:bldP spid="27697" grpId="0" animBg="1"/>
      <p:bldP spid="27676" grpId="0" animBg="1"/>
      <p:bldP spid="27698" grpId="0" animBg="1"/>
      <p:bldP spid="27699" grpId="0" animBg="1"/>
      <p:bldP spid="27700" grpId="0" animBg="1"/>
      <p:bldP spid="27701" grpId="0" animBg="1"/>
      <p:bldP spid="27681" grpId="0" animBg="1"/>
      <p:bldP spid="27703" grpId="0" animBg="1"/>
      <p:bldP spid="27680" grpId="0" animBg="1"/>
      <p:bldP spid="27704" grpId="0" animBg="1"/>
      <p:bldP spid="27705" grpId="0" animBg="1"/>
      <p:bldP spid="2770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22" name="Freeform 50"/>
          <p:cNvSpPr>
            <a:spLocks/>
          </p:cNvSpPr>
          <p:nvPr/>
        </p:nvSpPr>
        <p:spPr bwMode="auto">
          <a:xfrm>
            <a:off x="2195513" y="1916113"/>
            <a:ext cx="2881312" cy="3960812"/>
          </a:xfrm>
          <a:custGeom>
            <a:avLst/>
            <a:gdLst>
              <a:gd name="T0" fmla="*/ 2808287 w 1815"/>
              <a:gd name="T1" fmla="*/ 0 h 2495"/>
              <a:gd name="T2" fmla="*/ 215900 w 1815"/>
              <a:gd name="T3" fmla="*/ 433387 h 2495"/>
              <a:gd name="T4" fmla="*/ 0 w 1815"/>
              <a:gd name="T5" fmla="*/ 2592387 h 2495"/>
              <a:gd name="T6" fmla="*/ 1871662 w 1815"/>
              <a:gd name="T7" fmla="*/ 3960812 h 2495"/>
              <a:gd name="T8" fmla="*/ 2520950 w 1815"/>
              <a:gd name="T9" fmla="*/ 3817937 h 2495"/>
              <a:gd name="T10" fmla="*/ 2881312 w 1815"/>
              <a:gd name="T11" fmla="*/ 0 h 24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15"/>
              <a:gd name="T19" fmla="*/ 0 h 2495"/>
              <a:gd name="T20" fmla="*/ 1815 w 1815"/>
              <a:gd name="T21" fmla="*/ 2495 h 24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15" h="2495">
                <a:moveTo>
                  <a:pt x="1769" y="0"/>
                </a:moveTo>
                <a:lnTo>
                  <a:pt x="136" y="273"/>
                </a:lnTo>
                <a:lnTo>
                  <a:pt x="0" y="1633"/>
                </a:lnTo>
                <a:lnTo>
                  <a:pt x="1179" y="2495"/>
                </a:lnTo>
                <a:lnTo>
                  <a:pt x="1588" y="2405"/>
                </a:lnTo>
                <a:lnTo>
                  <a:pt x="1815" y="0"/>
                </a:lnTo>
              </a:path>
            </a:pathLst>
          </a:custGeom>
          <a:gradFill rotWithShape="1">
            <a:gsLst>
              <a:gs pos="0">
                <a:srgbClr val="FF6600">
                  <a:alpha val="73000"/>
                </a:srgbClr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2174875" y="1408113"/>
            <a:ext cx="3168650" cy="4495800"/>
            <a:chOff x="1247" y="1298"/>
            <a:chExt cx="1769" cy="1769"/>
          </a:xfrm>
        </p:grpSpPr>
        <p:sp>
          <p:nvSpPr>
            <p:cNvPr id="20516" name="Line 6"/>
            <p:cNvSpPr>
              <a:spLocks noChangeShapeType="1"/>
            </p:cNvSpPr>
            <p:nvPr/>
          </p:nvSpPr>
          <p:spPr bwMode="auto">
            <a:xfrm>
              <a:off x="1247" y="1842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Line 7"/>
            <p:cNvSpPr>
              <a:spLocks noChangeShapeType="1"/>
            </p:cNvSpPr>
            <p:nvPr/>
          </p:nvSpPr>
          <p:spPr bwMode="auto">
            <a:xfrm>
              <a:off x="2608" y="1842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Line 8"/>
            <p:cNvSpPr>
              <a:spLocks noChangeShapeType="1"/>
            </p:cNvSpPr>
            <p:nvPr/>
          </p:nvSpPr>
          <p:spPr bwMode="auto">
            <a:xfrm flipH="1" flipV="1">
              <a:off x="1247" y="3067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Line 9"/>
            <p:cNvSpPr>
              <a:spLocks noChangeShapeType="1"/>
            </p:cNvSpPr>
            <p:nvPr/>
          </p:nvSpPr>
          <p:spPr bwMode="auto">
            <a:xfrm flipH="1" flipV="1">
              <a:off x="1247" y="1842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Line 10"/>
            <p:cNvSpPr>
              <a:spLocks noChangeShapeType="1"/>
            </p:cNvSpPr>
            <p:nvPr/>
          </p:nvSpPr>
          <p:spPr bwMode="auto">
            <a:xfrm>
              <a:off x="1655" y="1344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Line 11"/>
            <p:cNvSpPr>
              <a:spLocks noChangeShapeType="1"/>
            </p:cNvSpPr>
            <p:nvPr/>
          </p:nvSpPr>
          <p:spPr bwMode="auto">
            <a:xfrm>
              <a:off x="3016" y="1298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Line 12"/>
            <p:cNvSpPr>
              <a:spLocks noChangeShapeType="1"/>
            </p:cNvSpPr>
            <p:nvPr/>
          </p:nvSpPr>
          <p:spPr bwMode="auto">
            <a:xfrm flipH="1">
              <a:off x="1655" y="1298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Line 13"/>
            <p:cNvSpPr>
              <a:spLocks noChangeShapeType="1"/>
            </p:cNvSpPr>
            <p:nvPr/>
          </p:nvSpPr>
          <p:spPr bwMode="auto">
            <a:xfrm flipH="1">
              <a:off x="1655" y="2568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Line 14"/>
            <p:cNvSpPr>
              <a:spLocks noChangeShapeType="1"/>
            </p:cNvSpPr>
            <p:nvPr/>
          </p:nvSpPr>
          <p:spPr bwMode="auto">
            <a:xfrm flipH="1">
              <a:off x="2608" y="2568"/>
              <a:ext cx="408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Line 15"/>
            <p:cNvSpPr>
              <a:spLocks noChangeShapeType="1"/>
            </p:cNvSpPr>
            <p:nvPr/>
          </p:nvSpPr>
          <p:spPr bwMode="auto">
            <a:xfrm flipH="1">
              <a:off x="2608" y="1298"/>
              <a:ext cx="408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Line 16"/>
            <p:cNvSpPr>
              <a:spLocks noChangeShapeType="1"/>
            </p:cNvSpPr>
            <p:nvPr/>
          </p:nvSpPr>
          <p:spPr bwMode="auto">
            <a:xfrm flipH="1">
              <a:off x="1268" y="2568"/>
              <a:ext cx="408" cy="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Line 17"/>
            <p:cNvSpPr>
              <a:spLocks noChangeShapeType="1"/>
            </p:cNvSpPr>
            <p:nvPr/>
          </p:nvSpPr>
          <p:spPr bwMode="auto">
            <a:xfrm flipH="1">
              <a:off x="1247" y="1298"/>
              <a:ext cx="408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4" name="Text Box 18"/>
          <p:cNvSpPr txBox="1">
            <a:spLocks noChangeArrowheads="1"/>
          </p:cNvSpPr>
          <p:nvPr/>
        </p:nvSpPr>
        <p:spPr bwMode="auto">
          <a:xfrm>
            <a:off x="1835150" y="5572125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  <a:endParaRPr lang="ru-RU" b="1"/>
          </a:p>
        </p:txBody>
      </p:sp>
      <p:sp>
        <p:nvSpPr>
          <p:cNvPr id="20485" name="Text Box 19"/>
          <p:cNvSpPr txBox="1">
            <a:spLocks noChangeArrowheads="1"/>
          </p:cNvSpPr>
          <p:nvPr/>
        </p:nvSpPr>
        <p:spPr bwMode="auto">
          <a:xfrm>
            <a:off x="2967038" y="4156075"/>
            <a:ext cx="28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endParaRPr lang="ru-RU" b="1"/>
          </a:p>
        </p:txBody>
      </p:sp>
      <p:sp>
        <p:nvSpPr>
          <p:cNvPr id="20486" name="Text Box 20"/>
          <p:cNvSpPr txBox="1">
            <a:spLocks noChangeArrowheads="1"/>
          </p:cNvSpPr>
          <p:nvPr/>
        </p:nvSpPr>
        <p:spPr bwMode="auto">
          <a:xfrm>
            <a:off x="5400675" y="4156075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  <a:endParaRPr lang="ru-RU" b="1"/>
          </a:p>
        </p:txBody>
      </p:sp>
      <p:sp>
        <p:nvSpPr>
          <p:cNvPr id="20487" name="Text Box 21"/>
          <p:cNvSpPr txBox="1">
            <a:spLocks noChangeArrowheads="1"/>
          </p:cNvSpPr>
          <p:nvPr/>
        </p:nvSpPr>
        <p:spPr bwMode="auto">
          <a:xfrm>
            <a:off x="4211638" y="5486400"/>
            <a:ext cx="396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endParaRPr lang="ru-RU" b="1"/>
          </a:p>
        </p:txBody>
      </p:sp>
      <p:sp>
        <p:nvSpPr>
          <p:cNvPr id="20488" name="Text Box 22"/>
          <p:cNvSpPr txBox="1">
            <a:spLocks noChangeArrowheads="1"/>
          </p:cNvSpPr>
          <p:nvPr/>
        </p:nvSpPr>
        <p:spPr bwMode="auto">
          <a:xfrm>
            <a:off x="1619250" y="2489200"/>
            <a:ext cx="614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20489" name="Text Box 23"/>
          <p:cNvSpPr txBox="1">
            <a:spLocks noChangeArrowheads="1"/>
          </p:cNvSpPr>
          <p:nvPr/>
        </p:nvSpPr>
        <p:spPr bwMode="auto">
          <a:xfrm>
            <a:off x="2967038" y="908050"/>
            <a:ext cx="525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20490" name="Text Box 24"/>
          <p:cNvSpPr txBox="1">
            <a:spLocks noChangeArrowheads="1"/>
          </p:cNvSpPr>
          <p:nvPr/>
        </p:nvSpPr>
        <p:spPr bwMode="auto">
          <a:xfrm>
            <a:off x="5343525" y="990600"/>
            <a:ext cx="52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20491" name="Text Box 25"/>
          <p:cNvSpPr txBox="1">
            <a:spLocks noChangeArrowheads="1"/>
          </p:cNvSpPr>
          <p:nvPr/>
        </p:nvSpPr>
        <p:spPr bwMode="auto">
          <a:xfrm>
            <a:off x="4608513" y="2573338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971550" y="188913"/>
            <a:ext cx="7864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призмы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</p:txBody>
      </p:sp>
      <p:sp>
        <p:nvSpPr>
          <p:cNvPr id="28705" name="Oval 33"/>
          <p:cNvSpPr>
            <a:spLocks noChangeArrowheads="1"/>
          </p:cNvSpPr>
          <p:nvPr/>
        </p:nvSpPr>
        <p:spPr bwMode="auto">
          <a:xfrm>
            <a:off x="3995738" y="5805488"/>
            <a:ext cx="144462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1979613" y="19161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М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4643438" y="15573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3851275" y="59499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V="1">
            <a:off x="0" y="2349500"/>
            <a:ext cx="2411413" cy="4318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03" name="Oval 31"/>
          <p:cNvSpPr>
            <a:spLocks noChangeArrowheads="1"/>
          </p:cNvSpPr>
          <p:nvPr/>
        </p:nvSpPr>
        <p:spPr bwMode="auto">
          <a:xfrm>
            <a:off x="2352675" y="22764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V="1">
            <a:off x="2484438" y="1916113"/>
            <a:ext cx="2592387" cy="4333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flipV="1">
            <a:off x="5148263" y="1341438"/>
            <a:ext cx="2808287" cy="574675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04" name="Oval 32"/>
          <p:cNvSpPr>
            <a:spLocks noChangeArrowheads="1"/>
          </p:cNvSpPr>
          <p:nvPr/>
        </p:nvSpPr>
        <p:spPr bwMode="auto">
          <a:xfrm>
            <a:off x="4572000" y="1916113"/>
            <a:ext cx="144463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 flipH="1">
            <a:off x="0" y="2781300"/>
            <a:ext cx="219551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9" name="Oval 27"/>
          <p:cNvSpPr>
            <a:spLocks noChangeArrowheads="1"/>
          </p:cNvSpPr>
          <p:nvPr/>
        </p:nvSpPr>
        <p:spPr bwMode="auto">
          <a:xfrm>
            <a:off x="0" y="2708275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0" y="2781300"/>
            <a:ext cx="2195513" cy="17272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2195513" y="4508500"/>
            <a:ext cx="1871662" cy="13684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2101850" y="44370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4067175" y="5876925"/>
            <a:ext cx="1009650" cy="719138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4618038" y="56610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02" name="Oval 30"/>
          <p:cNvSpPr>
            <a:spLocks noChangeArrowheads="1"/>
          </p:cNvSpPr>
          <p:nvPr/>
        </p:nvSpPr>
        <p:spPr bwMode="auto">
          <a:xfrm>
            <a:off x="4546600" y="6211888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 flipH="1">
            <a:off x="4643438" y="5661025"/>
            <a:ext cx="73025" cy="576263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4643438" y="5661025"/>
            <a:ext cx="144462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 flipV="1">
            <a:off x="4716463" y="1916113"/>
            <a:ext cx="360362" cy="37449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06" name="Oval 34"/>
          <p:cNvSpPr>
            <a:spLocks noChangeArrowheads="1"/>
          </p:cNvSpPr>
          <p:nvPr/>
        </p:nvSpPr>
        <p:spPr bwMode="auto">
          <a:xfrm>
            <a:off x="5003800" y="1844675"/>
            <a:ext cx="144463" cy="1444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 flipH="1">
            <a:off x="2195513" y="2420938"/>
            <a:ext cx="215900" cy="2087562"/>
          </a:xfrm>
          <a:prstGeom prst="line">
            <a:avLst/>
          </a:prstGeom>
          <a:noFill/>
          <a:ln w="2857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 flipV="1">
            <a:off x="4140200" y="5734050"/>
            <a:ext cx="576263" cy="142875"/>
          </a:xfrm>
          <a:prstGeom prst="line">
            <a:avLst/>
          </a:prstGeom>
          <a:noFill/>
          <a:ln w="2857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9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2" grpId="0" animBg="1"/>
      <p:bldP spid="28705" grpId="0" animBg="1"/>
      <p:bldP spid="28705" grpId="1" animBg="1"/>
      <p:bldP spid="28707" grpId="0"/>
      <p:bldP spid="28708" grpId="0"/>
      <p:bldP spid="28709" grpId="0"/>
      <p:bldP spid="28710" grpId="0" animBg="1"/>
      <p:bldP spid="28703" grpId="0" animBg="1"/>
      <p:bldP spid="28711" grpId="0" animBg="1"/>
      <p:bldP spid="28712" grpId="0" animBg="1"/>
      <p:bldP spid="28704" grpId="0" animBg="1"/>
      <p:bldP spid="28713" grpId="0" animBg="1"/>
      <p:bldP spid="28699" grpId="0" animBg="1"/>
      <p:bldP spid="28714" grpId="0" animBg="1"/>
      <p:bldP spid="28715" grpId="0" animBg="1"/>
      <p:bldP spid="28700" grpId="0" animBg="1"/>
      <p:bldP spid="28716" grpId="0" animBg="1"/>
      <p:bldP spid="28717" grpId="0" animBg="1"/>
      <p:bldP spid="28702" grpId="0" animBg="1"/>
      <p:bldP spid="28718" grpId="0" animBg="1"/>
      <p:bldP spid="28701" grpId="0" animBg="1"/>
      <p:bldP spid="28719" grpId="0" animBg="1"/>
      <p:bldP spid="28706" grpId="0" animBg="1"/>
      <p:bldP spid="28720" grpId="0" animBg="1"/>
      <p:bldP spid="287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63" name="Freeform 67"/>
          <p:cNvSpPr>
            <a:spLocks/>
          </p:cNvSpPr>
          <p:nvPr/>
        </p:nvSpPr>
        <p:spPr bwMode="auto">
          <a:xfrm>
            <a:off x="2555875" y="1773238"/>
            <a:ext cx="3024188" cy="4248150"/>
          </a:xfrm>
          <a:custGeom>
            <a:avLst/>
            <a:gdLst>
              <a:gd name="T0" fmla="*/ 1295400 w 1905"/>
              <a:gd name="T1" fmla="*/ 0 h 2676"/>
              <a:gd name="T2" fmla="*/ 215900 w 1905"/>
              <a:gd name="T3" fmla="*/ 863600 h 2676"/>
              <a:gd name="T4" fmla="*/ 0 w 1905"/>
              <a:gd name="T5" fmla="*/ 2447925 h 2676"/>
              <a:gd name="T6" fmla="*/ 863600 w 1905"/>
              <a:gd name="T7" fmla="*/ 4248150 h 2676"/>
              <a:gd name="T8" fmla="*/ 2879726 w 1905"/>
              <a:gd name="T9" fmla="*/ 3311525 h 2676"/>
              <a:gd name="T10" fmla="*/ 3024188 w 1905"/>
              <a:gd name="T11" fmla="*/ 2447925 h 2676"/>
              <a:gd name="T12" fmla="*/ 1368425 w 1905"/>
              <a:gd name="T13" fmla="*/ 0 h 26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05"/>
              <a:gd name="T22" fmla="*/ 0 h 2676"/>
              <a:gd name="T23" fmla="*/ 1905 w 1905"/>
              <a:gd name="T24" fmla="*/ 2676 h 26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05" h="2676">
                <a:moveTo>
                  <a:pt x="816" y="0"/>
                </a:moveTo>
                <a:lnTo>
                  <a:pt x="136" y="544"/>
                </a:lnTo>
                <a:lnTo>
                  <a:pt x="0" y="1542"/>
                </a:lnTo>
                <a:lnTo>
                  <a:pt x="544" y="2676"/>
                </a:lnTo>
                <a:lnTo>
                  <a:pt x="1814" y="2086"/>
                </a:lnTo>
                <a:lnTo>
                  <a:pt x="1905" y="1542"/>
                </a:lnTo>
                <a:lnTo>
                  <a:pt x="862" y="0"/>
                </a:lnTo>
              </a:path>
            </a:pathLst>
          </a:custGeom>
          <a:solidFill>
            <a:srgbClr val="CC0066">
              <a:alpha val="4784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27088" y="188913"/>
            <a:ext cx="7864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призмы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К.</a:t>
            </a:r>
          </a:p>
        </p:txBody>
      </p:sp>
      <p:sp>
        <p:nvSpPr>
          <p:cNvPr id="21508" name="Text Box 24"/>
          <p:cNvSpPr txBox="1">
            <a:spLocks noChangeArrowheads="1"/>
          </p:cNvSpPr>
          <p:nvPr/>
        </p:nvSpPr>
        <p:spPr bwMode="auto">
          <a:xfrm>
            <a:off x="3284538" y="1268413"/>
            <a:ext cx="495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r>
              <a:rPr lang="en-US" b="1" baseline="-25000"/>
              <a:t>1</a:t>
            </a:r>
            <a:endParaRPr lang="ru-RU" b="1"/>
          </a:p>
        </p:txBody>
      </p:sp>
      <p:grpSp>
        <p:nvGrpSpPr>
          <p:cNvPr id="21509" name="Group 38"/>
          <p:cNvGrpSpPr>
            <a:grpSpLocks/>
          </p:cNvGrpSpPr>
          <p:nvPr/>
        </p:nvGrpSpPr>
        <p:grpSpPr bwMode="auto">
          <a:xfrm>
            <a:off x="2124075" y="1347788"/>
            <a:ext cx="3960813" cy="4749800"/>
            <a:chOff x="1338" y="849"/>
            <a:chExt cx="2495" cy="2992"/>
          </a:xfrm>
        </p:grpSpPr>
        <p:grpSp>
          <p:nvGrpSpPr>
            <p:cNvPr id="21537" name="Group 6"/>
            <p:cNvGrpSpPr>
              <a:grpSpLocks/>
            </p:cNvGrpSpPr>
            <p:nvPr/>
          </p:nvGrpSpPr>
          <p:grpSpPr bwMode="auto">
            <a:xfrm>
              <a:off x="1589" y="1100"/>
              <a:ext cx="1923" cy="2710"/>
              <a:chOff x="1247" y="1298"/>
              <a:chExt cx="1769" cy="1769"/>
            </a:xfrm>
          </p:grpSpPr>
          <p:sp>
            <p:nvSpPr>
              <p:cNvPr id="21545" name="Line 7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6" name="Line 8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7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8" name="Line 10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49" name="Line 11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0" name="Line 12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1" name="Line 13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2" name="Line 14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3" name="Line 15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4" name="Line 16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5" name="Line 17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56" name="Line 18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38" name="Text Box 19"/>
            <p:cNvSpPr txBox="1">
              <a:spLocks noChangeArrowheads="1"/>
            </p:cNvSpPr>
            <p:nvPr/>
          </p:nvSpPr>
          <p:spPr bwMode="auto">
            <a:xfrm>
              <a:off x="1383" y="3610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21539" name="Text Box 20"/>
            <p:cNvSpPr txBox="1">
              <a:spLocks noChangeArrowheads="1"/>
            </p:cNvSpPr>
            <p:nvPr/>
          </p:nvSpPr>
          <p:spPr bwMode="auto">
            <a:xfrm>
              <a:off x="2069" y="2757"/>
              <a:ext cx="1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21540" name="Text Box 21"/>
            <p:cNvSpPr txBox="1">
              <a:spLocks noChangeArrowheads="1"/>
            </p:cNvSpPr>
            <p:nvPr/>
          </p:nvSpPr>
          <p:spPr bwMode="auto">
            <a:xfrm>
              <a:off x="3547" y="2757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21541" name="Text Box 22"/>
            <p:cNvSpPr txBox="1">
              <a:spLocks noChangeArrowheads="1"/>
            </p:cNvSpPr>
            <p:nvPr/>
          </p:nvSpPr>
          <p:spPr bwMode="auto">
            <a:xfrm>
              <a:off x="2825" y="3559"/>
              <a:ext cx="2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21542" name="Text Box 23"/>
            <p:cNvSpPr txBox="1">
              <a:spLocks noChangeArrowheads="1"/>
            </p:cNvSpPr>
            <p:nvPr/>
          </p:nvSpPr>
          <p:spPr bwMode="auto">
            <a:xfrm>
              <a:off x="1338" y="1752"/>
              <a:ext cx="2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21543" name="Text Box 25"/>
            <p:cNvSpPr txBox="1">
              <a:spLocks noChangeArrowheads="1"/>
            </p:cNvSpPr>
            <p:nvPr/>
          </p:nvSpPr>
          <p:spPr bwMode="auto">
            <a:xfrm>
              <a:off x="3511" y="849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21544" name="Text Box 26"/>
            <p:cNvSpPr txBox="1">
              <a:spLocks noChangeArrowheads="1"/>
            </p:cNvSpPr>
            <p:nvPr/>
          </p:nvSpPr>
          <p:spPr bwMode="auto">
            <a:xfrm>
              <a:off x="3066" y="1803"/>
              <a:ext cx="3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29732" name="Oval 36"/>
          <p:cNvSpPr>
            <a:spLocks noChangeArrowheads="1"/>
          </p:cNvSpPr>
          <p:nvPr/>
        </p:nvSpPr>
        <p:spPr bwMode="auto">
          <a:xfrm>
            <a:off x="2459038" y="4076700"/>
            <a:ext cx="144462" cy="144463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1" name="Oval 35"/>
          <p:cNvSpPr>
            <a:spLocks noChangeArrowheads="1"/>
          </p:cNvSpPr>
          <p:nvPr/>
        </p:nvSpPr>
        <p:spPr bwMode="auto">
          <a:xfrm>
            <a:off x="3851275" y="1700213"/>
            <a:ext cx="144463" cy="144462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0" name="Oval 34"/>
          <p:cNvSpPr>
            <a:spLocks noChangeArrowheads="1"/>
          </p:cNvSpPr>
          <p:nvPr/>
        </p:nvSpPr>
        <p:spPr bwMode="auto">
          <a:xfrm>
            <a:off x="5508625" y="4221163"/>
            <a:ext cx="144463" cy="144462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2124075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CC0066"/>
                </a:solidFill>
              </a:rPr>
              <a:t>М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3851275" y="12684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CC0066"/>
                </a:solidFill>
              </a:rPr>
              <a:t>Р</a:t>
            </a:r>
          </a:p>
        </p:txBody>
      </p:sp>
      <p:sp>
        <p:nvSpPr>
          <p:cNvPr id="29738" name="Text Box 42"/>
          <p:cNvSpPr txBox="1">
            <a:spLocks noChangeArrowheads="1"/>
          </p:cNvSpPr>
          <p:nvPr/>
        </p:nvSpPr>
        <p:spPr bwMode="auto">
          <a:xfrm>
            <a:off x="5651500" y="39338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CC0066"/>
                </a:solidFill>
              </a:rPr>
              <a:t>К</a:t>
            </a:r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957638" y="1824038"/>
            <a:ext cx="1584325" cy="2447925"/>
          </a:xfrm>
          <a:prstGeom prst="line">
            <a:avLst/>
          </a:prstGeom>
          <a:noFill/>
          <a:ln w="28575">
            <a:solidFill>
              <a:srgbClr val="CC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5580063" y="4292600"/>
            <a:ext cx="720725" cy="1008063"/>
          </a:xfrm>
          <a:prstGeom prst="line">
            <a:avLst/>
          </a:prstGeom>
          <a:noFill/>
          <a:ln w="127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2" name="Line 46"/>
          <p:cNvSpPr>
            <a:spLocks noChangeShapeType="1"/>
          </p:cNvSpPr>
          <p:nvPr/>
        </p:nvSpPr>
        <p:spPr bwMode="auto">
          <a:xfrm flipV="1">
            <a:off x="3203575" y="549275"/>
            <a:ext cx="25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>
            <a:off x="2987675" y="333375"/>
            <a:ext cx="936625" cy="1439863"/>
          </a:xfrm>
          <a:prstGeom prst="line">
            <a:avLst/>
          </a:prstGeom>
          <a:noFill/>
          <a:ln w="9525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auto">
          <a:xfrm>
            <a:off x="3157538" y="620713"/>
            <a:ext cx="144462" cy="144462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43" name="Line 47"/>
          <p:cNvSpPr>
            <a:spLocks noChangeShapeType="1"/>
          </p:cNvSpPr>
          <p:nvPr/>
        </p:nvSpPr>
        <p:spPr bwMode="auto">
          <a:xfrm flipH="1">
            <a:off x="2771775" y="692150"/>
            <a:ext cx="431800" cy="1944688"/>
          </a:xfrm>
          <a:prstGeom prst="line">
            <a:avLst/>
          </a:prstGeom>
          <a:noFill/>
          <a:ln w="127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8" name="Oval 32"/>
          <p:cNvSpPr>
            <a:spLocks noChangeArrowheads="1"/>
          </p:cNvSpPr>
          <p:nvPr/>
        </p:nvSpPr>
        <p:spPr bwMode="auto">
          <a:xfrm>
            <a:off x="2700338" y="2565400"/>
            <a:ext cx="144462" cy="144463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45" name="Line 49"/>
          <p:cNvSpPr>
            <a:spLocks noChangeShapeType="1"/>
          </p:cNvSpPr>
          <p:nvPr/>
        </p:nvSpPr>
        <p:spPr bwMode="auto">
          <a:xfrm flipH="1">
            <a:off x="2555875" y="2636838"/>
            <a:ext cx="215900" cy="1512887"/>
          </a:xfrm>
          <a:prstGeom prst="line">
            <a:avLst/>
          </a:prstGeom>
          <a:noFill/>
          <a:ln w="28575">
            <a:solidFill>
              <a:srgbClr val="CC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6" name="Line 50"/>
          <p:cNvSpPr>
            <a:spLocks noChangeShapeType="1"/>
          </p:cNvSpPr>
          <p:nvPr/>
        </p:nvSpPr>
        <p:spPr bwMode="auto">
          <a:xfrm flipH="1">
            <a:off x="2051050" y="4149725"/>
            <a:ext cx="504825" cy="2708275"/>
          </a:xfrm>
          <a:prstGeom prst="line">
            <a:avLst/>
          </a:prstGeom>
          <a:noFill/>
          <a:ln w="127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53" name="Line 57"/>
          <p:cNvSpPr>
            <a:spLocks noChangeShapeType="1"/>
          </p:cNvSpPr>
          <p:nvPr/>
        </p:nvSpPr>
        <p:spPr bwMode="auto">
          <a:xfrm>
            <a:off x="5580063" y="482282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51" name="Oval 55"/>
          <p:cNvSpPr>
            <a:spLocks noChangeArrowheads="1"/>
          </p:cNvSpPr>
          <p:nvPr/>
        </p:nvSpPr>
        <p:spPr bwMode="auto">
          <a:xfrm>
            <a:off x="5867400" y="4749800"/>
            <a:ext cx="144463" cy="144463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55" name="Line 59"/>
          <p:cNvSpPr>
            <a:spLocks noChangeShapeType="1"/>
          </p:cNvSpPr>
          <p:nvPr/>
        </p:nvSpPr>
        <p:spPr bwMode="auto">
          <a:xfrm flipH="1">
            <a:off x="2012950" y="6092825"/>
            <a:ext cx="504825" cy="765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50" name="Oval 54"/>
          <p:cNvSpPr>
            <a:spLocks noChangeArrowheads="1"/>
          </p:cNvSpPr>
          <p:nvPr/>
        </p:nvSpPr>
        <p:spPr bwMode="auto">
          <a:xfrm>
            <a:off x="2038350" y="6650038"/>
            <a:ext cx="144463" cy="144462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56" name="Line 60"/>
          <p:cNvSpPr>
            <a:spLocks noChangeShapeType="1"/>
          </p:cNvSpPr>
          <p:nvPr/>
        </p:nvSpPr>
        <p:spPr bwMode="auto">
          <a:xfrm flipV="1">
            <a:off x="2124075" y="6021388"/>
            <a:ext cx="1368425" cy="647700"/>
          </a:xfrm>
          <a:prstGeom prst="line">
            <a:avLst/>
          </a:prstGeom>
          <a:noFill/>
          <a:ln w="127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49" name="Oval 53"/>
          <p:cNvSpPr>
            <a:spLocks noChangeArrowheads="1"/>
          </p:cNvSpPr>
          <p:nvPr/>
        </p:nvSpPr>
        <p:spPr bwMode="auto">
          <a:xfrm>
            <a:off x="3386138" y="5962650"/>
            <a:ext cx="144462" cy="144463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57" name="Line 61"/>
          <p:cNvSpPr>
            <a:spLocks noChangeShapeType="1"/>
          </p:cNvSpPr>
          <p:nvPr/>
        </p:nvSpPr>
        <p:spPr bwMode="auto">
          <a:xfrm flipV="1">
            <a:off x="3563938" y="5059363"/>
            <a:ext cx="1871662" cy="936625"/>
          </a:xfrm>
          <a:prstGeom prst="line">
            <a:avLst/>
          </a:prstGeom>
          <a:noFill/>
          <a:ln w="28575">
            <a:solidFill>
              <a:srgbClr val="CC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auto">
          <a:xfrm>
            <a:off x="5364163" y="5013325"/>
            <a:ext cx="144462" cy="144463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59" name="Line 63"/>
          <p:cNvSpPr>
            <a:spLocks noChangeShapeType="1"/>
          </p:cNvSpPr>
          <p:nvPr/>
        </p:nvSpPr>
        <p:spPr bwMode="auto">
          <a:xfrm flipV="1">
            <a:off x="5508625" y="4868863"/>
            <a:ext cx="358775" cy="190500"/>
          </a:xfrm>
          <a:prstGeom prst="line">
            <a:avLst/>
          </a:prstGeom>
          <a:noFill/>
          <a:ln w="127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60" name="Line 64"/>
          <p:cNvSpPr>
            <a:spLocks noChangeShapeType="1"/>
          </p:cNvSpPr>
          <p:nvPr/>
        </p:nvSpPr>
        <p:spPr bwMode="auto">
          <a:xfrm flipH="1">
            <a:off x="2771775" y="1773238"/>
            <a:ext cx="1079500" cy="8636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61" name="Line 65"/>
          <p:cNvSpPr>
            <a:spLocks noChangeShapeType="1"/>
          </p:cNvSpPr>
          <p:nvPr/>
        </p:nvSpPr>
        <p:spPr bwMode="auto">
          <a:xfrm>
            <a:off x="2555875" y="4221163"/>
            <a:ext cx="863600" cy="1800225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62" name="Line 66"/>
          <p:cNvSpPr>
            <a:spLocks noChangeShapeType="1"/>
          </p:cNvSpPr>
          <p:nvPr/>
        </p:nvSpPr>
        <p:spPr bwMode="auto">
          <a:xfrm flipH="1">
            <a:off x="5435600" y="4292600"/>
            <a:ext cx="144463" cy="792163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2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2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3" grpId="0" animBg="1"/>
      <p:bldP spid="29732" grpId="0" animBg="1"/>
      <p:bldP spid="29731" grpId="0" animBg="1"/>
      <p:bldP spid="29730" grpId="0" animBg="1"/>
      <p:bldP spid="29735" grpId="0"/>
      <p:bldP spid="29736" grpId="0"/>
      <p:bldP spid="29738" grpId="0"/>
      <p:bldP spid="29740" grpId="0" animBg="1"/>
      <p:bldP spid="29741" grpId="0" animBg="1"/>
      <p:bldP spid="29742" grpId="0" animBg="1"/>
      <p:bldP spid="29739" grpId="0" animBg="1"/>
      <p:bldP spid="29729" grpId="0" animBg="1"/>
      <p:bldP spid="29743" grpId="0" animBg="1"/>
      <p:bldP spid="29728" grpId="0" animBg="1"/>
      <p:bldP spid="29745" grpId="0" animBg="1"/>
      <p:bldP spid="29746" grpId="0" animBg="1"/>
      <p:bldP spid="29753" grpId="0" animBg="1"/>
      <p:bldP spid="29751" grpId="0" animBg="1"/>
      <p:bldP spid="29755" grpId="0" animBg="1"/>
      <p:bldP spid="29750" grpId="0" animBg="1"/>
      <p:bldP spid="29756" grpId="0" animBg="1"/>
      <p:bldP spid="29749" grpId="0" animBg="1"/>
      <p:bldP spid="29757" grpId="0" animBg="1"/>
      <p:bldP spid="29723" grpId="0" animBg="1"/>
      <p:bldP spid="29759" grpId="0" animBg="1"/>
      <p:bldP spid="29760" grpId="0" animBg="1"/>
      <p:bldP spid="29761" grpId="0" animBg="1"/>
      <p:bldP spid="297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Полилиния 97"/>
          <p:cNvSpPr/>
          <p:nvPr/>
        </p:nvSpPr>
        <p:spPr>
          <a:xfrm>
            <a:off x="2499360" y="1371600"/>
            <a:ext cx="2590800" cy="3901440"/>
          </a:xfrm>
          <a:custGeom>
            <a:avLst/>
            <a:gdLst>
              <a:gd name="connsiteX0" fmla="*/ 0 w 2590800"/>
              <a:gd name="connsiteY0" fmla="*/ 3185160 h 3901440"/>
              <a:gd name="connsiteX1" fmla="*/ 243840 w 2590800"/>
              <a:gd name="connsiteY1" fmla="*/ 1706880 h 3901440"/>
              <a:gd name="connsiteX2" fmla="*/ 2148840 w 2590800"/>
              <a:gd name="connsiteY2" fmla="*/ 0 h 3901440"/>
              <a:gd name="connsiteX3" fmla="*/ 2590800 w 2590800"/>
              <a:gd name="connsiteY3" fmla="*/ 640080 h 3901440"/>
              <a:gd name="connsiteX4" fmla="*/ 2164080 w 2590800"/>
              <a:gd name="connsiteY4" fmla="*/ 2423160 h 3901440"/>
              <a:gd name="connsiteX5" fmla="*/ 899160 w 2590800"/>
              <a:gd name="connsiteY5" fmla="*/ 3901440 h 3901440"/>
              <a:gd name="connsiteX6" fmla="*/ 0 w 2590800"/>
              <a:gd name="connsiteY6" fmla="*/ 318516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0800" h="3901440">
                <a:moveTo>
                  <a:pt x="0" y="3185160"/>
                </a:moveTo>
                <a:lnTo>
                  <a:pt x="243840" y="1706880"/>
                </a:lnTo>
                <a:lnTo>
                  <a:pt x="2148840" y="0"/>
                </a:lnTo>
                <a:lnTo>
                  <a:pt x="2590800" y="640080"/>
                </a:lnTo>
                <a:lnTo>
                  <a:pt x="2164080" y="2423160"/>
                </a:lnTo>
                <a:lnTo>
                  <a:pt x="899160" y="3901440"/>
                </a:lnTo>
                <a:lnTo>
                  <a:pt x="0" y="318516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71472" y="0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№63 -2005  ЕГЭ (сборник задач) :  Дан куб .Через точки    М, К и середину Е </a:t>
            </a:r>
            <a:r>
              <a:rPr lang="ru-RU" sz="1000" dirty="0" smtClean="0"/>
              <a:t>   </a:t>
            </a:r>
            <a:r>
              <a:rPr lang="ru-RU" dirty="0" smtClean="0"/>
              <a:t>проведена секущая плоскость. ………. (Постройте сечение </a:t>
            </a:r>
            <a:r>
              <a:rPr lang="ru-RU" dirty="0"/>
              <a:t>)</a:t>
            </a:r>
            <a:endParaRPr lang="ru-RU" sz="1000" dirty="0"/>
          </a:p>
        </p:txBody>
      </p:sp>
      <p:grpSp>
        <p:nvGrpSpPr>
          <p:cNvPr id="2" name="Группа 33"/>
          <p:cNvGrpSpPr/>
          <p:nvPr/>
        </p:nvGrpSpPr>
        <p:grpSpPr>
          <a:xfrm>
            <a:off x="1500166" y="1214422"/>
            <a:ext cx="4643470" cy="4286280"/>
            <a:chOff x="1500166" y="1214422"/>
            <a:chExt cx="4643470" cy="428628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950646" y="1385956"/>
              <a:ext cx="3509957" cy="3833321"/>
              <a:chOff x="1247" y="1298"/>
              <a:chExt cx="1769" cy="1769"/>
            </a:xfrm>
          </p:grpSpPr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1685450" y="5154779"/>
              <a:ext cx="450402" cy="345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A</a:t>
              </a:r>
              <a:endParaRPr lang="ru-RU" b="1" dirty="0"/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2797157" y="3756588"/>
              <a:ext cx="450402" cy="34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B</a:t>
              </a:r>
              <a:endParaRPr lang="ru-RU" b="1" dirty="0"/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5514661" y="3820142"/>
              <a:ext cx="628975" cy="34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C</a:t>
              </a:r>
              <a:endParaRPr lang="ru-RU" b="1" dirty="0"/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4650001" y="5027671"/>
              <a:ext cx="630959" cy="345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D</a:t>
              </a:r>
              <a:endParaRPr lang="ru-RU" b="1" dirty="0"/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1500166" y="2421951"/>
              <a:ext cx="630959" cy="34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A</a:t>
              </a:r>
              <a:r>
                <a:rPr lang="en-US" b="1" baseline="-25000" dirty="0"/>
                <a:t>1</a:t>
              </a:r>
              <a:endParaRPr lang="ru-RU" b="1" dirty="0"/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2285984" y="1214422"/>
              <a:ext cx="630959" cy="34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B</a:t>
              </a:r>
              <a:r>
                <a:rPr lang="en-US" b="1" baseline="-25000" dirty="0"/>
                <a:t>1</a:t>
              </a:r>
              <a:endParaRPr lang="ru-RU" b="1" dirty="0"/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5452900" y="1277976"/>
              <a:ext cx="628975" cy="34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C</a:t>
              </a:r>
              <a:r>
                <a:rPr lang="en-US" b="1" baseline="-25000" dirty="0"/>
                <a:t>1</a:t>
              </a:r>
              <a:endParaRPr lang="ru-RU" b="1" dirty="0"/>
            </a:p>
          </p:txBody>
        </p:sp>
        <p:sp>
          <p:nvSpPr>
            <p:cNvPr id="13" name="Text Box 26"/>
            <p:cNvSpPr txBox="1">
              <a:spLocks noChangeArrowheads="1"/>
            </p:cNvSpPr>
            <p:nvPr/>
          </p:nvSpPr>
          <p:spPr bwMode="auto">
            <a:xfrm>
              <a:off x="4711762" y="2421951"/>
              <a:ext cx="628975" cy="34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D</a:t>
              </a:r>
              <a:r>
                <a:rPr lang="en-US" b="1" baseline="-25000" dirty="0"/>
                <a:t>1</a:t>
              </a:r>
              <a:endParaRPr lang="ru-RU" b="1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286116" y="514351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5000628" y="192880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673654" y="300037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643438" y="164305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143240" y="528638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57488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3750463" y="3321843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24" idx="0"/>
          </p:cNvCxnSpPr>
          <p:nvPr/>
        </p:nvCxnSpPr>
        <p:spPr>
          <a:xfrm rot="10800000">
            <a:off x="2801846" y="4137974"/>
            <a:ext cx="2270221" cy="50547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2000232" y="3929068"/>
            <a:ext cx="785818" cy="21431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30" idx="3"/>
          </p:cNvCxnSpPr>
          <p:nvPr/>
        </p:nvCxnSpPr>
        <p:spPr>
          <a:xfrm rot="10800000" flipV="1">
            <a:off x="2694578" y="2000240"/>
            <a:ext cx="2377488" cy="1122084"/>
          </a:xfrm>
          <a:prstGeom prst="line">
            <a:avLst/>
          </a:prstGeom>
          <a:ln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714348" y="3571876"/>
            <a:ext cx="121444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00628" y="450057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sz="1000" dirty="0" smtClean="0"/>
              <a:t>1</a:t>
            </a:r>
            <a:endParaRPr lang="ru-RU" sz="1000" dirty="0"/>
          </a:p>
        </p:txBody>
      </p:sp>
      <p:cxnSp>
        <p:nvCxnSpPr>
          <p:cNvPr id="50" name="Прямая соединительная линия 49"/>
          <p:cNvCxnSpPr>
            <a:stCxn id="30" idx="6"/>
          </p:cNvCxnSpPr>
          <p:nvPr/>
        </p:nvCxnSpPr>
        <p:spPr>
          <a:xfrm flipH="1">
            <a:off x="1928794" y="3071810"/>
            <a:ext cx="887736" cy="42862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 flipV="1">
            <a:off x="714348" y="3500438"/>
            <a:ext cx="121444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42976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</a:t>
            </a:r>
            <a:endParaRPr lang="ru-RU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357290" y="3786190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928794" y="4143380"/>
            <a:ext cx="571504" cy="42862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571736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cxnSp>
        <p:nvCxnSpPr>
          <p:cNvPr id="65" name="Прямая соединительная линия 64"/>
          <p:cNvCxnSpPr>
            <a:endCxn id="28" idx="1"/>
          </p:cNvCxnSpPr>
          <p:nvPr/>
        </p:nvCxnSpPr>
        <p:spPr>
          <a:xfrm>
            <a:off x="2500298" y="4572008"/>
            <a:ext cx="806742" cy="592428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30" idx="0"/>
          </p:cNvCxnSpPr>
          <p:nvPr/>
        </p:nvCxnSpPr>
        <p:spPr>
          <a:xfrm rot="16200000" flipH="1" flipV="1">
            <a:off x="1836877" y="3663793"/>
            <a:ext cx="1571636" cy="244794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28" idx="1"/>
          </p:cNvCxnSpPr>
          <p:nvPr/>
        </p:nvCxnSpPr>
        <p:spPr>
          <a:xfrm rot="16200000" flipH="1">
            <a:off x="3485635" y="4985841"/>
            <a:ext cx="907770" cy="1264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3827140" y="5072074"/>
            <a:ext cx="107157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000496" y="57150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5400000">
            <a:off x="2714612" y="3429000"/>
            <a:ext cx="378621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643438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cxnSp>
        <p:nvCxnSpPr>
          <p:cNvPr id="82" name="Прямая соединительная линия 81"/>
          <p:cNvCxnSpPr>
            <a:stCxn id="80" idx="1"/>
            <a:endCxn id="28" idx="4"/>
          </p:cNvCxnSpPr>
          <p:nvPr/>
        </p:nvCxnSpPr>
        <p:spPr>
          <a:xfrm rot="10800000" flipV="1">
            <a:off x="3357554" y="3756542"/>
            <a:ext cx="1285884" cy="15298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29" idx="4"/>
          </p:cNvCxnSpPr>
          <p:nvPr/>
        </p:nvCxnSpPr>
        <p:spPr>
          <a:xfrm rot="5400000" flipH="1" flipV="1">
            <a:off x="4393405" y="892951"/>
            <a:ext cx="185738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4357698" y="1071558"/>
            <a:ext cx="221455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500694" y="5000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</a:t>
            </a:r>
            <a:endParaRPr lang="ru-RU" dirty="0"/>
          </a:p>
        </p:txBody>
      </p:sp>
      <p:cxnSp>
        <p:nvCxnSpPr>
          <p:cNvPr id="91" name="Прямая соединительная линия 90"/>
          <p:cNvCxnSpPr>
            <a:stCxn id="30" idx="6"/>
          </p:cNvCxnSpPr>
          <p:nvPr/>
        </p:nvCxnSpPr>
        <p:spPr>
          <a:xfrm flipV="1">
            <a:off x="2816530" y="1357298"/>
            <a:ext cx="1826908" cy="1714512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 flipH="1" flipV="1">
            <a:off x="4643438" y="500042"/>
            <a:ext cx="85725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286248" y="10715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4536281" y="1464455"/>
            <a:ext cx="642942" cy="4286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48" grpId="0"/>
      <p:bldP spid="54" grpId="0"/>
      <p:bldP spid="63" grpId="0"/>
      <p:bldP spid="77" grpId="0"/>
      <p:bldP spid="80" grpId="0"/>
      <p:bldP spid="89" grpId="0"/>
      <p:bldP spid="9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Для учителя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 10 слайда упрощается объяснение, так как подразумевается, что ученики видят плоскость в которой находятся точки.</a:t>
            </a:r>
          </a:p>
          <a:p>
            <a:pPr eaLnBrk="1" hangingPunct="1"/>
            <a:r>
              <a:rPr lang="ru-RU" smtClean="0"/>
              <a:t>Для дидактического материала быстро можно распечатать заготовки слайда.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8080"/>
                </a:solidFill>
              </a:rPr>
              <a:t>Домашняя работа</a:t>
            </a:r>
            <a:endParaRPr lang="ru-RU" dirty="0">
              <a:solidFill>
                <a:srgbClr val="008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8080"/>
                </a:solidFill>
              </a:rPr>
              <a:t>на </a:t>
            </a:r>
            <a:r>
              <a:rPr lang="ru-RU" sz="2800" b="1" dirty="0" smtClean="0">
                <a:solidFill>
                  <a:srgbClr val="008080"/>
                </a:solidFill>
              </a:rPr>
              <a:t>«</a:t>
            </a:r>
            <a:r>
              <a:rPr lang="ru-RU" sz="2800" b="1" dirty="0" smtClean="0">
                <a:solidFill>
                  <a:srgbClr val="0A9040"/>
                </a:solidFill>
              </a:rPr>
              <a:t>3</a:t>
            </a:r>
            <a:r>
              <a:rPr lang="ru-RU" sz="2800" b="1" dirty="0" smtClean="0">
                <a:solidFill>
                  <a:srgbClr val="008080"/>
                </a:solidFill>
              </a:rPr>
              <a:t>»</a:t>
            </a:r>
            <a:r>
              <a:rPr lang="ru-RU" sz="2800" dirty="0" smtClean="0">
                <a:solidFill>
                  <a:srgbClr val="008080"/>
                </a:solidFill>
              </a:rPr>
              <a:t> - построить сечение на бумажном носителе без описания;</a:t>
            </a:r>
          </a:p>
          <a:p>
            <a:r>
              <a:rPr lang="ru-RU" sz="2800" dirty="0" smtClean="0">
                <a:solidFill>
                  <a:srgbClr val="008080"/>
                </a:solidFill>
              </a:rPr>
              <a:t>на </a:t>
            </a:r>
            <a:r>
              <a:rPr lang="ru-RU" sz="2800" b="1" dirty="0" smtClean="0">
                <a:solidFill>
                  <a:srgbClr val="008080"/>
                </a:solidFill>
              </a:rPr>
              <a:t>«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r>
              <a:rPr lang="ru-RU" sz="2800" b="1" dirty="0" smtClean="0">
                <a:solidFill>
                  <a:srgbClr val="008080"/>
                </a:solidFill>
              </a:rPr>
              <a:t>» </a:t>
            </a:r>
            <a:r>
              <a:rPr lang="ru-RU" sz="2800" dirty="0" smtClean="0">
                <a:solidFill>
                  <a:srgbClr val="008080"/>
                </a:solidFill>
              </a:rPr>
              <a:t>- построить сечение с пошаговым описанием построения( </a:t>
            </a:r>
            <a:r>
              <a:rPr lang="ru-RU" sz="2800" b="1" dirty="0" smtClean="0">
                <a:solidFill>
                  <a:srgbClr val="008080"/>
                </a:solidFill>
              </a:rPr>
              <a:t>см.слайд 4</a:t>
            </a:r>
            <a:r>
              <a:rPr lang="ru-RU" sz="2800" dirty="0" smtClean="0">
                <a:solidFill>
                  <a:srgbClr val="008080"/>
                </a:solidFill>
              </a:rPr>
              <a:t>)</a:t>
            </a:r>
          </a:p>
          <a:p>
            <a:r>
              <a:rPr lang="ru-RU" sz="2800" dirty="0" smtClean="0">
                <a:solidFill>
                  <a:srgbClr val="008080"/>
                </a:solidFill>
              </a:rPr>
              <a:t>на </a:t>
            </a:r>
            <a:r>
              <a:rPr lang="ru-RU" sz="2800" b="1" dirty="0" smtClean="0">
                <a:solidFill>
                  <a:srgbClr val="008080"/>
                </a:solidFill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r>
              <a:rPr lang="ru-RU" sz="2800" b="1" dirty="0" smtClean="0">
                <a:solidFill>
                  <a:srgbClr val="008080"/>
                </a:solidFill>
              </a:rPr>
              <a:t>» </a:t>
            </a:r>
            <a:r>
              <a:rPr lang="ru-RU" sz="2800" dirty="0" smtClean="0">
                <a:solidFill>
                  <a:srgbClr val="008080"/>
                </a:solidFill>
              </a:rPr>
              <a:t>– построить сечение с полным обоснованием (пошаговым описанием построения и ссылками на аксиомы и теоремы).</a:t>
            </a:r>
            <a:endParaRPr lang="ru-RU" sz="2800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29552" cy="511156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Вариант 1             Ф.И. ________________ </a:t>
            </a:r>
            <a:r>
              <a:rPr lang="ru-RU" sz="1800" b="1" dirty="0" err="1" smtClean="0">
                <a:solidFill>
                  <a:schemeClr val="tx1"/>
                </a:solidFill>
              </a:rPr>
              <a:t>класс______</a:t>
            </a:r>
            <a:r>
              <a:rPr lang="ru-RU" sz="1800" b="1" dirty="0" smtClean="0">
                <a:solidFill>
                  <a:schemeClr val="tx1"/>
                </a:solidFill>
              </a:rPr>
              <a:t>             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10715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8286776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14282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8286776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</a:t>
            </a:r>
            <a:endParaRPr lang="ru-RU" dirty="0"/>
          </a:p>
        </p:txBody>
      </p:sp>
      <p:grpSp>
        <p:nvGrpSpPr>
          <p:cNvPr id="58" name="Группа 57"/>
          <p:cNvGrpSpPr/>
          <p:nvPr/>
        </p:nvGrpSpPr>
        <p:grpSpPr>
          <a:xfrm>
            <a:off x="4572000" y="1285860"/>
            <a:ext cx="3143272" cy="1643074"/>
            <a:chOff x="4572000" y="1285860"/>
            <a:chExt cx="3143272" cy="1643074"/>
          </a:xfrm>
        </p:grpSpPr>
        <p:sp>
          <p:nvSpPr>
            <p:cNvPr id="28" name="Куб 27"/>
            <p:cNvSpPr/>
            <p:nvPr/>
          </p:nvSpPr>
          <p:spPr>
            <a:xfrm>
              <a:off x="4643438" y="1285860"/>
              <a:ext cx="3000396" cy="164307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6200000" flipH="1">
              <a:off x="4441237" y="1916688"/>
              <a:ext cx="1285886" cy="2422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072066" y="2500306"/>
              <a:ext cx="2571769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 flipV="1">
              <a:off x="4643442" y="2571744"/>
              <a:ext cx="428625" cy="35719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7572396" y="150017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4572000" y="2000240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5045080" y="247490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1214414" y="3714752"/>
            <a:ext cx="1714512" cy="1857388"/>
            <a:chOff x="1214414" y="3714752"/>
            <a:chExt cx="1714512" cy="1857388"/>
          </a:xfrm>
        </p:grpSpPr>
        <p:sp>
          <p:nvSpPr>
            <p:cNvPr id="23" name="Куб 22"/>
            <p:cNvSpPr/>
            <p:nvPr/>
          </p:nvSpPr>
          <p:spPr>
            <a:xfrm>
              <a:off x="1285852" y="3714752"/>
              <a:ext cx="1571636" cy="1857387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962960" y="4394834"/>
              <a:ext cx="1374458" cy="1429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1660504" y="5133192"/>
              <a:ext cx="1196984" cy="206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1232275" y="5161372"/>
              <a:ext cx="464347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1214414" y="463074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 flipV="1">
              <a:off x="2786050" y="464820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2143108" y="4033842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714876" y="3929066"/>
            <a:ext cx="3143272" cy="1500198"/>
            <a:chOff x="4714876" y="3929066"/>
            <a:chExt cx="3143272" cy="1500198"/>
          </a:xfrm>
        </p:grpSpPr>
        <p:sp>
          <p:nvSpPr>
            <p:cNvPr id="33" name="Куб 32"/>
            <p:cNvSpPr/>
            <p:nvPr/>
          </p:nvSpPr>
          <p:spPr>
            <a:xfrm>
              <a:off x="4714876" y="3929066"/>
              <a:ext cx="3143272" cy="1428760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rot="16200000" flipH="1">
              <a:off x="4629158" y="4414852"/>
              <a:ext cx="1000132" cy="2856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143504" y="5000636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 flipV="1">
              <a:off x="4714882" y="5000637"/>
              <a:ext cx="428622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Овал 49"/>
            <p:cNvSpPr/>
            <p:nvPr/>
          </p:nvSpPr>
          <p:spPr>
            <a:xfrm>
              <a:off x="5072066" y="492919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7429520" y="469424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5857884" y="528638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857224" y="1214422"/>
            <a:ext cx="1643074" cy="1500198"/>
            <a:chOff x="642910" y="1214422"/>
            <a:chExt cx="1643074" cy="1500198"/>
          </a:xfrm>
        </p:grpSpPr>
        <p:sp>
          <p:nvSpPr>
            <p:cNvPr id="8" name="Куб 7"/>
            <p:cNvSpPr/>
            <p:nvPr/>
          </p:nvSpPr>
          <p:spPr>
            <a:xfrm>
              <a:off x="714348" y="1214422"/>
              <a:ext cx="1571636" cy="1428760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550047" y="1735913"/>
              <a:ext cx="1057276" cy="1429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1089000" y="2285992"/>
              <a:ext cx="119698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714349" y="2285993"/>
              <a:ext cx="357190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2071670" y="1285860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1857356" y="257174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642910" y="257174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62" y="0"/>
            <a:ext cx="7215238" cy="714380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Вариант 2                  Ф.И._________________ </a:t>
            </a:r>
            <a:r>
              <a:rPr lang="ru-RU" sz="1600" b="1" dirty="0" err="1" smtClean="0">
                <a:solidFill>
                  <a:schemeClr val="tx1"/>
                </a:solidFill>
              </a:rPr>
              <a:t>класс_____</a:t>
            </a:r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928662" y="1142984"/>
            <a:ext cx="1838337" cy="1597036"/>
            <a:chOff x="928662" y="1142984"/>
            <a:chExt cx="1838337" cy="1597036"/>
          </a:xfrm>
        </p:grpSpPr>
        <p:sp>
          <p:nvSpPr>
            <p:cNvPr id="21" name="Куб 20"/>
            <p:cNvSpPr/>
            <p:nvPr/>
          </p:nvSpPr>
          <p:spPr>
            <a:xfrm>
              <a:off x="928663" y="1201722"/>
              <a:ext cx="1785950" cy="1500198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1303315" y="2273292"/>
              <a:ext cx="1411298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928662" y="2273293"/>
              <a:ext cx="357190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2624123" y="114298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764362" y="1723213"/>
              <a:ext cx="1057276" cy="1429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1150915" y="151287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236771" y="259714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786314" y="1357298"/>
            <a:ext cx="3143272" cy="1428760"/>
            <a:chOff x="4500562" y="1000108"/>
            <a:chExt cx="3143272" cy="1428760"/>
          </a:xfrm>
        </p:grpSpPr>
        <p:sp>
          <p:nvSpPr>
            <p:cNvPr id="31" name="Куб 30"/>
            <p:cNvSpPr/>
            <p:nvPr/>
          </p:nvSpPr>
          <p:spPr>
            <a:xfrm>
              <a:off x="4572000" y="1000108"/>
              <a:ext cx="3000396" cy="1428760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rot="16200000" flipH="1">
              <a:off x="4452727" y="1523779"/>
              <a:ext cx="1071572" cy="2422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000629" y="2071678"/>
              <a:ext cx="2571769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 flipV="1">
              <a:off x="4572004" y="2071678"/>
              <a:ext cx="428625" cy="35719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Овал 34"/>
            <p:cNvSpPr/>
            <p:nvPr/>
          </p:nvSpPr>
          <p:spPr>
            <a:xfrm>
              <a:off x="7500958" y="1285860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4500562" y="150017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7143768" y="214311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1071538" y="3929066"/>
            <a:ext cx="1714512" cy="1857388"/>
            <a:chOff x="428596" y="3571876"/>
            <a:chExt cx="1714512" cy="1857388"/>
          </a:xfrm>
        </p:grpSpPr>
        <p:sp>
          <p:nvSpPr>
            <p:cNvPr id="40" name="Куб 39"/>
            <p:cNvSpPr/>
            <p:nvPr/>
          </p:nvSpPr>
          <p:spPr>
            <a:xfrm>
              <a:off x="500034" y="3571876"/>
              <a:ext cx="1571636" cy="1857387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177142" y="4251958"/>
              <a:ext cx="1374458" cy="1429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0800000">
              <a:off x="874686" y="4990316"/>
              <a:ext cx="1196984" cy="206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446457" y="5018496"/>
              <a:ext cx="464347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428596" y="428625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2000232" y="461169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663548" y="364331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4643438" y="4071942"/>
            <a:ext cx="3286148" cy="1428760"/>
            <a:chOff x="4643438" y="3929066"/>
            <a:chExt cx="3286148" cy="1428760"/>
          </a:xfrm>
        </p:grpSpPr>
        <p:sp>
          <p:nvSpPr>
            <p:cNvPr id="57" name="Куб 56"/>
            <p:cNvSpPr/>
            <p:nvPr/>
          </p:nvSpPr>
          <p:spPr>
            <a:xfrm>
              <a:off x="4714876" y="3929066"/>
              <a:ext cx="3143272" cy="1428760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 rot="16200000" flipH="1">
              <a:off x="4593439" y="4450571"/>
              <a:ext cx="1071570" cy="2856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10800000">
              <a:off x="5143504" y="5000636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0800000" flipV="1">
              <a:off x="4714882" y="5000637"/>
              <a:ext cx="428622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Овал 60"/>
            <p:cNvSpPr/>
            <p:nvPr/>
          </p:nvSpPr>
          <p:spPr>
            <a:xfrm>
              <a:off x="4643438" y="457200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62" name="Овал 61"/>
            <p:cNvSpPr/>
            <p:nvPr/>
          </p:nvSpPr>
          <p:spPr>
            <a:xfrm>
              <a:off x="7786710" y="4143380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63" name="Овал 62"/>
            <p:cNvSpPr/>
            <p:nvPr/>
          </p:nvSpPr>
          <p:spPr>
            <a:xfrm>
              <a:off x="7572396" y="5143512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0" y="7143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8215338" y="8572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8286776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Полилиния 147"/>
          <p:cNvSpPr/>
          <p:nvPr/>
        </p:nvSpPr>
        <p:spPr>
          <a:xfrm>
            <a:off x="5168900" y="4140200"/>
            <a:ext cx="2667000" cy="1257300"/>
          </a:xfrm>
          <a:custGeom>
            <a:avLst/>
            <a:gdLst>
              <a:gd name="connsiteX0" fmla="*/ 0 w 2667000"/>
              <a:gd name="connsiteY0" fmla="*/ 876300 h 1257300"/>
              <a:gd name="connsiteX1" fmla="*/ 2667000 w 2667000"/>
              <a:gd name="connsiteY1" fmla="*/ 0 h 1257300"/>
              <a:gd name="connsiteX2" fmla="*/ 2311400 w 2667000"/>
              <a:gd name="connsiteY2" fmla="*/ 635000 h 1257300"/>
              <a:gd name="connsiteX3" fmla="*/ 685800 w 2667000"/>
              <a:gd name="connsiteY3" fmla="*/ 1257300 h 1257300"/>
              <a:gd name="connsiteX4" fmla="*/ 0 w 2667000"/>
              <a:gd name="connsiteY4" fmla="*/ 876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0" h="1257300">
                <a:moveTo>
                  <a:pt x="0" y="876300"/>
                </a:moveTo>
                <a:lnTo>
                  <a:pt x="2667000" y="0"/>
                </a:lnTo>
                <a:lnTo>
                  <a:pt x="2311400" y="635000"/>
                </a:lnTo>
                <a:lnTo>
                  <a:pt x="685800" y="1257300"/>
                </a:lnTo>
                <a:lnTo>
                  <a:pt x="0" y="8763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1270000" y="4025900"/>
            <a:ext cx="1600200" cy="1244600"/>
          </a:xfrm>
          <a:custGeom>
            <a:avLst/>
            <a:gdLst>
              <a:gd name="connsiteX0" fmla="*/ 0 w 1600200"/>
              <a:gd name="connsiteY0" fmla="*/ 723900 h 1244600"/>
              <a:gd name="connsiteX1" fmla="*/ 939800 w 1600200"/>
              <a:gd name="connsiteY1" fmla="*/ 38100 h 1244600"/>
              <a:gd name="connsiteX2" fmla="*/ 1270000 w 1600200"/>
              <a:gd name="connsiteY2" fmla="*/ 0 h 1244600"/>
              <a:gd name="connsiteX3" fmla="*/ 1600200 w 1600200"/>
              <a:gd name="connsiteY3" fmla="*/ 698500 h 1244600"/>
              <a:gd name="connsiteX4" fmla="*/ 1028700 w 1600200"/>
              <a:gd name="connsiteY4" fmla="*/ 1130300 h 1244600"/>
              <a:gd name="connsiteX5" fmla="*/ 254000 w 1600200"/>
              <a:gd name="connsiteY5" fmla="*/ 1244600 h 1244600"/>
              <a:gd name="connsiteX6" fmla="*/ 0 w 1600200"/>
              <a:gd name="connsiteY6" fmla="*/ 7239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200" h="1244600">
                <a:moveTo>
                  <a:pt x="0" y="723900"/>
                </a:moveTo>
                <a:lnTo>
                  <a:pt x="939800" y="38100"/>
                </a:lnTo>
                <a:lnTo>
                  <a:pt x="1270000" y="0"/>
                </a:lnTo>
                <a:lnTo>
                  <a:pt x="1600200" y="698500"/>
                </a:lnTo>
                <a:lnTo>
                  <a:pt x="1028700" y="1130300"/>
                </a:lnTo>
                <a:lnTo>
                  <a:pt x="254000" y="1244600"/>
                </a:lnTo>
                <a:lnTo>
                  <a:pt x="0" y="7239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4660900" y="1435100"/>
            <a:ext cx="2984500" cy="1104900"/>
          </a:xfrm>
          <a:custGeom>
            <a:avLst/>
            <a:gdLst>
              <a:gd name="connsiteX0" fmla="*/ 0 w 2984500"/>
              <a:gd name="connsiteY0" fmla="*/ 660400 h 1104900"/>
              <a:gd name="connsiteX1" fmla="*/ 584200 w 2984500"/>
              <a:gd name="connsiteY1" fmla="*/ 254000 h 1104900"/>
              <a:gd name="connsiteX2" fmla="*/ 2844800 w 2984500"/>
              <a:gd name="connsiteY2" fmla="*/ 0 h 1104900"/>
              <a:gd name="connsiteX3" fmla="*/ 2984500 w 2984500"/>
              <a:gd name="connsiteY3" fmla="*/ 177800 h 1104900"/>
              <a:gd name="connsiteX4" fmla="*/ 444500 w 2984500"/>
              <a:gd name="connsiteY4" fmla="*/ 1104900 h 1104900"/>
              <a:gd name="connsiteX5" fmla="*/ 0 w 2984500"/>
              <a:gd name="connsiteY5" fmla="*/ 6604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4500" h="1104900">
                <a:moveTo>
                  <a:pt x="0" y="660400"/>
                </a:moveTo>
                <a:lnTo>
                  <a:pt x="584200" y="254000"/>
                </a:lnTo>
                <a:lnTo>
                  <a:pt x="2844800" y="0"/>
                </a:lnTo>
                <a:lnTo>
                  <a:pt x="2984500" y="177800"/>
                </a:lnTo>
                <a:lnTo>
                  <a:pt x="444500" y="1104900"/>
                </a:lnTo>
                <a:lnTo>
                  <a:pt x="0" y="6604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952500" y="1346200"/>
            <a:ext cx="1384300" cy="1295400"/>
          </a:xfrm>
          <a:custGeom>
            <a:avLst/>
            <a:gdLst>
              <a:gd name="connsiteX0" fmla="*/ 177800 w 1384300"/>
              <a:gd name="connsiteY0" fmla="*/ 0 h 1295400"/>
              <a:gd name="connsiteX1" fmla="*/ 1384300 w 1384300"/>
              <a:gd name="connsiteY1" fmla="*/ 25400 h 1295400"/>
              <a:gd name="connsiteX2" fmla="*/ 1181100 w 1384300"/>
              <a:gd name="connsiteY2" fmla="*/ 1295400 h 1295400"/>
              <a:gd name="connsiteX3" fmla="*/ 0 w 1384300"/>
              <a:gd name="connsiteY3" fmla="*/ 1295400 h 1295400"/>
              <a:gd name="connsiteX4" fmla="*/ 177800 w 1384300"/>
              <a:gd name="connsiteY4" fmla="*/ 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300" h="1295400">
                <a:moveTo>
                  <a:pt x="177800" y="0"/>
                </a:moveTo>
                <a:cubicBezTo>
                  <a:pt x="579965" y="8557"/>
                  <a:pt x="982044" y="25400"/>
                  <a:pt x="1384300" y="25400"/>
                </a:cubicBezTo>
                <a:lnTo>
                  <a:pt x="1181100" y="1295400"/>
                </a:lnTo>
                <a:lnTo>
                  <a:pt x="0" y="1295400"/>
                </a:lnTo>
                <a:lnTo>
                  <a:pt x="1778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29552" cy="511156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Вариант 1     ответы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10715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8286776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14282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8286776" y="33575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</a:t>
            </a:r>
            <a:endParaRPr lang="ru-RU" dirty="0"/>
          </a:p>
        </p:txBody>
      </p:sp>
      <p:grpSp>
        <p:nvGrpSpPr>
          <p:cNvPr id="3" name="Группа 57"/>
          <p:cNvGrpSpPr/>
          <p:nvPr/>
        </p:nvGrpSpPr>
        <p:grpSpPr>
          <a:xfrm>
            <a:off x="4572000" y="1285860"/>
            <a:ext cx="3143272" cy="1643074"/>
            <a:chOff x="4572000" y="1285860"/>
            <a:chExt cx="3143272" cy="1643074"/>
          </a:xfrm>
        </p:grpSpPr>
        <p:sp>
          <p:nvSpPr>
            <p:cNvPr id="28" name="Куб 27"/>
            <p:cNvSpPr/>
            <p:nvPr/>
          </p:nvSpPr>
          <p:spPr>
            <a:xfrm>
              <a:off x="4643438" y="1285860"/>
              <a:ext cx="3000396" cy="164307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6200000" flipH="1">
              <a:off x="4441237" y="1916688"/>
              <a:ext cx="1285886" cy="2422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>
              <a:off x="5072066" y="2500306"/>
              <a:ext cx="2571769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 flipV="1">
              <a:off x="4643442" y="2571744"/>
              <a:ext cx="428625" cy="35719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7572396" y="150017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4572000" y="2000240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5045080" y="247490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4" name="Группа 60"/>
          <p:cNvGrpSpPr/>
          <p:nvPr/>
        </p:nvGrpSpPr>
        <p:grpSpPr>
          <a:xfrm>
            <a:off x="1214414" y="3714752"/>
            <a:ext cx="1714512" cy="1857388"/>
            <a:chOff x="1214414" y="3714752"/>
            <a:chExt cx="1714512" cy="1857388"/>
          </a:xfrm>
        </p:grpSpPr>
        <p:sp>
          <p:nvSpPr>
            <p:cNvPr id="23" name="Куб 22"/>
            <p:cNvSpPr/>
            <p:nvPr/>
          </p:nvSpPr>
          <p:spPr>
            <a:xfrm>
              <a:off x="1285852" y="3714752"/>
              <a:ext cx="1571636" cy="1857387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962960" y="4394834"/>
              <a:ext cx="1374458" cy="1429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1660504" y="5133192"/>
              <a:ext cx="1196984" cy="206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1232275" y="5161372"/>
              <a:ext cx="464347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1214414" y="463074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 flipV="1">
              <a:off x="2786050" y="464820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2143108" y="4033842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5" name="Группа 58"/>
          <p:cNvGrpSpPr/>
          <p:nvPr/>
        </p:nvGrpSpPr>
        <p:grpSpPr>
          <a:xfrm>
            <a:off x="4714876" y="3929066"/>
            <a:ext cx="3143272" cy="1500198"/>
            <a:chOff x="4714876" y="3929066"/>
            <a:chExt cx="3143272" cy="1500198"/>
          </a:xfrm>
        </p:grpSpPr>
        <p:sp>
          <p:nvSpPr>
            <p:cNvPr id="33" name="Куб 32"/>
            <p:cNvSpPr/>
            <p:nvPr/>
          </p:nvSpPr>
          <p:spPr>
            <a:xfrm>
              <a:off x="4714876" y="3929066"/>
              <a:ext cx="3143272" cy="1428760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rot="16200000" flipH="1">
              <a:off x="4629158" y="4414852"/>
              <a:ext cx="1000132" cy="2856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>
              <a:off x="5143504" y="5000636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0800000" flipV="1">
              <a:off x="4714882" y="5000637"/>
              <a:ext cx="428622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Овал 49"/>
            <p:cNvSpPr/>
            <p:nvPr/>
          </p:nvSpPr>
          <p:spPr>
            <a:xfrm>
              <a:off x="5072066" y="492919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7429520" y="469424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5857884" y="528638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6" name="Группа 54"/>
          <p:cNvGrpSpPr/>
          <p:nvPr/>
        </p:nvGrpSpPr>
        <p:grpSpPr>
          <a:xfrm>
            <a:off x="857224" y="1214422"/>
            <a:ext cx="1643074" cy="1500198"/>
            <a:chOff x="642910" y="1214422"/>
            <a:chExt cx="1643074" cy="1500198"/>
          </a:xfrm>
        </p:grpSpPr>
        <p:sp>
          <p:nvSpPr>
            <p:cNvPr id="8" name="Куб 7"/>
            <p:cNvSpPr/>
            <p:nvPr/>
          </p:nvSpPr>
          <p:spPr>
            <a:xfrm>
              <a:off x="714348" y="1214422"/>
              <a:ext cx="1571636" cy="1428760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550047" y="1735913"/>
              <a:ext cx="1057276" cy="1429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1089000" y="2285992"/>
              <a:ext cx="119698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714349" y="2285993"/>
              <a:ext cx="357190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2071670" y="1285860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1857356" y="257174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642910" y="257174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cxnSp>
        <p:nvCxnSpPr>
          <p:cNvPr id="54" name="Прямая соединительная линия 53"/>
          <p:cNvCxnSpPr>
            <a:stCxn id="39" idx="2"/>
          </p:cNvCxnSpPr>
          <p:nvPr/>
        </p:nvCxnSpPr>
        <p:spPr>
          <a:xfrm rot="10800000">
            <a:off x="1142976" y="1357298"/>
            <a:ext cx="11430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37" idx="7"/>
          </p:cNvCxnSpPr>
          <p:nvPr/>
        </p:nvCxnSpPr>
        <p:spPr>
          <a:xfrm rot="5400000">
            <a:off x="443391" y="1893083"/>
            <a:ext cx="1235370" cy="163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39" idx="3"/>
            <a:endCxn id="38" idx="0"/>
          </p:cNvCxnSpPr>
          <p:nvPr/>
        </p:nvCxnSpPr>
        <p:spPr>
          <a:xfrm rot="5400000">
            <a:off x="1643042" y="1907878"/>
            <a:ext cx="1163932" cy="16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45" idx="5"/>
            <a:endCxn id="46" idx="1"/>
          </p:cNvCxnSpPr>
          <p:nvPr/>
        </p:nvCxnSpPr>
        <p:spPr>
          <a:xfrm rot="16200000" flipH="1">
            <a:off x="4693159" y="2122985"/>
            <a:ext cx="373638" cy="3720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 flipV="1">
            <a:off x="5214942" y="1428736"/>
            <a:ext cx="2286016" cy="285752"/>
          </a:xfrm>
          <a:prstGeom prst="line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endCxn id="45" idx="6"/>
          </p:cNvCxnSpPr>
          <p:nvPr/>
        </p:nvCxnSpPr>
        <p:spPr>
          <a:xfrm rot="10800000" flipV="1">
            <a:off x="4714876" y="1714488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endCxn id="44" idx="1"/>
          </p:cNvCxnSpPr>
          <p:nvPr/>
        </p:nvCxnSpPr>
        <p:spPr>
          <a:xfrm rot="16200000" flipH="1">
            <a:off x="7500958" y="1428736"/>
            <a:ext cx="92362" cy="92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46" idx="7"/>
            <a:endCxn id="44" idx="4"/>
          </p:cNvCxnSpPr>
          <p:nvPr/>
        </p:nvCxnSpPr>
        <p:spPr>
          <a:xfrm rot="5400000" flipH="1" flipV="1">
            <a:off x="5979043" y="831039"/>
            <a:ext cx="852780" cy="24768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47" idx="4"/>
            <a:endCxn id="49" idx="2"/>
          </p:cNvCxnSpPr>
          <p:nvPr/>
        </p:nvCxnSpPr>
        <p:spPr>
          <a:xfrm rot="5400000" flipH="1" flipV="1">
            <a:off x="1380309" y="4010823"/>
            <a:ext cx="668342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49" idx="7"/>
          </p:cNvCxnSpPr>
          <p:nvPr/>
        </p:nvCxnSpPr>
        <p:spPr>
          <a:xfrm rot="5400000" flipH="1" flipV="1">
            <a:off x="2391267" y="3874297"/>
            <a:ext cx="54262" cy="306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endCxn id="48" idx="4"/>
          </p:cNvCxnSpPr>
          <p:nvPr/>
        </p:nvCxnSpPr>
        <p:spPr>
          <a:xfrm rot="16200000" flipH="1">
            <a:off x="2390760" y="4181480"/>
            <a:ext cx="647704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47" idx="4"/>
          </p:cNvCxnSpPr>
          <p:nvPr/>
        </p:nvCxnSpPr>
        <p:spPr>
          <a:xfrm rot="16200000" flipH="1">
            <a:off x="1172345" y="4887129"/>
            <a:ext cx="441328" cy="2143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V="1">
            <a:off x="1500166" y="5143512"/>
            <a:ext cx="785818" cy="1428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endCxn id="48" idx="1"/>
          </p:cNvCxnSpPr>
          <p:nvPr/>
        </p:nvCxnSpPr>
        <p:spPr>
          <a:xfrm flipV="1">
            <a:off x="2285984" y="4770160"/>
            <a:ext cx="520990" cy="3733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>
            <a:stCxn id="50" idx="6"/>
          </p:cNvCxnSpPr>
          <p:nvPr/>
        </p:nvCxnSpPr>
        <p:spPr>
          <a:xfrm>
            <a:off x="5214942" y="5000636"/>
            <a:ext cx="2428892" cy="14287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52" idx="6"/>
            <a:endCxn id="51" idx="2"/>
          </p:cNvCxnSpPr>
          <p:nvPr/>
        </p:nvCxnSpPr>
        <p:spPr>
          <a:xfrm flipV="1">
            <a:off x="6000760" y="4765684"/>
            <a:ext cx="1428760" cy="592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rot="5400000">
            <a:off x="6715140" y="5000636"/>
            <a:ext cx="1143008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 flipH="1" flipV="1">
            <a:off x="6357950" y="4357694"/>
            <a:ext cx="214314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rot="5400000" flipH="1" flipV="1">
            <a:off x="7368401" y="4255299"/>
            <a:ext cx="622304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>
            <a:stCxn id="50" idx="6"/>
          </p:cNvCxnSpPr>
          <p:nvPr/>
        </p:nvCxnSpPr>
        <p:spPr>
          <a:xfrm flipV="1">
            <a:off x="5214942" y="4143380"/>
            <a:ext cx="2643206" cy="8572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Полилиния 153"/>
          <p:cNvSpPr/>
          <p:nvPr/>
        </p:nvSpPr>
        <p:spPr>
          <a:xfrm>
            <a:off x="4686300" y="4064000"/>
            <a:ext cx="3175000" cy="1435100"/>
          </a:xfrm>
          <a:custGeom>
            <a:avLst/>
            <a:gdLst>
              <a:gd name="connsiteX0" fmla="*/ 0 w 3175000"/>
              <a:gd name="connsiteY0" fmla="*/ 711200 h 1435100"/>
              <a:gd name="connsiteX1" fmla="*/ 152400 w 3175000"/>
              <a:gd name="connsiteY1" fmla="*/ 228600 h 1435100"/>
              <a:gd name="connsiteX2" fmla="*/ 1714500 w 3175000"/>
              <a:gd name="connsiteY2" fmla="*/ 0 h 1435100"/>
              <a:gd name="connsiteX3" fmla="*/ 3175000 w 3175000"/>
              <a:gd name="connsiteY3" fmla="*/ 266700 h 1435100"/>
              <a:gd name="connsiteX4" fmla="*/ 2997200 w 3175000"/>
              <a:gd name="connsiteY4" fmla="*/ 1308100 h 1435100"/>
              <a:gd name="connsiteX5" fmla="*/ 2590800 w 3175000"/>
              <a:gd name="connsiteY5" fmla="*/ 1435100 h 1435100"/>
              <a:gd name="connsiteX6" fmla="*/ 0 w 3175000"/>
              <a:gd name="connsiteY6" fmla="*/ 7112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000" h="1435100">
                <a:moveTo>
                  <a:pt x="0" y="711200"/>
                </a:moveTo>
                <a:lnTo>
                  <a:pt x="152400" y="228600"/>
                </a:lnTo>
                <a:lnTo>
                  <a:pt x="1714500" y="0"/>
                </a:lnTo>
                <a:lnTo>
                  <a:pt x="3175000" y="266700"/>
                </a:lnTo>
                <a:lnTo>
                  <a:pt x="2997200" y="1308100"/>
                </a:lnTo>
                <a:lnTo>
                  <a:pt x="2590800" y="1435100"/>
                </a:lnTo>
                <a:lnTo>
                  <a:pt x="0" y="7112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1130300" y="3886200"/>
            <a:ext cx="1625600" cy="1892300"/>
          </a:xfrm>
          <a:custGeom>
            <a:avLst/>
            <a:gdLst>
              <a:gd name="connsiteX0" fmla="*/ 0 w 1625600"/>
              <a:gd name="connsiteY0" fmla="*/ 850900 h 1892300"/>
              <a:gd name="connsiteX1" fmla="*/ 241300 w 1625600"/>
              <a:gd name="connsiteY1" fmla="*/ 190500 h 1892300"/>
              <a:gd name="connsiteX2" fmla="*/ 622300 w 1625600"/>
              <a:gd name="connsiteY2" fmla="*/ 0 h 1892300"/>
              <a:gd name="connsiteX3" fmla="*/ 1625600 w 1625600"/>
              <a:gd name="connsiteY3" fmla="*/ 1155700 h 1892300"/>
              <a:gd name="connsiteX4" fmla="*/ 1485900 w 1625600"/>
              <a:gd name="connsiteY4" fmla="*/ 1612900 h 1892300"/>
              <a:gd name="connsiteX5" fmla="*/ 901700 w 1625600"/>
              <a:gd name="connsiteY5" fmla="*/ 1892300 h 1892300"/>
              <a:gd name="connsiteX6" fmla="*/ 0 w 1625600"/>
              <a:gd name="connsiteY6" fmla="*/ 8509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5600" h="1892300">
                <a:moveTo>
                  <a:pt x="0" y="850900"/>
                </a:moveTo>
                <a:lnTo>
                  <a:pt x="241300" y="190500"/>
                </a:lnTo>
                <a:lnTo>
                  <a:pt x="622300" y="0"/>
                </a:lnTo>
                <a:lnTo>
                  <a:pt x="1625600" y="1155700"/>
                </a:lnTo>
                <a:lnTo>
                  <a:pt x="1485900" y="1612900"/>
                </a:lnTo>
                <a:lnTo>
                  <a:pt x="901700" y="1892300"/>
                </a:lnTo>
                <a:lnTo>
                  <a:pt x="0" y="8509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4864100" y="1346200"/>
            <a:ext cx="3022600" cy="1270000"/>
          </a:xfrm>
          <a:custGeom>
            <a:avLst/>
            <a:gdLst>
              <a:gd name="connsiteX0" fmla="*/ 0 w 3022600"/>
              <a:gd name="connsiteY0" fmla="*/ 571500 h 1270000"/>
              <a:gd name="connsiteX1" fmla="*/ 127000 w 3022600"/>
              <a:gd name="connsiteY1" fmla="*/ 215900 h 1270000"/>
              <a:gd name="connsiteX2" fmla="*/ 2120900 w 3022600"/>
              <a:gd name="connsiteY2" fmla="*/ 0 h 1270000"/>
              <a:gd name="connsiteX3" fmla="*/ 3022600 w 3022600"/>
              <a:gd name="connsiteY3" fmla="*/ 342900 h 1270000"/>
              <a:gd name="connsiteX4" fmla="*/ 2679700 w 3022600"/>
              <a:gd name="connsiteY4" fmla="*/ 1270000 h 1270000"/>
              <a:gd name="connsiteX5" fmla="*/ 0 w 3022600"/>
              <a:gd name="connsiteY5" fmla="*/ 5715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2600" h="1270000">
                <a:moveTo>
                  <a:pt x="0" y="571500"/>
                </a:moveTo>
                <a:lnTo>
                  <a:pt x="127000" y="215900"/>
                </a:lnTo>
                <a:lnTo>
                  <a:pt x="2120900" y="0"/>
                </a:lnTo>
                <a:lnTo>
                  <a:pt x="3022600" y="342900"/>
                </a:lnTo>
                <a:lnTo>
                  <a:pt x="2679700" y="1270000"/>
                </a:lnTo>
                <a:lnTo>
                  <a:pt x="0" y="5715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1219200" y="1219200"/>
            <a:ext cx="1498600" cy="1511300"/>
          </a:xfrm>
          <a:custGeom>
            <a:avLst/>
            <a:gdLst>
              <a:gd name="connsiteX0" fmla="*/ 0 w 1498600"/>
              <a:gd name="connsiteY0" fmla="*/ 317500 h 1511300"/>
              <a:gd name="connsiteX1" fmla="*/ 1498600 w 1498600"/>
              <a:gd name="connsiteY1" fmla="*/ 0 h 1511300"/>
              <a:gd name="connsiteX2" fmla="*/ 1117600 w 1498600"/>
              <a:gd name="connsiteY2" fmla="*/ 1511300 h 1511300"/>
              <a:gd name="connsiteX3" fmla="*/ 0 w 1498600"/>
              <a:gd name="connsiteY3" fmla="*/ 31750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8600" h="1511300">
                <a:moveTo>
                  <a:pt x="0" y="317500"/>
                </a:moveTo>
                <a:lnTo>
                  <a:pt x="1498600" y="0"/>
                </a:lnTo>
                <a:lnTo>
                  <a:pt x="1117600" y="1511300"/>
                </a:lnTo>
                <a:lnTo>
                  <a:pt x="0" y="3175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62" y="0"/>
            <a:ext cx="7215238" cy="714380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Вариант 2                                          ответы</a:t>
            </a:r>
            <a:endParaRPr lang="ru-RU" sz="1600" dirty="0">
              <a:solidFill>
                <a:schemeClr val="tx1"/>
              </a:solidFill>
            </a:endParaRPr>
          </a:p>
        </p:txBody>
      </p:sp>
      <p:grpSp>
        <p:nvGrpSpPr>
          <p:cNvPr id="3" name="Группа 48"/>
          <p:cNvGrpSpPr/>
          <p:nvPr/>
        </p:nvGrpSpPr>
        <p:grpSpPr>
          <a:xfrm>
            <a:off x="928662" y="1142984"/>
            <a:ext cx="1838337" cy="1597036"/>
            <a:chOff x="928662" y="1142984"/>
            <a:chExt cx="1838337" cy="1597036"/>
          </a:xfrm>
        </p:grpSpPr>
        <p:sp>
          <p:nvSpPr>
            <p:cNvPr id="21" name="Куб 20"/>
            <p:cNvSpPr/>
            <p:nvPr/>
          </p:nvSpPr>
          <p:spPr>
            <a:xfrm>
              <a:off x="928663" y="1201722"/>
              <a:ext cx="1785950" cy="1500198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1303315" y="2273292"/>
              <a:ext cx="1411298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928662" y="2273293"/>
              <a:ext cx="357190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2624123" y="114298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764362" y="1723213"/>
              <a:ext cx="1057276" cy="1429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1150915" y="151287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236771" y="259714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4" name="Группа 37"/>
          <p:cNvGrpSpPr/>
          <p:nvPr/>
        </p:nvGrpSpPr>
        <p:grpSpPr>
          <a:xfrm>
            <a:off x="4786314" y="1357298"/>
            <a:ext cx="3143272" cy="1428760"/>
            <a:chOff x="4500562" y="1000108"/>
            <a:chExt cx="3143272" cy="1428760"/>
          </a:xfrm>
        </p:grpSpPr>
        <p:sp>
          <p:nvSpPr>
            <p:cNvPr id="31" name="Куб 30"/>
            <p:cNvSpPr/>
            <p:nvPr/>
          </p:nvSpPr>
          <p:spPr>
            <a:xfrm>
              <a:off x="4572000" y="1000108"/>
              <a:ext cx="3000396" cy="1428760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 rot="16200000" flipH="1">
              <a:off x="4452727" y="1523779"/>
              <a:ext cx="1071572" cy="2422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0800000">
              <a:off x="5000629" y="2071678"/>
              <a:ext cx="2571769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10800000" flipV="1">
              <a:off x="4572004" y="2071678"/>
              <a:ext cx="428625" cy="35719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Овал 34"/>
            <p:cNvSpPr/>
            <p:nvPr/>
          </p:nvSpPr>
          <p:spPr>
            <a:xfrm>
              <a:off x="7500958" y="1285860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4500562" y="150017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7143768" y="214311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5" name="Группа 54"/>
          <p:cNvGrpSpPr/>
          <p:nvPr/>
        </p:nvGrpSpPr>
        <p:grpSpPr>
          <a:xfrm>
            <a:off x="1071538" y="3929066"/>
            <a:ext cx="1714512" cy="1857388"/>
            <a:chOff x="428596" y="3571876"/>
            <a:chExt cx="1714512" cy="1857388"/>
          </a:xfrm>
        </p:grpSpPr>
        <p:sp>
          <p:nvSpPr>
            <p:cNvPr id="40" name="Куб 39"/>
            <p:cNvSpPr/>
            <p:nvPr/>
          </p:nvSpPr>
          <p:spPr>
            <a:xfrm>
              <a:off x="500034" y="3571876"/>
              <a:ext cx="1571636" cy="1857387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177142" y="4251958"/>
              <a:ext cx="1374458" cy="1429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0800000">
              <a:off x="874686" y="4990316"/>
              <a:ext cx="1196984" cy="206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446457" y="5018496"/>
              <a:ext cx="464347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Овал 43"/>
            <p:cNvSpPr/>
            <p:nvPr/>
          </p:nvSpPr>
          <p:spPr>
            <a:xfrm>
              <a:off x="428596" y="4286256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2000232" y="461169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663548" y="3643314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6" name="Группа 46"/>
          <p:cNvGrpSpPr/>
          <p:nvPr/>
        </p:nvGrpSpPr>
        <p:grpSpPr>
          <a:xfrm>
            <a:off x="4643438" y="4071942"/>
            <a:ext cx="3286148" cy="1428760"/>
            <a:chOff x="4643438" y="3929066"/>
            <a:chExt cx="3286148" cy="1428760"/>
          </a:xfrm>
        </p:grpSpPr>
        <p:sp>
          <p:nvSpPr>
            <p:cNvPr id="57" name="Куб 56"/>
            <p:cNvSpPr/>
            <p:nvPr/>
          </p:nvSpPr>
          <p:spPr>
            <a:xfrm>
              <a:off x="4714876" y="3929066"/>
              <a:ext cx="3143272" cy="1428760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 rot="16200000" flipH="1">
              <a:off x="4593439" y="4450571"/>
              <a:ext cx="1071570" cy="2856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10800000">
              <a:off x="5143504" y="5000636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0800000" flipV="1">
              <a:off x="4714882" y="5000637"/>
              <a:ext cx="428622" cy="35718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Овал 60"/>
            <p:cNvSpPr/>
            <p:nvPr/>
          </p:nvSpPr>
          <p:spPr>
            <a:xfrm>
              <a:off x="4643438" y="4572008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62" name="Овал 61"/>
            <p:cNvSpPr/>
            <p:nvPr/>
          </p:nvSpPr>
          <p:spPr>
            <a:xfrm>
              <a:off x="7786710" y="4143380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  <p:sp>
          <p:nvSpPr>
            <p:cNvPr id="63" name="Овал 62"/>
            <p:cNvSpPr/>
            <p:nvPr/>
          </p:nvSpPr>
          <p:spPr>
            <a:xfrm>
              <a:off x="7572396" y="5143512"/>
              <a:ext cx="142876" cy="142876"/>
            </a:xfrm>
            <a:prstGeom prst="ellipse">
              <a:avLst/>
            </a:prstGeom>
            <a:solidFill>
              <a:srgbClr val="CC00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C0066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0" y="7143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8215338" y="8572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8286776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</a:t>
            </a:r>
            <a:endParaRPr lang="ru-RU" dirty="0"/>
          </a:p>
        </p:txBody>
      </p:sp>
      <p:cxnSp>
        <p:nvCxnSpPr>
          <p:cNvPr id="47" name="Прямая соединительная линия 46"/>
          <p:cNvCxnSpPr>
            <a:stCxn id="17" idx="1"/>
            <a:endCxn id="20" idx="2"/>
          </p:cNvCxnSpPr>
          <p:nvPr/>
        </p:nvCxnSpPr>
        <p:spPr>
          <a:xfrm rot="5400000" flipH="1" flipV="1">
            <a:off x="1738293" y="647968"/>
            <a:ext cx="319376" cy="1452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0" idx="4"/>
            <a:endCxn id="18" idx="7"/>
          </p:cNvCxnSpPr>
          <p:nvPr/>
        </p:nvCxnSpPr>
        <p:spPr>
          <a:xfrm rot="5400000">
            <a:off x="1861038" y="1783545"/>
            <a:ext cx="1332208" cy="336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7" idx="1"/>
            <a:endCxn id="18" idx="1"/>
          </p:cNvCxnSpPr>
          <p:nvPr/>
        </p:nvCxnSpPr>
        <p:spPr>
          <a:xfrm rot="16200000" flipH="1">
            <a:off x="1172632" y="1533005"/>
            <a:ext cx="1084270" cy="1085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36" idx="6"/>
            <a:endCxn id="37" idx="2"/>
          </p:cNvCxnSpPr>
          <p:nvPr/>
        </p:nvCxnSpPr>
        <p:spPr>
          <a:xfrm>
            <a:off x="4929190" y="1928802"/>
            <a:ext cx="2500330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35" idx="4"/>
            <a:endCxn id="37" idx="6"/>
          </p:cNvCxnSpPr>
          <p:nvPr/>
        </p:nvCxnSpPr>
        <p:spPr>
          <a:xfrm rot="5400000">
            <a:off x="7322363" y="2035959"/>
            <a:ext cx="785818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35" idx="0"/>
          </p:cNvCxnSpPr>
          <p:nvPr/>
        </p:nvCxnSpPr>
        <p:spPr>
          <a:xfrm rot="16200000" flipV="1">
            <a:off x="7286644" y="1071546"/>
            <a:ext cx="285752" cy="8572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5000628" y="1357298"/>
            <a:ext cx="2000264" cy="2143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endCxn id="36" idx="7"/>
          </p:cNvCxnSpPr>
          <p:nvPr/>
        </p:nvCxnSpPr>
        <p:spPr>
          <a:xfrm rot="5400000">
            <a:off x="4801109" y="1678769"/>
            <a:ext cx="306676" cy="923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6200000" flipH="1" flipV="1">
            <a:off x="915962" y="4286256"/>
            <a:ext cx="693456" cy="21402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44" idx="4"/>
          </p:cNvCxnSpPr>
          <p:nvPr/>
        </p:nvCxnSpPr>
        <p:spPr>
          <a:xfrm rot="16200000" flipH="1">
            <a:off x="1071538" y="4857760"/>
            <a:ext cx="1000132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45" idx="0"/>
          </p:cNvCxnSpPr>
          <p:nvPr/>
        </p:nvCxnSpPr>
        <p:spPr>
          <a:xfrm rot="16200000" flipV="1">
            <a:off x="1730354" y="3984630"/>
            <a:ext cx="1039822" cy="9286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V="1">
            <a:off x="1390628" y="3929066"/>
            <a:ext cx="323852" cy="1635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stCxn id="45" idx="0"/>
          </p:cNvCxnSpPr>
          <p:nvPr/>
        </p:nvCxnSpPr>
        <p:spPr>
          <a:xfrm rot="16200000" flipH="1" flipV="1">
            <a:off x="2341548" y="5199076"/>
            <a:ext cx="603252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2000232" y="5500702"/>
            <a:ext cx="571504" cy="2857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>
            <a:stCxn id="62" idx="3"/>
            <a:endCxn id="63" idx="7"/>
          </p:cNvCxnSpPr>
          <p:nvPr/>
        </p:nvCxnSpPr>
        <p:spPr>
          <a:xfrm rot="5400000">
            <a:off x="7301439" y="4801117"/>
            <a:ext cx="899104" cy="113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61" idx="6"/>
          </p:cNvCxnSpPr>
          <p:nvPr/>
        </p:nvCxnSpPr>
        <p:spPr>
          <a:xfrm>
            <a:off x="4786314" y="4786322"/>
            <a:ext cx="2500330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63" idx="2"/>
          </p:cNvCxnSpPr>
          <p:nvPr/>
        </p:nvCxnSpPr>
        <p:spPr>
          <a:xfrm flipV="1">
            <a:off x="7286644" y="5357826"/>
            <a:ext cx="285752" cy="1428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V="1">
            <a:off x="4857752" y="4071942"/>
            <a:ext cx="135732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>
            <a:endCxn id="61" idx="0"/>
          </p:cNvCxnSpPr>
          <p:nvPr/>
        </p:nvCxnSpPr>
        <p:spPr>
          <a:xfrm rot="5400000">
            <a:off x="4572000" y="4429132"/>
            <a:ext cx="428628" cy="1428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>
            <a:stCxn id="57" idx="0"/>
            <a:endCxn id="62" idx="1"/>
          </p:cNvCxnSpPr>
          <p:nvPr/>
        </p:nvCxnSpPr>
        <p:spPr>
          <a:xfrm rot="16200000" flipH="1">
            <a:off x="7018751" y="3518297"/>
            <a:ext cx="235238" cy="1342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Freeform 29"/>
          <p:cNvSpPr>
            <a:spLocks/>
          </p:cNvSpPr>
          <p:nvPr/>
        </p:nvSpPr>
        <p:spPr bwMode="auto">
          <a:xfrm>
            <a:off x="3059113" y="2708275"/>
            <a:ext cx="1728787" cy="1512888"/>
          </a:xfrm>
          <a:custGeom>
            <a:avLst/>
            <a:gdLst>
              <a:gd name="T0" fmla="*/ 1087437 w 1089"/>
              <a:gd name="T1" fmla="*/ 1374775 h 953"/>
              <a:gd name="T2" fmla="*/ 1187450 w 1089"/>
              <a:gd name="T3" fmla="*/ 1425575 h 953"/>
              <a:gd name="T4" fmla="*/ 1236662 w 1089"/>
              <a:gd name="T5" fmla="*/ 1500188 h 953"/>
              <a:gd name="T6" fmla="*/ 1728787 w 1089"/>
              <a:gd name="T7" fmla="*/ 792163 h 953"/>
              <a:gd name="T8" fmla="*/ 0 w 1089"/>
              <a:gd name="T9" fmla="*/ 0 h 953"/>
              <a:gd name="T10" fmla="*/ 1225549 w 1089"/>
              <a:gd name="T11" fmla="*/ 1512888 h 9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9"/>
              <a:gd name="T19" fmla="*/ 0 h 953"/>
              <a:gd name="T20" fmla="*/ 1089 w 1089"/>
              <a:gd name="T21" fmla="*/ 953 h 9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9" h="953">
                <a:moveTo>
                  <a:pt x="685" y="866"/>
                </a:moveTo>
                <a:cubicBezTo>
                  <a:pt x="720" y="878"/>
                  <a:pt x="706" y="872"/>
                  <a:pt x="748" y="898"/>
                </a:cubicBezTo>
                <a:cubicBezTo>
                  <a:pt x="802" y="932"/>
                  <a:pt x="808" y="916"/>
                  <a:pt x="779" y="945"/>
                </a:cubicBezTo>
                <a:lnTo>
                  <a:pt x="1089" y="499"/>
                </a:lnTo>
                <a:lnTo>
                  <a:pt x="0" y="0"/>
                </a:lnTo>
                <a:lnTo>
                  <a:pt x="772" y="953"/>
                </a:lnTo>
              </a:path>
            </a:pathLst>
          </a:cu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Freeform 23"/>
          <p:cNvSpPr>
            <a:spLocks/>
          </p:cNvSpPr>
          <p:nvPr/>
        </p:nvSpPr>
        <p:spPr bwMode="auto">
          <a:xfrm>
            <a:off x="2124075" y="1700213"/>
            <a:ext cx="3600450" cy="3024187"/>
          </a:xfrm>
          <a:custGeom>
            <a:avLst/>
            <a:gdLst>
              <a:gd name="T0" fmla="*/ 144462 w 2268"/>
              <a:gd name="T1" fmla="*/ 2736850 h 1905"/>
              <a:gd name="T2" fmla="*/ 0 w 2268"/>
              <a:gd name="T3" fmla="*/ 3024187 h 1905"/>
              <a:gd name="T4" fmla="*/ 3600450 w 2268"/>
              <a:gd name="T5" fmla="*/ 3024187 h 1905"/>
              <a:gd name="T6" fmla="*/ 1368425 w 2268"/>
              <a:gd name="T7" fmla="*/ 0 h 1905"/>
              <a:gd name="T8" fmla="*/ 71437 w 2268"/>
              <a:gd name="T9" fmla="*/ 2881312 h 19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8"/>
              <a:gd name="T16" fmla="*/ 0 h 1905"/>
              <a:gd name="T17" fmla="*/ 2268 w 2268"/>
              <a:gd name="T18" fmla="*/ 1905 h 19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8" h="1905">
                <a:moveTo>
                  <a:pt x="91" y="1724"/>
                </a:moveTo>
                <a:lnTo>
                  <a:pt x="0" y="1905"/>
                </a:lnTo>
                <a:lnTo>
                  <a:pt x="2268" y="1905"/>
                </a:lnTo>
                <a:lnTo>
                  <a:pt x="862" y="0"/>
                </a:lnTo>
                <a:lnTo>
                  <a:pt x="45" y="1815"/>
                </a:lnTo>
              </a:path>
            </a:pathLst>
          </a:custGeom>
          <a:solidFill>
            <a:schemeClr val="folHlink">
              <a:alpha val="3294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2124075" y="4724400"/>
            <a:ext cx="3600450" cy="936625"/>
          </a:xfrm>
          <a:custGeom>
            <a:avLst/>
            <a:gdLst>
              <a:gd name="T0" fmla="*/ 2303462 w 2268"/>
              <a:gd name="T1" fmla="*/ 865188 h 590"/>
              <a:gd name="T2" fmla="*/ 2592387 w 2268"/>
              <a:gd name="T3" fmla="*/ 936625 h 590"/>
              <a:gd name="T4" fmla="*/ 3600450 w 2268"/>
              <a:gd name="T5" fmla="*/ 0 h 590"/>
              <a:gd name="T6" fmla="*/ 0 w 2268"/>
              <a:gd name="T7" fmla="*/ 0 h 590"/>
              <a:gd name="T8" fmla="*/ 2519362 w 2268"/>
              <a:gd name="T9" fmla="*/ 936625 h 5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68"/>
              <a:gd name="T16" fmla="*/ 0 h 590"/>
              <a:gd name="T17" fmla="*/ 2268 w 2268"/>
              <a:gd name="T18" fmla="*/ 590 h 5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68" h="590">
                <a:moveTo>
                  <a:pt x="1451" y="545"/>
                </a:moveTo>
                <a:lnTo>
                  <a:pt x="1633" y="590"/>
                </a:lnTo>
                <a:lnTo>
                  <a:pt x="2268" y="0"/>
                </a:lnTo>
                <a:lnTo>
                  <a:pt x="0" y="0"/>
                </a:lnTo>
                <a:lnTo>
                  <a:pt x="1587" y="590"/>
                </a:lnTo>
              </a:path>
            </a:pathLst>
          </a:custGeom>
          <a:solidFill>
            <a:schemeClr val="accent1">
              <a:alpha val="6588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24075" y="1700213"/>
            <a:ext cx="3671888" cy="3960812"/>
            <a:chOff x="1474" y="572"/>
            <a:chExt cx="2313" cy="2495"/>
          </a:xfrm>
        </p:grpSpPr>
        <p:sp>
          <p:nvSpPr>
            <p:cNvPr id="4120" name="Line 4"/>
            <p:cNvSpPr>
              <a:spLocks noChangeShapeType="1"/>
            </p:cNvSpPr>
            <p:nvPr/>
          </p:nvSpPr>
          <p:spPr bwMode="auto">
            <a:xfrm>
              <a:off x="1519" y="2478"/>
              <a:ext cx="22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Line 5"/>
            <p:cNvSpPr>
              <a:spLocks noChangeShapeType="1"/>
            </p:cNvSpPr>
            <p:nvPr/>
          </p:nvSpPr>
          <p:spPr bwMode="auto">
            <a:xfrm>
              <a:off x="1474" y="2478"/>
              <a:ext cx="1633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Line 6"/>
            <p:cNvSpPr>
              <a:spLocks noChangeShapeType="1"/>
            </p:cNvSpPr>
            <p:nvPr/>
          </p:nvSpPr>
          <p:spPr bwMode="auto">
            <a:xfrm flipH="1">
              <a:off x="3107" y="2478"/>
              <a:ext cx="635" cy="5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3" name="Line 7"/>
            <p:cNvSpPr>
              <a:spLocks noChangeShapeType="1"/>
            </p:cNvSpPr>
            <p:nvPr/>
          </p:nvSpPr>
          <p:spPr bwMode="auto">
            <a:xfrm flipH="1">
              <a:off x="1474" y="572"/>
              <a:ext cx="862" cy="19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4" name="Line 8"/>
            <p:cNvSpPr>
              <a:spLocks noChangeShapeType="1"/>
            </p:cNvSpPr>
            <p:nvPr/>
          </p:nvSpPr>
          <p:spPr bwMode="auto">
            <a:xfrm>
              <a:off x="2336" y="572"/>
              <a:ext cx="1406" cy="19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5" name="Line 9"/>
            <p:cNvSpPr>
              <a:spLocks noChangeShapeType="1"/>
            </p:cNvSpPr>
            <p:nvPr/>
          </p:nvSpPr>
          <p:spPr bwMode="auto">
            <a:xfrm>
              <a:off x="2336" y="572"/>
              <a:ext cx="771" cy="24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84213" y="260350"/>
            <a:ext cx="79200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сечение пирамиды, плоскостью, проходящей через заданные точки.</a:t>
            </a:r>
          </a:p>
          <a:p>
            <a:pPr>
              <a:spcBef>
                <a:spcPct val="50000"/>
              </a:spcBef>
              <a:defRPr/>
            </a:pPr>
            <a:endParaRPr lang="ru-RU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627313" y="2349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folHlink"/>
                </a:solidFill>
              </a:rPr>
              <a:t>М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724525" y="4508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692275" y="4508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427538" y="56610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859338" y="30686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N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284663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K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203575" y="1412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</a:t>
            </a:r>
            <a:endParaRPr lang="ru-RU" b="1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3059113" y="2708275"/>
            <a:ext cx="1728787" cy="792163"/>
          </a:xfrm>
          <a:prstGeom prst="line">
            <a:avLst/>
          </a:prstGeom>
          <a:noFill/>
          <a:ln w="19050">
            <a:solidFill>
              <a:srgbClr val="99CC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3059113" y="2708275"/>
            <a:ext cx="1225550" cy="1512888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3492500" y="1700213"/>
            <a:ext cx="2232025" cy="3965575"/>
          </a:xfrm>
          <a:custGeom>
            <a:avLst/>
            <a:gdLst>
              <a:gd name="T0" fmla="*/ 1141412 w 1406"/>
              <a:gd name="T1" fmla="*/ 3735388 h 2498"/>
              <a:gd name="T2" fmla="*/ 1179512 w 1406"/>
              <a:gd name="T3" fmla="*/ 3773488 h 2498"/>
              <a:gd name="T4" fmla="*/ 1204912 w 1406"/>
              <a:gd name="T5" fmla="*/ 3960813 h 2498"/>
              <a:gd name="T6" fmla="*/ 2232025 w 1406"/>
              <a:gd name="T7" fmla="*/ 3024187 h 2498"/>
              <a:gd name="T8" fmla="*/ 0 w 1406"/>
              <a:gd name="T9" fmla="*/ 0 h 2498"/>
              <a:gd name="T10" fmla="*/ 1150937 w 1406"/>
              <a:gd name="T11" fmla="*/ 3816350 h 24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6"/>
              <a:gd name="T19" fmla="*/ 0 h 2498"/>
              <a:gd name="T20" fmla="*/ 1406 w 1406"/>
              <a:gd name="T21" fmla="*/ 2498 h 24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6" h="2498">
                <a:moveTo>
                  <a:pt x="719" y="2353"/>
                </a:moveTo>
                <a:cubicBezTo>
                  <a:pt x="727" y="2361"/>
                  <a:pt x="741" y="2366"/>
                  <a:pt x="743" y="2377"/>
                </a:cubicBezTo>
                <a:cubicBezTo>
                  <a:pt x="770" y="2498"/>
                  <a:pt x="710" y="2495"/>
                  <a:pt x="759" y="2495"/>
                </a:cubicBezTo>
                <a:lnTo>
                  <a:pt x="1406" y="1905"/>
                </a:lnTo>
                <a:lnTo>
                  <a:pt x="0" y="0"/>
                </a:lnTo>
                <a:lnTo>
                  <a:pt x="725" y="2404"/>
                </a:lnTo>
              </a:path>
            </a:pathLst>
          </a:custGeom>
          <a:solidFill>
            <a:srgbClr val="99CC00">
              <a:alpha val="3882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>
            <a:off x="4284663" y="3500438"/>
            <a:ext cx="503237" cy="720725"/>
          </a:xfrm>
          <a:prstGeom prst="line">
            <a:avLst/>
          </a:prstGeom>
          <a:noFill/>
          <a:ln w="19050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4741863" y="3441700"/>
            <a:ext cx="142875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2124075" y="1700213"/>
            <a:ext cx="2616200" cy="3960812"/>
          </a:xfrm>
          <a:custGeom>
            <a:avLst/>
            <a:gdLst>
              <a:gd name="T0" fmla="*/ 128588 w 1648"/>
              <a:gd name="T1" fmla="*/ 2759074 h 2495"/>
              <a:gd name="T2" fmla="*/ 41275 w 1648"/>
              <a:gd name="T3" fmla="*/ 2971799 h 2495"/>
              <a:gd name="T4" fmla="*/ 4763 w 1648"/>
              <a:gd name="T5" fmla="*/ 3022599 h 2495"/>
              <a:gd name="T6" fmla="*/ 2616200 w 1648"/>
              <a:gd name="T7" fmla="*/ 3960812 h 2495"/>
              <a:gd name="T8" fmla="*/ 1392237 w 1648"/>
              <a:gd name="T9" fmla="*/ 0 h 2495"/>
              <a:gd name="T10" fmla="*/ 95250 w 1648"/>
              <a:gd name="T11" fmla="*/ 2881312 h 24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48"/>
              <a:gd name="T19" fmla="*/ 0 h 2495"/>
              <a:gd name="T20" fmla="*/ 1648 w 1648"/>
              <a:gd name="T21" fmla="*/ 2495 h 249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48" h="2495">
                <a:moveTo>
                  <a:pt x="81" y="1738"/>
                </a:moveTo>
                <a:cubicBezTo>
                  <a:pt x="71" y="1795"/>
                  <a:pt x="58" y="1825"/>
                  <a:pt x="26" y="1872"/>
                </a:cubicBezTo>
                <a:cubicBezTo>
                  <a:pt x="0" y="1910"/>
                  <a:pt x="36" y="1886"/>
                  <a:pt x="3" y="1904"/>
                </a:cubicBezTo>
                <a:lnTo>
                  <a:pt x="1648" y="2495"/>
                </a:lnTo>
                <a:lnTo>
                  <a:pt x="877" y="0"/>
                </a:lnTo>
                <a:lnTo>
                  <a:pt x="60" y="1815"/>
                </a:lnTo>
              </a:path>
            </a:pathLst>
          </a:custGeom>
          <a:solidFill>
            <a:srgbClr val="99CC00">
              <a:alpha val="3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2987675" y="2636838"/>
            <a:ext cx="142875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4211638" y="4149725"/>
            <a:ext cx="142875" cy="14287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8" name="AutoShape 30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9" name="AutoShape 3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76262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2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3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 animBg="1"/>
      <p:bldP spid="7191" grpId="0" animBg="1"/>
      <p:bldP spid="7180" grpId="0" animBg="1"/>
      <p:bldP spid="7184" grpId="0"/>
      <p:bldP spid="7185" grpId="0"/>
      <p:bldP spid="7186" grpId="0"/>
      <p:bldP spid="7187" grpId="0"/>
      <p:bldP spid="7188" grpId="0"/>
      <p:bldP spid="7189" grpId="0"/>
      <p:bldP spid="7190" grpId="0"/>
      <p:bldP spid="7192" grpId="0" animBg="1"/>
      <p:bldP spid="7194" grpId="0" animBg="1"/>
      <p:bldP spid="7195" grpId="0" animBg="1"/>
      <p:bldP spid="7196" grpId="0" animBg="1"/>
      <p:bldP spid="7181" grpId="0" animBg="1"/>
      <p:bldP spid="7193" grpId="0" animBg="1"/>
      <p:bldP spid="7183" grpId="0" animBg="1"/>
      <p:bldP spid="718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4286280" cy="725470"/>
          </a:xfrm>
        </p:spPr>
        <p:txBody>
          <a:bodyPr/>
          <a:lstStyle/>
          <a:p>
            <a:r>
              <a:rPr lang="ru-RU" sz="2800" smtClean="0">
                <a:solidFill>
                  <a:srgbClr val="008080"/>
                </a:solidFill>
              </a:rPr>
              <a:t>Зачетная  работа</a:t>
            </a:r>
            <a:br>
              <a:rPr lang="ru-RU" sz="2800" smtClean="0">
                <a:solidFill>
                  <a:srgbClr val="008080"/>
                </a:solidFill>
              </a:rPr>
            </a:br>
            <a:r>
              <a:rPr lang="ru-RU" sz="2800" smtClean="0">
                <a:solidFill>
                  <a:srgbClr val="008080"/>
                </a:solidFill>
              </a:rPr>
              <a:t>( вариант)</a:t>
            </a:r>
            <a:endParaRPr lang="ru-RU" sz="2800" dirty="0">
              <a:solidFill>
                <a:srgbClr val="008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В-1                                      В-2</a:t>
            </a:r>
          </a:p>
          <a:p>
            <a:pPr>
              <a:buNone/>
            </a:pPr>
            <a:r>
              <a:rPr lang="ru-RU" dirty="0" smtClean="0"/>
              <a:t>1. сл.№5                              1. сл.№6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сл.№</a:t>
            </a:r>
            <a:r>
              <a:rPr lang="ru-RU" dirty="0" smtClean="0"/>
              <a:t>  10                           2.сл.№11 </a:t>
            </a:r>
          </a:p>
          <a:p>
            <a:pPr>
              <a:buNone/>
            </a:pPr>
            <a:r>
              <a:rPr lang="ru-RU" dirty="0" smtClean="0"/>
              <a:t>3. сл.№16                             3. сл.№17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Теоретический вопрос.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28728" y="214290"/>
            <a:ext cx="628654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Существование плоскости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428736"/>
            <a:ext cx="35719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С1.</a:t>
            </a:r>
            <a:r>
              <a:rPr lang="ru-RU" dirty="0"/>
              <a:t> Какова бы ни была плоскость , существуют точки, принадлежащие этой плоскости, и точки , не принадлежащие ей.</a:t>
            </a:r>
          </a:p>
          <a:p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286124"/>
            <a:ext cx="364333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С2.</a:t>
            </a:r>
            <a:r>
              <a:rPr lang="ru-RU" dirty="0" smtClean="0"/>
              <a:t>Если </a:t>
            </a:r>
            <a:r>
              <a:rPr lang="ru-RU" dirty="0"/>
              <a:t>две различные плоскости имеют общую точку, то они пересекаются по прямой, проходящей через эту точку.</a:t>
            </a:r>
          </a:p>
          <a:p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5143512"/>
            <a:ext cx="371477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С3.</a:t>
            </a:r>
            <a:r>
              <a:rPr lang="ru-RU" dirty="0" smtClean="0"/>
              <a:t>Если </a:t>
            </a:r>
            <a:r>
              <a:rPr lang="ru-RU" dirty="0"/>
              <a:t>две различные прямые имеют общую точку, то через них можно провести плоскость, и притом только одну.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1428736"/>
            <a:ext cx="4143404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dirty="0" smtClean="0"/>
              <a:t>Т.15.1. Через </a:t>
            </a:r>
            <a:r>
              <a:rPr lang="ru-RU" sz="2400" dirty="0"/>
              <a:t>прямую и не лежащую на ней точку можно провести плоскость, и притом только одну.</a:t>
            </a:r>
          </a:p>
          <a:p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4357694"/>
            <a:ext cx="4143404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dirty="0" smtClean="0"/>
              <a:t>Т.15.3. Через </a:t>
            </a:r>
            <a:r>
              <a:rPr lang="ru-RU" sz="2400" dirty="0"/>
              <a:t>три точки, не лежащие на одной прямой, можно провести плоскость, и притом только одну.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684213" y="333375"/>
            <a:ext cx="2808287" cy="417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492500" y="333375"/>
            <a:ext cx="2808288" cy="431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11188" y="4508500"/>
            <a:ext cx="5689600" cy="1444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>
            <a:off x="3132138" y="333375"/>
            <a:ext cx="360362" cy="5183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11188" y="4508500"/>
            <a:ext cx="25923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V="1">
            <a:off x="3132138" y="4652963"/>
            <a:ext cx="30956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23850" y="43656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300788" y="45085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059113" y="54451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419475" y="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2843213" y="1125538"/>
            <a:ext cx="144462" cy="144462"/>
          </a:xfrm>
          <a:prstGeom prst="flowChartConnector">
            <a:avLst/>
          </a:prstGeom>
          <a:solidFill>
            <a:srgbClr val="E4182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411413" y="8366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</a:t>
            </a:r>
            <a:endParaRPr lang="ru-RU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5364163" y="3284538"/>
            <a:ext cx="144462" cy="144462"/>
          </a:xfrm>
          <a:prstGeom prst="ellipse">
            <a:avLst/>
          </a:prstGeom>
          <a:solidFill>
            <a:srgbClr val="E4182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559425" y="308927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  <a:endParaRPr lang="ru-RU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2700338" y="5013325"/>
            <a:ext cx="142875" cy="144463"/>
          </a:xfrm>
          <a:prstGeom prst="flowChartConnector">
            <a:avLst/>
          </a:prstGeom>
          <a:solidFill>
            <a:srgbClr val="E4182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535238" y="4673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K</a:t>
            </a:r>
            <a:endParaRPr lang="ru-RU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2916238" y="1196975"/>
            <a:ext cx="2519362" cy="21605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5795963" y="260350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1)</a:t>
            </a:r>
            <a:r>
              <a:rPr lang="en-US"/>
              <a:t> </a:t>
            </a:r>
            <a:r>
              <a:rPr lang="ru-RU"/>
              <a:t>М</a:t>
            </a:r>
            <a:r>
              <a:rPr lang="en-US"/>
              <a:t>N</a:t>
            </a:r>
            <a:r>
              <a:rPr lang="en-US">
                <a:latin typeface="MS Mincho" pitchFamily="49" charset="-128"/>
                <a:ea typeface="MS Mincho" pitchFamily="49" charset="-128"/>
              </a:rPr>
              <a:t>  (</a:t>
            </a:r>
            <a:r>
              <a:rPr lang="en-US">
                <a:latin typeface="Arial Unicode MS" pitchFamily="34" charset="-128"/>
                <a:ea typeface="MS Mincho" pitchFamily="49" charset="-128"/>
              </a:rPr>
              <a:t>CBD)</a:t>
            </a:r>
            <a:endParaRPr lang="ru-RU">
              <a:latin typeface="Arial Unicode MS" pitchFamily="34" charset="-128"/>
              <a:ea typeface="MS Mincho" pitchFamily="49" charset="-128"/>
            </a:endParaRP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6300788" y="46529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5364163" y="3284538"/>
            <a:ext cx="2160587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 rot="10773947" flipV="1">
            <a:off x="5795963" y="908050"/>
            <a:ext cx="166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3) MN</a:t>
            </a:r>
            <a:r>
              <a:rPr lang="en-US">
                <a:latin typeface="MS Mincho" pitchFamily="49" charset="-128"/>
                <a:ea typeface="MS Mincho" pitchFamily="49" charset="-128"/>
              </a:rPr>
              <a:t>∩</a:t>
            </a:r>
            <a:r>
              <a:rPr lang="en-US">
                <a:latin typeface="Arial Unicode MS" pitchFamily="34" charset="-128"/>
                <a:ea typeface="MS Mincho" pitchFamily="49" charset="-128"/>
              </a:rPr>
              <a:t>CB=Q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804025" y="4292600"/>
            <a:ext cx="34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</a:t>
            </a:r>
            <a:endParaRPr lang="ru-RU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V="1">
            <a:off x="2268538" y="4508500"/>
            <a:ext cx="6264275" cy="6492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V="1">
            <a:off x="5724525" y="4508500"/>
            <a:ext cx="27352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5559425" y="48164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  <a:endParaRPr lang="ru-RU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 rot="10800000" flipV="1">
            <a:off x="5795963" y="155098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5) KQ</a:t>
            </a:r>
            <a:r>
              <a:rPr lang="en-US">
                <a:latin typeface="MS Mincho" pitchFamily="49" charset="-128"/>
                <a:ea typeface="MS Mincho" pitchFamily="49" charset="-128"/>
              </a:rPr>
              <a:t>∩</a:t>
            </a:r>
            <a:r>
              <a:rPr lang="en-US">
                <a:ea typeface="MS Mincho" pitchFamily="49" charset="-128"/>
              </a:rPr>
              <a:t>AB=L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1979613" y="5300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  <a:endParaRPr lang="ru-RU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795963" y="191611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6) KQ</a:t>
            </a:r>
            <a:r>
              <a:rPr lang="en-US">
                <a:latin typeface="MS Mincho" pitchFamily="49" charset="-128"/>
                <a:ea typeface="MS Mincho" pitchFamily="49" charset="-128"/>
              </a:rPr>
              <a:t>∩</a:t>
            </a:r>
            <a:r>
              <a:rPr lang="en-US">
                <a:ea typeface="MS Mincho" pitchFamily="49" charset="-128"/>
              </a:rPr>
              <a:t>AC=R</a:t>
            </a: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H="1">
            <a:off x="2268538" y="1125538"/>
            <a:ext cx="647700" cy="403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5795963" y="227647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7) NR</a:t>
            </a:r>
            <a:r>
              <a:rPr lang="en-US">
                <a:latin typeface="MS Mincho" pitchFamily="49" charset="-128"/>
                <a:ea typeface="MS Mincho" pitchFamily="49" charset="-128"/>
              </a:rPr>
              <a:t>  (</a:t>
            </a:r>
            <a:r>
              <a:rPr lang="en-US">
                <a:ea typeface="MS Mincho" pitchFamily="49" charset="-128"/>
              </a:rPr>
              <a:t>ACD)</a:t>
            </a:r>
            <a:endParaRPr lang="en-US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5435600" y="3429000"/>
            <a:ext cx="2159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5795963" y="270192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8) ML</a:t>
            </a:r>
            <a:r>
              <a:rPr lang="en-US">
                <a:latin typeface="MS Mincho" pitchFamily="49" charset="-128"/>
                <a:ea typeface="MS Mincho" pitchFamily="49" charset="-128"/>
              </a:rPr>
              <a:t>  (</a:t>
            </a:r>
            <a:r>
              <a:rPr lang="en-US">
                <a:ea typeface="MS Mincho" pitchFamily="49" charset="-128"/>
              </a:rPr>
              <a:t>ABD)</a:t>
            </a:r>
            <a:endParaRPr lang="en-US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V="1">
            <a:off x="2771775" y="1484313"/>
            <a:ext cx="504825" cy="288925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flipV="1">
            <a:off x="2771775" y="1773238"/>
            <a:ext cx="863600" cy="431800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V="1">
            <a:off x="2627313" y="1989138"/>
            <a:ext cx="1296987" cy="719137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flipV="1">
            <a:off x="2555875" y="2276475"/>
            <a:ext cx="1655763" cy="1008063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flipV="1">
            <a:off x="2484438" y="2565400"/>
            <a:ext cx="1943100" cy="1223963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flipV="1">
            <a:off x="2411413" y="2852738"/>
            <a:ext cx="2376487" cy="1368425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V="1">
            <a:off x="2339975" y="3141663"/>
            <a:ext cx="2879725" cy="1511300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V="1">
            <a:off x="2268538" y="3500438"/>
            <a:ext cx="3167062" cy="1512887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 flipV="1">
            <a:off x="2771775" y="3716338"/>
            <a:ext cx="2736850" cy="1368425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 flipV="1">
            <a:off x="3708400" y="4076700"/>
            <a:ext cx="1800225" cy="938213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 flipV="1">
            <a:off x="4643438" y="4437063"/>
            <a:ext cx="936625" cy="504825"/>
          </a:xfrm>
          <a:prstGeom prst="line">
            <a:avLst/>
          </a:prstGeom>
          <a:noFill/>
          <a:ln w="9525">
            <a:solidFill>
              <a:srgbClr val="E4182B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5867400" y="278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5795963" y="3068638"/>
            <a:ext cx="3163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9) NRLM – </a:t>
            </a:r>
            <a:r>
              <a:rPr lang="ru-RU"/>
              <a:t>искомое сечение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 rot="10800000" flipV="1">
            <a:off x="5797550" y="119697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  <a:r>
              <a:rPr lang="ru-RU"/>
              <a:t>) </a:t>
            </a:r>
            <a:r>
              <a:rPr lang="en-US"/>
              <a:t>KQ</a:t>
            </a:r>
            <a:r>
              <a:rPr lang="en-US">
                <a:latin typeface="MS Mincho" pitchFamily="49" charset="-128"/>
                <a:ea typeface="MS Mincho" pitchFamily="49" charset="-128"/>
              </a:rPr>
              <a:t>  </a:t>
            </a:r>
            <a:r>
              <a:rPr lang="ru-RU"/>
              <a:t>(АВС)</a:t>
            </a:r>
            <a:endParaRPr lang="en-US">
              <a:latin typeface="MS Mincho" pitchFamily="49" charset="-128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5795963" y="620713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2)ABC</a:t>
            </a:r>
            <a:r>
              <a:rPr lang="en-US">
                <a:latin typeface="MS Mincho" pitchFamily="49" charset="-128"/>
                <a:ea typeface="MS Mincho" pitchFamily="49" charset="-128"/>
              </a:rPr>
              <a:t>∩</a:t>
            </a:r>
            <a:r>
              <a:rPr lang="en-US">
                <a:ea typeface="MS Mincho" pitchFamily="49" charset="-128"/>
              </a:rPr>
              <a:t>CBD=CB</a:t>
            </a:r>
            <a:endParaRPr lang="en-US">
              <a:latin typeface="MS Mincho" pitchFamily="49" charset="-128"/>
              <a:ea typeface="MS Mincho" pitchFamily="49" charset="-128"/>
            </a:endParaRPr>
          </a:p>
        </p:txBody>
      </p:sp>
      <p:graphicFrame>
        <p:nvGraphicFramePr>
          <p:cNvPr id="2108" name="Object 60"/>
          <p:cNvGraphicFramePr>
            <a:graphicFrameLocks noChangeAspect="1"/>
          </p:cNvGraphicFramePr>
          <p:nvPr/>
        </p:nvGraphicFramePr>
        <p:xfrm>
          <a:off x="6588125" y="333375"/>
          <a:ext cx="215900" cy="179388"/>
        </p:xfrm>
        <a:graphic>
          <a:graphicData uri="http://schemas.openxmlformats.org/presentationml/2006/ole">
            <p:oleObj spid="_x0000_s2050" name="Формула" r:id="rId3" imgW="152280" imgH="126720" progId="Equation.3">
              <p:embed/>
            </p:oleObj>
          </a:graphicData>
        </a:graphic>
      </p:graphicFrame>
      <p:graphicFrame>
        <p:nvGraphicFramePr>
          <p:cNvPr id="2109" name="Object 61"/>
          <p:cNvGraphicFramePr>
            <a:graphicFrameLocks noChangeAspect="1"/>
          </p:cNvGraphicFramePr>
          <p:nvPr/>
        </p:nvGraphicFramePr>
        <p:xfrm>
          <a:off x="6516688" y="1268413"/>
          <a:ext cx="215900" cy="179387"/>
        </p:xfrm>
        <a:graphic>
          <a:graphicData uri="http://schemas.openxmlformats.org/presentationml/2006/ole">
            <p:oleObj spid="_x0000_s2051" name="Формула" r:id="rId4" imgW="152280" imgH="126720" progId="Equation.3">
              <p:embed/>
            </p:oleObj>
          </a:graphicData>
        </a:graphic>
      </p:graphicFrame>
      <p:graphicFrame>
        <p:nvGraphicFramePr>
          <p:cNvPr id="2110" name="Object 62"/>
          <p:cNvGraphicFramePr>
            <a:graphicFrameLocks noChangeAspect="1"/>
          </p:cNvGraphicFramePr>
          <p:nvPr/>
        </p:nvGraphicFramePr>
        <p:xfrm>
          <a:off x="6516688" y="2349500"/>
          <a:ext cx="215900" cy="179388"/>
        </p:xfrm>
        <a:graphic>
          <a:graphicData uri="http://schemas.openxmlformats.org/presentationml/2006/ole">
            <p:oleObj spid="_x0000_s2052" name="Формула" r:id="rId5" imgW="152280" imgH="126720" progId="Equation.3">
              <p:embed/>
            </p:oleObj>
          </a:graphicData>
        </a:graphic>
      </p:graphicFrame>
      <p:graphicFrame>
        <p:nvGraphicFramePr>
          <p:cNvPr id="2111" name="Object 63"/>
          <p:cNvGraphicFramePr>
            <a:graphicFrameLocks noChangeAspect="1"/>
          </p:cNvGraphicFramePr>
          <p:nvPr/>
        </p:nvGraphicFramePr>
        <p:xfrm>
          <a:off x="6516688" y="2781300"/>
          <a:ext cx="215900" cy="179388"/>
        </p:xfrm>
        <a:graphic>
          <a:graphicData uri="http://schemas.openxmlformats.org/presentationml/2006/ole">
            <p:oleObj spid="_x0000_s2053" name="Формула" r:id="rId6" imgW="152280" imgH="126720" progId="Equation.3">
              <p:embed/>
            </p:oleObj>
          </a:graphicData>
        </a:graphic>
      </p:graphicFrame>
      <p:sp>
        <p:nvSpPr>
          <p:cNvPr id="2112" name="Freeform 64"/>
          <p:cNvSpPr>
            <a:spLocks/>
          </p:cNvSpPr>
          <p:nvPr/>
        </p:nvSpPr>
        <p:spPr bwMode="auto">
          <a:xfrm>
            <a:off x="2268538" y="1196975"/>
            <a:ext cx="3382962" cy="3960813"/>
          </a:xfrm>
          <a:custGeom>
            <a:avLst/>
            <a:gdLst/>
            <a:ahLst/>
            <a:cxnLst>
              <a:cxn ang="0">
                <a:pos x="0" y="2495"/>
              </a:cxn>
              <a:cxn ang="0">
                <a:pos x="408" y="0"/>
              </a:cxn>
              <a:cxn ang="0">
                <a:pos x="1995" y="1361"/>
              </a:cxn>
              <a:cxn ang="0">
                <a:pos x="2131" y="2268"/>
              </a:cxn>
              <a:cxn ang="0">
                <a:pos x="0" y="2495"/>
              </a:cxn>
            </a:cxnLst>
            <a:rect l="0" t="0" r="r" b="b"/>
            <a:pathLst>
              <a:path w="2131" h="2495">
                <a:moveTo>
                  <a:pt x="0" y="2495"/>
                </a:moveTo>
                <a:lnTo>
                  <a:pt x="408" y="0"/>
                </a:lnTo>
                <a:lnTo>
                  <a:pt x="1995" y="1361"/>
                </a:lnTo>
                <a:lnTo>
                  <a:pt x="2131" y="2268"/>
                </a:lnTo>
                <a:lnTo>
                  <a:pt x="0" y="2495"/>
                </a:lnTo>
                <a:close/>
              </a:path>
            </a:pathLst>
          </a:custGeom>
          <a:gradFill rotWithShape="1">
            <a:gsLst>
              <a:gs pos="0">
                <a:srgbClr val="E4182B">
                  <a:alpha val="17000"/>
                </a:srgbClr>
              </a:gs>
              <a:gs pos="100000">
                <a:srgbClr val="E4182B">
                  <a:gamma/>
                  <a:shade val="81569"/>
                  <a:invGamma/>
                  <a:alpha val="1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1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6" grpId="0"/>
      <p:bldP spid="2067" grpId="0" animBg="1"/>
      <p:bldP spid="2068" grpId="0"/>
      <p:bldP spid="2071" grpId="0"/>
      <p:bldP spid="2073" grpId="0" animBg="1"/>
      <p:bldP spid="2074" grpId="0"/>
      <p:bldP spid="2075" grpId="0" animBg="1"/>
      <p:bldP spid="2077" grpId="0" animBg="1"/>
      <p:bldP spid="2078" grpId="0"/>
      <p:bldP spid="2079" grpId="0"/>
      <p:bldP spid="2080" grpId="0" animBg="1"/>
      <p:bldP spid="2081" grpId="0" animBg="1"/>
      <p:bldP spid="2082" grpId="0"/>
      <p:bldP spid="2083" grpId="0"/>
      <p:bldP spid="2084" grpId="0"/>
      <p:bldP spid="2085" grpId="0"/>
      <p:bldP spid="2086" grpId="0" animBg="1"/>
      <p:bldP spid="2087" grpId="0"/>
      <p:bldP spid="2088" grpId="0" animBg="1"/>
      <p:bldP spid="2089" grpId="0"/>
      <p:bldP spid="2091" grpId="0" animBg="1"/>
      <p:bldP spid="2091" grpId="1" animBg="1"/>
      <p:bldP spid="2092" grpId="0" animBg="1"/>
      <p:bldP spid="2092" grpId="1" animBg="1"/>
      <p:bldP spid="2093" grpId="0" animBg="1"/>
      <p:bldP spid="2093" grpId="1" animBg="1"/>
      <p:bldP spid="2093" grpId="2" animBg="1"/>
      <p:bldP spid="2094" grpId="0" animBg="1"/>
      <p:bldP spid="2094" grpId="1" animBg="1"/>
      <p:bldP spid="2095" grpId="0" animBg="1"/>
      <p:bldP spid="2095" grpId="1" animBg="1"/>
      <p:bldP spid="2097" grpId="0" animBg="1"/>
      <p:bldP spid="2097" grpId="1" animBg="1"/>
      <p:bldP spid="2097" grpId="2" animBg="1"/>
      <p:bldP spid="2097" grpId="3" animBg="1"/>
      <p:bldP spid="2098" grpId="0" animBg="1"/>
      <p:bldP spid="2098" grpId="1" animBg="1"/>
      <p:bldP spid="2099" grpId="0" animBg="1"/>
      <p:bldP spid="2099" grpId="1" animBg="1"/>
      <p:bldP spid="2101" grpId="0" animBg="1"/>
      <p:bldP spid="2101" grpId="1" animBg="1"/>
      <p:bldP spid="2102" grpId="0" animBg="1"/>
      <p:bldP spid="2102" grpId="1" animBg="1"/>
      <p:bldP spid="2103" grpId="0" animBg="1"/>
      <p:bldP spid="2103" grpId="1" animBg="1"/>
      <p:bldP spid="2105" grpId="0"/>
      <p:bldP spid="2106" grpId="0"/>
      <p:bldP spid="2107" grpId="0"/>
      <p:bldP spid="21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9" name="Freeform 59"/>
          <p:cNvSpPr>
            <a:spLocks/>
          </p:cNvSpPr>
          <p:nvPr/>
        </p:nvSpPr>
        <p:spPr bwMode="auto">
          <a:xfrm>
            <a:off x="2700338" y="3551238"/>
            <a:ext cx="2724150" cy="1101725"/>
          </a:xfrm>
          <a:custGeom>
            <a:avLst/>
            <a:gdLst>
              <a:gd name="T0" fmla="*/ 2447925 w 1716"/>
              <a:gd name="T1" fmla="*/ 19050 h 694"/>
              <a:gd name="T2" fmla="*/ 2724150 w 1716"/>
              <a:gd name="T3" fmla="*/ 6350 h 694"/>
              <a:gd name="T4" fmla="*/ 2159000 w 1716"/>
              <a:gd name="T5" fmla="*/ 1101725 h 694"/>
              <a:gd name="T6" fmla="*/ 431800 w 1716"/>
              <a:gd name="T7" fmla="*/ 814388 h 694"/>
              <a:gd name="T8" fmla="*/ 0 w 1716"/>
              <a:gd name="T9" fmla="*/ 22225 h 694"/>
              <a:gd name="T10" fmla="*/ 2663825 w 1716"/>
              <a:gd name="T11" fmla="*/ 22225 h 6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16"/>
              <a:gd name="T19" fmla="*/ 0 h 694"/>
              <a:gd name="T20" fmla="*/ 1716 w 1716"/>
              <a:gd name="T21" fmla="*/ 694 h 6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16" h="694">
                <a:moveTo>
                  <a:pt x="1542" y="12"/>
                </a:moveTo>
                <a:cubicBezTo>
                  <a:pt x="1647" y="0"/>
                  <a:pt x="1589" y="4"/>
                  <a:pt x="1716" y="4"/>
                </a:cubicBezTo>
                <a:lnTo>
                  <a:pt x="1360" y="694"/>
                </a:lnTo>
                <a:lnTo>
                  <a:pt x="272" y="513"/>
                </a:lnTo>
                <a:lnTo>
                  <a:pt x="0" y="14"/>
                </a:lnTo>
                <a:lnTo>
                  <a:pt x="1678" y="14"/>
                </a:lnTo>
              </a:path>
            </a:pathLst>
          </a:custGeom>
          <a:solidFill>
            <a:schemeClr val="hlink">
              <a:alpha val="2588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7" name="Freeform 47"/>
          <p:cNvSpPr>
            <a:spLocks/>
          </p:cNvSpPr>
          <p:nvPr/>
        </p:nvSpPr>
        <p:spPr bwMode="auto">
          <a:xfrm>
            <a:off x="2700338" y="1268413"/>
            <a:ext cx="2743200" cy="2305050"/>
          </a:xfrm>
          <a:custGeom>
            <a:avLst/>
            <a:gdLst>
              <a:gd name="T0" fmla="*/ 88900 w 1728"/>
              <a:gd name="T1" fmla="*/ 2089150 h 1452"/>
              <a:gd name="T2" fmla="*/ 38100 w 1728"/>
              <a:gd name="T3" fmla="*/ 2225675 h 1452"/>
              <a:gd name="T4" fmla="*/ 12700 w 1728"/>
              <a:gd name="T5" fmla="*/ 2263775 h 1452"/>
              <a:gd name="T6" fmla="*/ 0 w 1728"/>
              <a:gd name="T7" fmla="*/ 2301875 h 1452"/>
              <a:gd name="T8" fmla="*/ 2743200 w 1728"/>
              <a:gd name="T9" fmla="*/ 2305050 h 1452"/>
              <a:gd name="T10" fmla="*/ 942975 w 1728"/>
              <a:gd name="T11" fmla="*/ 0 h 1452"/>
              <a:gd name="T12" fmla="*/ 88900 w 1728"/>
              <a:gd name="T13" fmla="*/ 2089150 h 14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8"/>
              <a:gd name="T22" fmla="*/ 0 h 1452"/>
              <a:gd name="T23" fmla="*/ 1728 w 1728"/>
              <a:gd name="T24" fmla="*/ 1452 h 14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8" h="1452">
                <a:moveTo>
                  <a:pt x="56" y="1316"/>
                </a:moveTo>
                <a:cubicBezTo>
                  <a:pt x="49" y="1349"/>
                  <a:pt x="39" y="1373"/>
                  <a:pt x="24" y="1402"/>
                </a:cubicBezTo>
                <a:cubicBezTo>
                  <a:pt x="20" y="1411"/>
                  <a:pt x="12" y="1417"/>
                  <a:pt x="8" y="1426"/>
                </a:cubicBezTo>
                <a:cubicBezTo>
                  <a:pt x="4" y="1434"/>
                  <a:pt x="0" y="1450"/>
                  <a:pt x="0" y="1450"/>
                </a:cubicBezTo>
                <a:lnTo>
                  <a:pt x="1728" y="1452"/>
                </a:lnTo>
                <a:lnTo>
                  <a:pt x="594" y="0"/>
                </a:lnTo>
                <a:lnTo>
                  <a:pt x="56" y="1316"/>
                </a:lnTo>
                <a:close/>
              </a:path>
            </a:pathLst>
          </a:custGeom>
          <a:solidFill>
            <a:srgbClr val="FFCC00">
              <a:alpha val="5803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Freeform 41"/>
          <p:cNvSpPr>
            <a:spLocks/>
          </p:cNvSpPr>
          <p:nvPr/>
        </p:nvSpPr>
        <p:spPr bwMode="auto">
          <a:xfrm>
            <a:off x="2843213" y="1989138"/>
            <a:ext cx="1741487" cy="2592387"/>
          </a:xfrm>
          <a:custGeom>
            <a:avLst/>
            <a:gdLst>
              <a:gd name="T0" fmla="*/ 25400 w 1097"/>
              <a:gd name="T1" fmla="*/ 1668462 h 1633"/>
              <a:gd name="T2" fmla="*/ 12700 w 1097"/>
              <a:gd name="T3" fmla="*/ 1831975 h 1633"/>
              <a:gd name="T4" fmla="*/ 1670050 w 1097"/>
              <a:gd name="T5" fmla="*/ 2592387 h 1633"/>
              <a:gd name="T6" fmla="*/ 1741487 w 1097"/>
              <a:gd name="T7" fmla="*/ 1800225 h 1633"/>
              <a:gd name="T8" fmla="*/ 1381124 w 1097"/>
              <a:gd name="T9" fmla="*/ 0 h 1633"/>
              <a:gd name="T10" fmla="*/ 85725 w 1097"/>
              <a:gd name="T11" fmla="*/ 1079500 h 1633"/>
              <a:gd name="T12" fmla="*/ 25400 w 1097"/>
              <a:gd name="T13" fmla="*/ 1668462 h 16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97"/>
              <a:gd name="T22" fmla="*/ 0 h 1633"/>
              <a:gd name="T23" fmla="*/ 1097 w 1097"/>
              <a:gd name="T24" fmla="*/ 1633 h 163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97" h="1633">
                <a:moveTo>
                  <a:pt x="16" y="1051"/>
                </a:moveTo>
                <a:cubicBezTo>
                  <a:pt x="0" y="1100"/>
                  <a:pt x="8" y="1067"/>
                  <a:pt x="8" y="1154"/>
                </a:cubicBezTo>
                <a:lnTo>
                  <a:pt x="1052" y="1633"/>
                </a:lnTo>
                <a:lnTo>
                  <a:pt x="1097" y="1134"/>
                </a:lnTo>
                <a:lnTo>
                  <a:pt x="870" y="0"/>
                </a:lnTo>
                <a:lnTo>
                  <a:pt x="54" y="680"/>
                </a:lnTo>
                <a:lnTo>
                  <a:pt x="16" y="1051"/>
                </a:lnTo>
                <a:close/>
              </a:path>
            </a:pathLst>
          </a:custGeom>
          <a:solidFill>
            <a:srgbClr val="FDA1B7">
              <a:alpha val="7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851275" y="476250"/>
            <a:ext cx="1081088" cy="5040313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700338" y="1268413"/>
            <a:ext cx="2735262" cy="3384550"/>
            <a:chOff x="1701" y="799"/>
            <a:chExt cx="1723" cy="2132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auto">
            <a:xfrm>
              <a:off x="1701" y="2251"/>
              <a:ext cx="17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2" name="Line 5"/>
            <p:cNvSpPr>
              <a:spLocks noChangeShapeType="1"/>
            </p:cNvSpPr>
            <p:nvPr/>
          </p:nvSpPr>
          <p:spPr bwMode="auto">
            <a:xfrm>
              <a:off x="1701" y="2251"/>
              <a:ext cx="272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1973" y="2750"/>
              <a:ext cx="1088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4" name="Line 7"/>
            <p:cNvSpPr>
              <a:spLocks noChangeShapeType="1"/>
            </p:cNvSpPr>
            <p:nvPr/>
          </p:nvSpPr>
          <p:spPr bwMode="auto">
            <a:xfrm flipH="1">
              <a:off x="3061" y="2251"/>
              <a:ext cx="363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 flipH="1">
              <a:off x="1701" y="799"/>
              <a:ext cx="589" cy="1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66" name="Line 9"/>
            <p:cNvSpPr>
              <a:spLocks noChangeShapeType="1"/>
            </p:cNvSpPr>
            <p:nvPr/>
          </p:nvSpPr>
          <p:spPr bwMode="auto">
            <a:xfrm>
              <a:off x="2290" y="799"/>
              <a:ext cx="1134" cy="1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H="1">
              <a:off x="1973" y="799"/>
              <a:ext cx="317" cy="19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290" y="799"/>
              <a:ext cx="771" cy="2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2843213" y="2997200"/>
            <a:ext cx="144462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4105275" y="1916113"/>
            <a:ext cx="144463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4475163" y="3716338"/>
            <a:ext cx="144462" cy="14287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2916238" y="1989138"/>
            <a:ext cx="1223962" cy="1079500"/>
          </a:xfrm>
          <a:prstGeom prst="line">
            <a:avLst/>
          </a:prstGeom>
          <a:noFill/>
          <a:ln w="19050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1692275" y="3141663"/>
            <a:ext cx="1152525" cy="9366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1908175" y="3573463"/>
            <a:ext cx="792163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259013" y="3509963"/>
            <a:ext cx="122237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H="1">
            <a:off x="4572000" y="4652963"/>
            <a:ext cx="287338" cy="5048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4716463" y="4724400"/>
            <a:ext cx="122237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2051050" y="3429000"/>
            <a:ext cx="792163" cy="36036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2843213" y="3789363"/>
            <a:ext cx="1584325" cy="766762"/>
          </a:xfrm>
          <a:prstGeom prst="line">
            <a:avLst/>
          </a:prstGeom>
          <a:noFill/>
          <a:ln w="19050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4427538" y="4581525"/>
            <a:ext cx="936625" cy="57626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4427538" y="4533900"/>
            <a:ext cx="122237" cy="12223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9" name="Oval 29"/>
          <p:cNvSpPr>
            <a:spLocks noChangeArrowheads="1"/>
          </p:cNvSpPr>
          <p:nvPr/>
        </p:nvSpPr>
        <p:spPr bwMode="auto">
          <a:xfrm>
            <a:off x="2771775" y="3741738"/>
            <a:ext cx="122238" cy="122237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H="1">
            <a:off x="2843213" y="3068638"/>
            <a:ext cx="73025" cy="7207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H="1">
            <a:off x="4500563" y="3860800"/>
            <a:ext cx="71437" cy="720725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Freeform 43"/>
          <p:cNvSpPr>
            <a:spLocks/>
          </p:cNvSpPr>
          <p:nvPr/>
        </p:nvSpPr>
        <p:spPr bwMode="auto">
          <a:xfrm>
            <a:off x="3635375" y="1268413"/>
            <a:ext cx="1800225" cy="3365500"/>
          </a:xfrm>
          <a:custGeom>
            <a:avLst/>
            <a:gdLst>
              <a:gd name="T0" fmla="*/ 1149350 w 1134"/>
              <a:gd name="T1" fmla="*/ 3152774 h 2120"/>
              <a:gd name="T2" fmla="*/ 1162050 w 1134"/>
              <a:gd name="T3" fmla="*/ 3290888 h 2120"/>
              <a:gd name="T4" fmla="*/ 1200150 w 1134"/>
              <a:gd name="T5" fmla="*/ 3365500 h 2120"/>
              <a:gd name="T6" fmla="*/ 1800225 w 1134"/>
              <a:gd name="T7" fmla="*/ 2305050 h 2120"/>
              <a:gd name="T8" fmla="*/ 0 w 1134"/>
              <a:gd name="T9" fmla="*/ 0 h 2120"/>
              <a:gd name="T10" fmla="*/ 1223962 w 1134"/>
              <a:gd name="T11" fmla="*/ 3313113 h 21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4"/>
              <a:gd name="T19" fmla="*/ 0 h 2120"/>
              <a:gd name="T20" fmla="*/ 1134 w 1134"/>
              <a:gd name="T21" fmla="*/ 2120 h 21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4" h="2120">
                <a:moveTo>
                  <a:pt x="724" y="1986"/>
                </a:moveTo>
                <a:cubicBezTo>
                  <a:pt x="727" y="2015"/>
                  <a:pt x="728" y="2044"/>
                  <a:pt x="732" y="2073"/>
                </a:cubicBezTo>
                <a:cubicBezTo>
                  <a:pt x="735" y="2090"/>
                  <a:pt x="756" y="2120"/>
                  <a:pt x="756" y="2120"/>
                </a:cubicBezTo>
                <a:lnTo>
                  <a:pt x="1134" y="1452"/>
                </a:lnTo>
                <a:lnTo>
                  <a:pt x="0" y="0"/>
                </a:lnTo>
                <a:lnTo>
                  <a:pt x="771" y="2087"/>
                </a:lnTo>
              </a:path>
            </a:pathLst>
          </a:custGeom>
          <a:solidFill>
            <a:srgbClr val="FFCC00">
              <a:alpha val="5607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684213" y="260350"/>
            <a:ext cx="7272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сечение пирамиды, плоскостью, проходящей через заданные точки.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2627313" y="26368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66"/>
                </a:solidFill>
              </a:rPr>
              <a:t>М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4211638" y="16287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N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4572000" y="35734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K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2916238" y="42926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  <a:endParaRPr lang="ru-RU" b="1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2411413" y="32845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endParaRPr lang="ru-RU" b="1"/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5364163" y="32845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  <a:endParaRPr lang="ru-RU" b="1"/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4859338" y="44370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endParaRPr lang="ru-RU" b="1"/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3419475" y="9080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</a:t>
            </a:r>
            <a:endParaRPr lang="ru-RU" b="1"/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2484438" y="37893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Z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4211638" y="45085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L</a:t>
            </a:r>
            <a:endParaRPr lang="ru-RU" b="1">
              <a:solidFill>
                <a:srgbClr val="FF0066"/>
              </a:solidFill>
            </a:endParaRPr>
          </a:p>
        </p:txBody>
      </p:sp>
      <p:sp>
        <p:nvSpPr>
          <p:cNvPr id="5182" name="Freeform 62"/>
          <p:cNvSpPr>
            <a:spLocks/>
          </p:cNvSpPr>
          <p:nvPr/>
        </p:nvSpPr>
        <p:spPr bwMode="auto">
          <a:xfrm>
            <a:off x="2700338" y="1268413"/>
            <a:ext cx="2735262" cy="2305050"/>
          </a:xfrm>
          <a:custGeom>
            <a:avLst/>
            <a:gdLst>
              <a:gd name="T0" fmla="*/ 55562 w 1723"/>
              <a:gd name="T1" fmla="*/ 2125663 h 1452"/>
              <a:gd name="T2" fmla="*/ 17462 w 1723"/>
              <a:gd name="T3" fmla="*/ 2289175 h 1452"/>
              <a:gd name="T4" fmla="*/ 2735262 w 1723"/>
              <a:gd name="T5" fmla="*/ 2305050 h 1452"/>
              <a:gd name="T6" fmla="*/ 935037 w 1723"/>
              <a:gd name="T7" fmla="*/ 0 h 1452"/>
              <a:gd name="T8" fmla="*/ 0 w 1723"/>
              <a:gd name="T9" fmla="*/ 2232025 h 14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3"/>
              <a:gd name="T16" fmla="*/ 0 h 1452"/>
              <a:gd name="T17" fmla="*/ 1723 w 1723"/>
              <a:gd name="T18" fmla="*/ 1452 h 14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3" h="1452">
                <a:moveTo>
                  <a:pt x="35" y="1339"/>
                </a:moveTo>
                <a:cubicBezTo>
                  <a:pt x="21" y="1380"/>
                  <a:pt x="11" y="1401"/>
                  <a:pt x="11" y="1442"/>
                </a:cubicBezTo>
                <a:lnTo>
                  <a:pt x="1723" y="1452"/>
                </a:lnTo>
                <a:lnTo>
                  <a:pt x="589" y="0"/>
                </a:lnTo>
                <a:lnTo>
                  <a:pt x="0" y="1406"/>
                </a:lnTo>
              </a:path>
            </a:pathLst>
          </a:custGeom>
          <a:solidFill>
            <a:srgbClr val="FFCC00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3" name="Freeform 63"/>
          <p:cNvSpPr>
            <a:spLocks/>
          </p:cNvSpPr>
          <p:nvPr/>
        </p:nvSpPr>
        <p:spPr bwMode="auto">
          <a:xfrm>
            <a:off x="2668588" y="1268413"/>
            <a:ext cx="966787" cy="3097212"/>
          </a:xfrm>
          <a:custGeom>
            <a:avLst/>
            <a:gdLst>
              <a:gd name="T0" fmla="*/ 61912 w 609"/>
              <a:gd name="T1" fmla="*/ 2176462 h 1951"/>
              <a:gd name="T2" fmla="*/ 0 w 609"/>
              <a:gd name="T3" fmla="*/ 2301875 h 1951"/>
              <a:gd name="T4" fmla="*/ 463550 w 609"/>
              <a:gd name="T5" fmla="*/ 3097212 h 1951"/>
              <a:gd name="T6" fmla="*/ 966787 w 609"/>
              <a:gd name="T7" fmla="*/ 0 h 1951"/>
              <a:gd name="T8" fmla="*/ 61912 w 609"/>
              <a:gd name="T9" fmla="*/ 2176462 h 19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"/>
              <a:gd name="T16" fmla="*/ 0 h 1951"/>
              <a:gd name="T17" fmla="*/ 609 w 609"/>
              <a:gd name="T18" fmla="*/ 1951 h 19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" h="1951">
                <a:moveTo>
                  <a:pt x="39" y="1371"/>
                </a:moveTo>
                <a:cubicBezTo>
                  <a:pt x="23" y="1395"/>
                  <a:pt x="0" y="1419"/>
                  <a:pt x="0" y="1450"/>
                </a:cubicBezTo>
                <a:lnTo>
                  <a:pt x="292" y="1951"/>
                </a:lnTo>
                <a:lnTo>
                  <a:pt x="609" y="0"/>
                </a:lnTo>
                <a:lnTo>
                  <a:pt x="39" y="1371"/>
                </a:lnTo>
                <a:close/>
              </a:path>
            </a:pathLst>
          </a:custGeom>
          <a:solidFill>
            <a:srgbClr val="FFCC00">
              <a:alpha val="5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4" name="Freeform 64"/>
          <p:cNvSpPr>
            <a:spLocks/>
          </p:cNvSpPr>
          <p:nvPr/>
        </p:nvSpPr>
        <p:spPr bwMode="auto">
          <a:xfrm>
            <a:off x="3132138" y="1268413"/>
            <a:ext cx="1727200" cy="3384550"/>
          </a:xfrm>
          <a:custGeom>
            <a:avLst/>
            <a:gdLst>
              <a:gd name="T0" fmla="*/ 23812 w 1088"/>
              <a:gd name="T1" fmla="*/ 2903537 h 2132"/>
              <a:gd name="T2" fmla="*/ 0 w 1088"/>
              <a:gd name="T3" fmla="*/ 3103562 h 2132"/>
              <a:gd name="T4" fmla="*/ 1727200 w 1088"/>
              <a:gd name="T5" fmla="*/ 3384550 h 2132"/>
              <a:gd name="T6" fmla="*/ 503237 w 1088"/>
              <a:gd name="T7" fmla="*/ 0 h 2132"/>
              <a:gd name="T8" fmla="*/ 0 w 1088"/>
              <a:gd name="T9" fmla="*/ 3097212 h 2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8"/>
              <a:gd name="T16" fmla="*/ 0 h 2132"/>
              <a:gd name="T17" fmla="*/ 1088 w 1088"/>
              <a:gd name="T18" fmla="*/ 2132 h 2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8" h="2132">
                <a:moveTo>
                  <a:pt x="15" y="1829"/>
                </a:moveTo>
                <a:cubicBezTo>
                  <a:pt x="1" y="1870"/>
                  <a:pt x="0" y="1911"/>
                  <a:pt x="0" y="1955"/>
                </a:cubicBezTo>
                <a:lnTo>
                  <a:pt x="1088" y="2132"/>
                </a:lnTo>
                <a:lnTo>
                  <a:pt x="317" y="0"/>
                </a:lnTo>
                <a:lnTo>
                  <a:pt x="0" y="1951"/>
                </a:lnTo>
              </a:path>
            </a:pathLst>
          </a:custGeom>
          <a:solidFill>
            <a:srgbClr val="FFCC00">
              <a:alpha val="4784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85" name="Freeform 65"/>
          <p:cNvSpPr>
            <a:spLocks/>
          </p:cNvSpPr>
          <p:nvPr/>
        </p:nvSpPr>
        <p:spPr bwMode="auto">
          <a:xfrm>
            <a:off x="3635375" y="1268413"/>
            <a:ext cx="1800225" cy="3384550"/>
          </a:xfrm>
          <a:custGeom>
            <a:avLst/>
            <a:gdLst>
              <a:gd name="T0" fmla="*/ 1152525 w 1134"/>
              <a:gd name="T1" fmla="*/ 3240087 h 2132"/>
              <a:gd name="T2" fmla="*/ 1223962 w 1134"/>
              <a:gd name="T3" fmla="*/ 3384550 h 2132"/>
              <a:gd name="T4" fmla="*/ 1800225 w 1134"/>
              <a:gd name="T5" fmla="*/ 2305050 h 2132"/>
              <a:gd name="T6" fmla="*/ 0 w 1134"/>
              <a:gd name="T7" fmla="*/ 0 h 2132"/>
              <a:gd name="T8" fmla="*/ 1223962 w 1134"/>
              <a:gd name="T9" fmla="*/ 3384550 h 2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2132"/>
              <a:gd name="T17" fmla="*/ 1134 w 1134"/>
              <a:gd name="T18" fmla="*/ 2132 h 2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2132">
                <a:moveTo>
                  <a:pt x="726" y="2041"/>
                </a:moveTo>
                <a:lnTo>
                  <a:pt x="771" y="2132"/>
                </a:lnTo>
                <a:lnTo>
                  <a:pt x="1134" y="1452"/>
                </a:lnTo>
                <a:lnTo>
                  <a:pt x="0" y="0"/>
                </a:lnTo>
                <a:lnTo>
                  <a:pt x="771" y="2132"/>
                </a:lnTo>
              </a:path>
            </a:pathLst>
          </a:custGeom>
          <a:solidFill>
            <a:srgbClr val="FFCC00">
              <a:alpha val="5490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9" name="AutoShape 66">
            <a:hlinkClick r:id="" action="ppaction://hlinkshowjump?jump=nextslide" highlightClick="1"/>
            <a:hlinkHover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0" name="AutoShape 6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76262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9" grpId="0" animBg="1"/>
      <p:bldP spid="5167" grpId="0" animBg="1"/>
      <p:bldP spid="5161" grpId="0" animBg="1"/>
      <p:bldP spid="5136" grpId="0" animBg="1"/>
      <p:bldP spid="5133" grpId="0" animBg="1"/>
      <p:bldP spid="5134" grpId="0" animBg="1"/>
      <p:bldP spid="5135" grpId="0" animBg="1"/>
      <p:bldP spid="5137" grpId="0" animBg="1"/>
      <p:bldP spid="5138" grpId="0" animBg="1"/>
      <p:bldP spid="5139" grpId="0" animBg="1"/>
      <p:bldP spid="5141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63" grpId="0" animBg="1"/>
      <p:bldP spid="5165" grpId="0"/>
      <p:bldP spid="5168" grpId="0"/>
      <p:bldP spid="5169" grpId="0"/>
      <p:bldP spid="5170" grpId="0"/>
      <p:bldP spid="5176" grpId="0"/>
      <p:bldP spid="5177" grpId="0"/>
      <p:bldP spid="5182" grpId="0" animBg="1"/>
      <p:bldP spid="5183" grpId="0" animBg="1"/>
      <p:bldP spid="5184" grpId="0" animBg="1"/>
      <p:bldP spid="51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4" name="Freeform 60"/>
          <p:cNvSpPr>
            <a:spLocks/>
          </p:cNvSpPr>
          <p:nvPr/>
        </p:nvSpPr>
        <p:spPr bwMode="auto">
          <a:xfrm>
            <a:off x="2124075" y="2636838"/>
            <a:ext cx="3527425" cy="3024187"/>
          </a:xfrm>
          <a:custGeom>
            <a:avLst/>
            <a:gdLst>
              <a:gd name="T0" fmla="*/ 1439862 w 2222"/>
              <a:gd name="T1" fmla="*/ 0 h 1905"/>
              <a:gd name="T2" fmla="*/ 0 w 2222"/>
              <a:gd name="T3" fmla="*/ 2305050 h 1905"/>
              <a:gd name="T4" fmla="*/ 792162 w 2222"/>
              <a:gd name="T5" fmla="*/ 3024187 h 1905"/>
              <a:gd name="T6" fmla="*/ 3240087 w 2222"/>
              <a:gd name="T7" fmla="*/ 2447925 h 1905"/>
              <a:gd name="T8" fmla="*/ 3527425 w 2222"/>
              <a:gd name="T9" fmla="*/ 720725 h 1905"/>
              <a:gd name="T10" fmla="*/ 1439862 w 2222"/>
              <a:gd name="T11" fmla="*/ 0 h 19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2"/>
              <a:gd name="T19" fmla="*/ 0 h 1905"/>
              <a:gd name="T20" fmla="*/ 2222 w 2222"/>
              <a:gd name="T21" fmla="*/ 1905 h 19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2" h="1905">
                <a:moveTo>
                  <a:pt x="907" y="0"/>
                </a:moveTo>
                <a:lnTo>
                  <a:pt x="0" y="1452"/>
                </a:lnTo>
                <a:lnTo>
                  <a:pt x="499" y="1905"/>
                </a:lnTo>
                <a:lnTo>
                  <a:pt x="2041" y="1542"/>
                </a:lnTo>
                <a:lnTo>
                  <a:pt x="2222" y="454"/>
                </a:lnTo>
                <a:lnTo>
                  <a:pt x="907" y="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2" name="Freeform 28"/>
          <p:cNvSpPr>
            <a:spLocks/>
          </p:cNvSpPr>
          <p:nvPr/>
        </p:nvSpPr>
        <p:spPr bwMode="auto">
          <a:xfrm>
            <a:off x="1835150" y="4221163"/>
            <a:ext cx="4321175" cy="1439862"/>
          </a:xfrm>
          <a:custGeom>
            <a:avLst/>
            <a:gdLst>
              <a:gd name="T0" fmla="*/ 0 w 2722"/>
              <a:gd name="T1" fmla="*/ 1439862 h 907"/>
              <a:gd name="T2" fmla="*/ 2952750 w 2722"/>
              <a:gd name="T3" fmla="*/ 1439862 h 907"/>
              <a:gd name="T4" fmla="*/ 4321175 w 2722"/>
              <a:gd name="T5" fmla="*/ 0 h 907"/>
              <a:gd name="T6" fmla="*/ 1296987 w 2722"/>
              <a:gd name="T7" fmla="*/ 0 h 907"/>
              <a:gd name="T8" fmla="*/ 0 w 2722"/>
              <a:gd name="T9" fmla="*/ 1439862 h 9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2"/>
              <a:gd name="T16" fmla="*/ 0 h 907"/>
              <a:gd name="T17" fmla="*/ 2722 w 2722"/>
              <a:gd name="T18" fmla="*/ 907 h 9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2" h="907">
                <a:moveTo>
                  <a:pt x="0" y="907"/>
                </a:moveTo>
                <a:lnTo>
                  <a:pt x="1860" y="907"/>
                </a:lnTo>
                <a:lnTo>
                  <a:pt x="2722" y="0"/>
                </a:lnTo>
                <a:lnTo>
                  <a:pt x="817" y="0"/>
                </a:lnTo>
                <a:lnTo>
                  <a:pt x="0" y="907"/>
                </a:lnTo>
                <a:close/>
              </a:path>
            </a:pathLst>
          </a:custGeom>
          <a:gradFill rotWithShape="1">
            <a:gsLst>
              <a:gs pos="0">
                <a:srgbClr val="99CCFF">
                  <a:alpha val="3998"/>
                </a:srgbClr>
              </a:gs>
              <a:gs pos="100000">
                <a:schemeClr val="bg2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3132138" y="908050"/>
            <a:ext cx="3024187" cy="3313113"/>
          </a:xfrm>
          <a:custGeom>
            <a:avLst/>
            <a:gdLst/>
            <a:ahLst/>
            <a:cxnLst>
              <a:cxn ang="0">
                <a:pos x="589" y="0"/>
              </a:cxn>
              <a:cxn ang="0">
                <a:pos x="0" y="2087"/>
              </a:cxn>
              <a:cxn ang="0">
                <a:pos x="1905" y="2087"/>
              </a:cxn>
              <a:cxn ang="0">
                <a:pos x="589" y="0"/>
              </a:cxn>
            </a:cxnLst>
            <a:rect l="0" t="0" r="r" b="b"/>
            <a:pathLst>
              <a:path w="1905" h="2087">
                <a:moveTo>
                  <a:pt x="589" y="0"/>
                </a:moveTo>
                <a:lnTo>
                  <a:pt x="0" y="2087"/>
                </a:lnTo>
                <a:lnTo>
                  <a:pt x="1905" y="2087"/>
                </a:lnTo>
                <a:lnTo>
                  <a:pt x="589" y="0"/>
                </a:lnTo>
                <a:close/>
              </a:path>
            </a:pathLst>
          </a:custGeom>
          <a:gradFill rotWithShape="1">
            <a:gsLst>
              <a:gs pos="0">
                <a:srgbClr val="DCEBF5"/>
              </a:gs>
              <a:gs pos="8000">
                <a:srgbClr val="83A7C3">
                  <a:alpha val="93120"/>
                </a:srgbClr>
              </a:gs>
              <a:gs pos="13000">
                <a:srgbClr val="768FB9">
                  <a:alpha val="88820"/>
                </a:srgbClr>
              </a:gs>
              <a:gs pos="21001">
                <a:srgbClr val="83A7C3">
                  <a:alpha val="81939"/>
                </a:srgbClr>
              </a:gs>
              <a:gs pos="52000">
                <a:srgbClr val="FFFFFF">
                  <a:alpha val="55280"/>
                </a:srgbClr>
              </a:gs>
              <a:gs pos="56000">
                <a:srgbClr val="9C6563">
                  <a:alpha val="51840"/>
                </a:srgbClr>
              </a:gs>
              <a:gs pos="58000">
                <a:srgbClr val="80302D">
                  <a:alpha val="50120"/>
                </a:srgbClr>
              </a:gs>
              <a:gs pos="71001">
                <a:srgbClr val="C0524E">
                  <a:alpha val="38939"/>
                </a:srgbClr>
              </a:gs>
              <a:gs pos="94000">
                <a:srgbClr val="EBDAD4">
                  <a:alpha val="19160"/>
                </a:srgbClr>
              </a:gs>
              <a:gs pos="100000">
                <a:srgbClr val="55261C">
                  <a:alpha val="14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сечение пирамиды, плоскостью, проходящей через заданные точки.</a:t>
            </a:r>
            <a:endParaRPr lang="ru-RU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547813" y="54451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203575" y="3860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endParaRPr lang="ru-RU" b="1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084888" y="38608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  <a:endParaRPr lang="ru-RU" b="1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859338" y="54451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endParaRPr lang="ru-RU" b="1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140200" y="7651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</a:t>
            </a:r>
            <a:endParaRPr lang="ru-RU" b="1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635375" y="23495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</a:rPr>
              <a:t>M</a:t>
            </a:r>
            <a:endParaRPr lang="ru-RU" b="1">
              <a:solidFill>
                <a:srgbClr val="FF9966"/>
              </a:solidFill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5651500" y="30686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66"/>
                </a:solidFill>
              </a:rPr>
              <a:t>N</a:t>
            </a:r>
            <a:endParaRPr lang="ru-RU" b="1">
              <a:solidFill>
                <a:srgbClr val="FF9966"/>
              </a:solidFill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916238" y="57340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6600"/>
                </a:solidFill>
              </a:rPr>
              <a:t>K</a:t>
            </a:r>
            <a:endParaRPr lang="ru-RU" b="1">
              <a:solidFill>
                <a:srgbClr val="FF6600"/>
              </a:solidFill>
            </a:endParaRPr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3525838" y="2565400"/>
            <a:ext cx="144462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99CC00"/>
              </a:solidFill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3635375" y="2636838"/>
            <a:ext cx="2016125" cy="720725"/>
          </a:xfrm>
          <a:prstGeom prst="line">
            <a:avLst/>
          </a:prstGeom>
          <a:noFill/>
          <a:ln w="38100">
            <a:solidFill>
              <a:srgbClr val="FF66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5651500" y="3357563"/>
            <a:ext cx="3059113" cy="9810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6156325" y="4221163"/>
            <a:ext cx="2736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8316913" y="41497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V="1">
            <a:off x="5364163" y="4292600"/>
            <a:ext cx="2952750" cy="79216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H="1">
            <a:off x="2843213" y="5084763"/>
            <a:ext cx="2520950" cy="576262"/>
          </a:xfrm>
          <a:prstGeom prst="line">
            <a:avLst/>
          </a:prstGeom>
          <a:noFill/>
          <a:ln w="38100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H="1">
            <a:off x="0" y="5661025"/>
            <a:ext cx="2771775" cy="6477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5" name="Freeform 41"/>
          <p:cNvSpPr>
            <a:spLocks/>
          </p:cNvSpPr>
          <p:nvPr/>
        </p:nvSpPr>
        <p:spPr bwMode="auto">
          <a:xfrm>
            <a:off x="4067175" y="908050"/>
            <a:ext cx="2089150" cy="4752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9" y="2994"/>
              </a:cxn>
              <a:cxn ang="0">
                <a:pos x="1316" y="2087"/>
              </a:cxn>
              <a:cxn ang="0">
                <a:pos x="0" y="0"/>
              </a:cxn>
            </a:cxnLst>
            <a:rect l="0" t="0" r="r" b="b"/>
            <a:pathLst>
              <a:path w="1316" h="2994">
                <a:moveTo>
                  <a:pt x="0" y="0"/>
                </a:moveTo>
                <a:lnTo>
                  <a:pt x="499" y="2994"/>
                </a:lnTo>
                <a:lnTo>
                  <a:pt x="1316" y="208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CEBF5"/>
              </a:gs>
              <a:gs pos="8000">
                <a:srgbClr val="83A7C3">
                  <a:alpha val="93520"/>
                </a:srgbClr>
              </a:gs>
              <a:gs pos="13000">
                <a:srgbClr val="768FB9">
                  <a:alpha val="89470"/>
                </a:srgbClr>
              </a:gs>
              <a:gs pos="21001">
                <a:srgbClr val="83A7C3">
                  <a:alpha val="82989"/>
                </a:srgbClr>
              </a:gs>
              <a:gs pos="52000">
                <a:srgbClr val="FFFFFF">
                  <a:alpha val="57880"/>
                </a:srgbClr>
              </a:gs>
              <a:gs pos="56000">
                <a:srgbClr val="9C6563">
                  <a:alpha val="54640"/>
                </a:srgbClr>
              </a:gs>
              <a:gs pos="58000">
                <a:srgbClr val="80302D">
                  <a:alpha val="53020"/>
                </a:srgbClr>
              </a:gs>
              <a:gs pos="71001">
                <a:srgbClr val="C0524E">
                  <a:alpha val="42489"/>
                </a:srgbClr>
              </a:gs>
              <a:gs pos="94000">
                <a:srgbClr val="EBDAD4">
                  <a:alpha val="23860"/>
                </a:srgbClr>
              </a:gs>
              <a:gs pos="100000">
                <a:srgbClr val="55261C">
                  <a:alpha val="19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 flipH="1">
            <a:off x="1042988" y="5661025"/>
            <a:ext cx="792162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8" name="Oval 44"/>
          <p:cNvSpPr>
            <a:spLocks noChangeArrowheads="1"/>
          </p:cNvSpPr>
          <p:nvPr/>
        </p:nvSpPr>
        <p:spPr bwMode="auto">
          <a:xfrm>
            <a:off x="1441450" y="58769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8316913" y="3716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X</a:t>
            </a:r>
            <a:endParaRPr lang="ru-RU" b="1"/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5364163" y="50133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6600"/>
                </a:solidFill>
              </a:rPr>
              <a:t>P</a:t>
            </a:r>
            <a:endParaRPr lang="ru-RU" b="1">
              <a:solidFill>
                <a:srgbClr val="FF6600"/>
              </a:solidFill>
            </a:endParaRP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1547813" y="58769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</a:t>
            </a:r>
            <a:endParaRPr lang="ru-RU" b="1"/>
          </a:p>
        </p:txBody>
      </p:sp>
      <p:sp>
        <p:nvSpPr>
          <p:cNvPr id="11315" name="Freeform 51"/>
          <p:cNvSpPr>
            <a:spLocks/>
          </p:cNvSpPr>
          <p:nvPr/>
        </p:nvSpPr>
        <p:spPr bwMode="auto">
          <a:xfrm>
            <a:off x="1835150" y="908050"/>
            <a:ext cx="2232025" cy="4752975"/>
          </a:xfrm>
          <a:custGeom>
            <a:avLst/>
            <a:gdLst/>
            <a:ahLst/>
            <a:cxnLst>
              <a:cxn ang="0">
                <a:pos x="1406" y="0"/>
              </a:cxn>
              <a:cxn ang="0">
                <a:pos x="0" y="2994"/>
              </a:cxn>
              <a:cxn ang="0">
                <a:pos x="817" y="2087"/>
              </a:cxn>
              <a:cxn ang="0">
                <a:pos x="1406" y="0"/>
              </a:cxn>
            </a:cxnLst>
            <a:rect l="0" t="0" r="r" b="b"/>
            <a:pathLst>
              <a:path w="1406" h="2994">
                <a:moveTo>
                  <a:pt x="1406" y="0"/>
                </a:moveTo>
                <a:lnTo>
                  <a:pt x="0" y="2994"/>
                </a:lnTo>
                <a:lnTo>
                  <a:pt x="817" y="2087"/>
                </a:lnTo>
                <a:lnTo>
                  <a:pt x="1406" y="0"/>
                </a:lnTo>
                <a:close/>
              </a:path>
            </a:pathLst>
          </a:custGeom>
          <a:gradFill rotWithShape="1">
            <a:gsLst>
              <a:gs pos="0">
                <a:srgbClr val="DCEBF5"/>
              </a:gs>
              <a:gs pos="8000">
                <a:srgbClr val="83A7C3">
                  <a:alpha val="92880"/>
                </a:srgbClr>
              </a:gs>
              <a:gs pos="13000">
                <a:srgbClr val="768FB9">
                  <a:alpha val="88430"/>
                </a:srgbClr>
              </a:gs>
              <a:gs pos="21001">
                <a:srgbClr val="83A7C3">
                  <a:alpha val="81309"/>
                </a:srgbClr>
              </a:gs>
              <a:gs pos="52000">
                <a:srgbClr val="FFFFFF">
                  <a:alpha val="53720"/>
                </a:srgbClr>
              </a:gs>
              <a:gs pos="56000">
                <a:srgbClr val="9C6563">
                  <a:alpha val="50160"/>
                </a:srgbClr>
              </a:gs>
              <a:gs pos="58000">
                <a:srgbClr val="80302D">
                  <a:alpha val="48380"/>
                </a:srgbClr>
              </a:gs>
              <a:gs pos="71001">
                <a:srgbClr val="C0524E">
                  <a:alpha val="36809"/>
                </a:srgbClr>
              </a:gs>
              <a:gs pos="94000">
                <a:srgbClr val="EBDAD4">
                  <a:alpha val="16340"/>
                </a:srgbClr>
              </a:gs>
              <a:gs pos="100000">
                <a:srgbClr val="55261C">
                  <a:alpha val="11000"/>
                </a:srgbClr>
              </a:gs>
            </a:gsLst>
            <a:lin ang="2700000" scaled="1"/>
          </a:gradFill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 flipH="1">
            <a:off x="2195513" y="2636838"/>
            <a:ext cx="1368425" cy="2232025"/>
          </a:xfrm>
          <a:prstGeom prst="line">
            <a:avLst/>
          </a:prstGeom>
          <a:noFill/>
          <a:ln w="38100">
            <a:solidFill>
              <a:srgbClr val="FF66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1835150" y="4508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6600"/>
                </a:solidFill>
              </a:rPr>
              <a:t>Q</a:t>
            </a:r>
            <a:endParaRPr lang="ru-RU" b="1">
              <a:solidFill>
                <a:srgbClr val="FF6600"/>
              </a:solidFill>
            </a:endParaRPr>
          </a:p>
        </p:txBody>
      </p:sp>
      <p:sp>
        <p:nvSpPr>
          <p:cNvPr id="11321" name="Line 57"/>
          <p:cNvSpPr>
            <a:spLocks noChangeShapeType="1"/>
          </p:cNvSpPr>
          <p:nvPr/>
        </p:nvSpPr>
        <p:spPr bwMode="auto">
          <a:xfrm flipH="1">
            <a:off x="1403350" y="4941888"/>
            <a:ext cx="746125" cy="12239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2" name="Line 58"/>
          <p:cNvSpPr>
            <a:spLocks noChangeShapeType="1"/>
          </p:cNvSpPr>
          <p:nvPr/>
        </p:nvSpPr>
        <p:spPr bwMode="auto">
          <a:xfrm>
            <a:off x="2124075" y="4941888"/>
            <a:ext cx="792163" cy="71913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23" name="Freeform 59"/>
          <p:cNvSpPr>
            <a:spLocks/>
          </p:cNvSpPr>
          <p:nvPr/>
        </p:nvSpPr>
        <p:spPr bwMode="auto">
          <a:xfrm>
            <a:off x="1835150" y="908050"/>
            <a:ext cx="3024188" cy="4752975"/>
          </a:xfrm>
          <a:custGeom>
            <a:avLst/>
            <a:gdLst/>
            <a:ahLst/>
            <a:cxnLst>
              <a:cxn ang="0">
                <a:pos x="1406" y="0"/>
              </a:cxn>
              <a:cxn ang="0">
                <a:pos x="1905" y="2994"/>
              </a:cxn>
              <a:cxn ang="0">
                <a:pos x="0" y="2994"/>
              </a:cxn>
              <a:cxn ang="0">
                <a:pos x="1406" y="0"/>
              </a:cxn>
            </a:cxnLst>
            <a:rect l="0" t="0" r="r" b="b"/>
            <a:pathLst>
              <a:path w="1905" h="2994">
                <a:moveTo>
                  <a:pt x="1406" y="0"/>
                </a:moveTo>
                <a:lnTo>
                  <a:pt x="1905" y="2994"/>
                </a:lnTo>
                <a:lnTo>
                  <a:pt x="0" y="2994"/>
                </a:lnTo>
                <a:lnTo>
                  <a:pt x="1406" y="0"/>
                </a:lnTo>
                <a:close/>
              </a:path>
            </a:pathLst>
          </a:custGeom>
          <a:gradFill rotWithShape="1">
            <a:gsLst>
              <a:gs pos="0">
                <a:srgbClr val="DCEBF5"/>
              </a:gs>
              <a:gs pos="8000">
                <a:srgbClr val="83A7C3">
                  <a:alpha val="92000"/>
                </a:srgbClr>
              </a:gs>
              <a:gs pos="13000">
                <a:srgbClr val="768FB9">
                  <a:alpha val="87000"/>
                </a:srgbClr>
              </a:gs>
              <a:gs pos="21001">
                <a:srgbClr val="83A7C3">
                  <a:alpha val="78999"/>
                </a:srgbClr>
              </a:gs>
              <a:gs pos="52000">
                <a:srgbClr val="FFFFFF">
                  <a:alpha val="48000"/>
                </a:srgbClr>
              </a:gs>
              <a:gs pos="56000">
                <a:srgbClr val="9C6563">
                  <a:alpha val="44000"/>
                </a:srgbClr>
              </a:gs>
              <a:gs pos="58000">
                <a:srgbClr val="80302D">
                  <a:alpha val="42000"/>
                </a:srgbClr>
              </a:gs>
              <a:gs pos="71001">
                <a:srgbClr val="C0524E">
                  <a:alpha val="28999"/>
                </a:srgbClr>
              </a:gs>
              <a:gs pos="94000">
                <a:srgbClr val="EBDAD4">
                  <a:alpha val="6000"/>
                </a:srgbClr>
              </a:gs>
              <a:gs pos="100000">
                <a:srgbClr val="55261C">
                  <a:alpha val="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835150" y="908050"/>
            <a:ext cx="4319588" cy="4752975"/>
            <a:chOff x="1156" y="572"/>
            <a:chExt cx="2721" cy="2994"/>
          </a:xfrm>
        </p:grpSpPr>
        <p:sp>
          <p:nvSpPr>
            <p:cNvPr id="6192" name="Line 5"/>
            <p:cNvSpPr>
              <a:spLocks noChangeShapeType="1"/>
            </p:cNvSpPr>
            <p:nvPr/>
          </p:nvSpPr>
          <p:spPr bwMode="auto">
            <a:xfrm flipH="1">
              <a:off x="1156" y="2662"/>
              <a:ext cx="828" cy="9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3" name="Line 6"/>
            <p:cNvSpPr>
              <a:spLocks noChangeShapeType="1"/>
            </p:cNvSpPr>
            <p:nvPr/>
          </p:nvSpPr>
          <p:spPr bwMode="auto">
            <a:xfrm>
              <a:off x="1984" y="2662"/>
              <a:ext cx="18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Line 7"/>
            <p:cNvSpPr>
              <a:spLocks noChangeShapeType="1"/>
            </p:cNvSpPr>
            <p:nvPr/>
          </p:nvSpPr>
          <p:spPr bwMode="auto">
            <a:xfrm flipH="1">
              <a:off x="3049" y="2662"/>
              <a:ext cx="828" cy="9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Line 8"/>
            <p:cNvSpPr>
              <a:spLocks noChangeShapeType="1"/>
            </p:cNvSpPr>
            <p:nvPr/>
          </p:nvSpPr>
          <p:spPr bwMode="auto">
            <a:xfrm>
              <a:off x="1156" y="3566"/>
              <a:ext cx="18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Line 10"/>
            <p:cNvSpPr>
              <a:spLocks noChangeShapeType="1"/>
            </p:cNvSpPr>
            <p:nvPr/>
          </p:nvSpPr>
          <p:spPr bwMode="auto">
            <a:xfrm flipH="1">
              <a:off x="1156" y="572"/>
              <a:ext cx="1419" cy="29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Line 11"/>
            <p:cNvSpPr>
              <a:spLocks noChangeShapeType="1"/>
            </p:cNvSpPr>
            <p:nvPr/>
          </p:nvSpPr>
          <p:spPr bwMode="auto">
            <a:xfrm flipH="1">
              <a:off x="1984" y="572"/>
              <a:ext cx="591" cy="20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Line 12"/>
            <p:cNvSpPr>
              <a:spLocks noChangeShapeType="1"/>
            </p:cNvSpPr>
            <p:nvPr/>
          </p:nvSpPr>
          <p:spPr bwMode="auto">
            <a:xfrm>
              <a:off x="2575" y="572"/>
              <a:ext cx="1302" cy="20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Line 13"/>
            <p:cNvSpPr>
              <a:spLocks noChangeShapeType="1"/>
            </p:cNvSpPr>
            <p:nvPr/>
          </p:nvSpPr>
          <p:spPr bwMode="auto">
            <a:xfrm>
              <a:off x="2575" y="572"/>
              <a:ext cx="474" cy="29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5541963" y="3284538"/>
            <a:ext cx="144462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H="1">
            <a:off x="5364163" y="3357563"/>
            <a:ext cx="287337" cy="17272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2771775" y="5589588"/>
            <a:ext cx="144463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5292725" y="501332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19" name="Oval 55"/>
          <p:cNvSpPr>
            <a:spLocks noChangeArrowheads="1"/>
          </p:cNvSpPr>
          <p:nvPr/>
        </p:nvSpPr>
        <p:spPr bwMode="auto">
          <a:xfrm>
            <a:off x="2085975" y="4868863"/>
            <a:ext cx="142875" cy="1444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4" grpId="0" animBg="1"/>
      <p:bldP spid="11292" grpId="0" animBg="1"/>
      <p:bldP spid="11279" grpId="0"/>
      <p:bldP spid="11280" grpId="0"/>
      <p:bldP spid="11281" grpId="0"/>
      <p:bldP spid="11282" grpId="0"/>
      <p:bldP spid="11283" grpId="0"/>
      <p:bldP spid="11288" grpId="0"/>
      <p:bldP spid="11289" grpId="0"/>
      <p:bldP spid="11290" grpId="0"/>
      <p:bldP spid="11291" grpId="0" animBg="1"/>
      <p:bldP spid="11294" grpId="0" animBg="1"/>
      <p:bldP spid="11295" grpId="0" animBg="1"/>
      <p:bldP spid="11297" grpId="0" animBg="1"/>
      <p:bldP spid="11298" grpId="0" animBg="1"/>
      <p:bldP spid="11299" grpId="0" animBg="1"/>
      <p:bldP spid="11301" grpId="0" animBg="1"/>
      <p:bldP spid="11302" grpId="0" animBg="1"/>
      <p:bldP spid="11307" grpId="0" animBg="1"/>
      <p:bldP spid="11308" grpId="0" animBg="1"/>
      <p:bldP spid="11309" grpId="0"/>
      <p:bldP spid="11310" grpId="0"/>
      <p:bldP spid="11311" grpId="0"/>
      <p:bldP spid="11318" grpId="0" animBg="1"/>
      <p:bldP spid="11320" grpId="0"/>
      <p:bldP spid="11321" grpId="0" animBg="1"/>
      <p:bldP spid="11322" grpId="0" animBg="1"/>
      <p:bldP spid="11286" grpId="0" animBg="1"/>
      <p:bldP spid="11306" grpId="0" animBg="1"/>
      <p:bldP spid="11287" grpId="0" animBg="1"/>
      <p:bldP spid="11300" grpId="0" animBg="1"/>
      <p:bldP spid="113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0" name="Freeform 62"/>
          <p:cNvSpPr>
            <a:spLocks/>
          </p:cNvSpPr>
          <p:nvPr/>
        </p:nvSpPr>
        <p:spPr bwMode="auto">
          <a:xfrm>
            <a:off x="2268538" y="1557338"/>
            <a:ext cx="3671887" cy="3240087"/>
          </a:xfrm>
          <a:custGeom>
            <a:avLst/>
            <a:gdLst>
              <a:gd name="T0" fmla="*/ 935037 w 2313"/>
              <a:gd name="T1" fmla="*/ 792162 h 2041"/>
              <a:gd name="T2" fmla="*/ 0 w 2313"/>
              <a:gd name="T3" fmla="*/ 3240087 h 2041"/>
              <a:gd name="T4" fmla="*/ 3095624 w 2313"/>
              <a:gd name="T5" fmla="*/ 1943100 h 2041"/>
              <a:gd name="T6" fmla="*/ 3671887 w 2313"/>
              <a:gd name="T7" fmla="*/ 431800 h 2041"/>
              <a:gd name="T8" fmla="*/ 2879724 w 2313"/>
              <a:gd name="T9" fmla="*/ 0 h 2041"/>
              <a:gd name="T10" fmla="*/ 935037 w 2313"/>
              <a:gd name="T11" fmla="*/ 792162 h 20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13"/>
              <a:gd name="T19" fmla="*/ 0 h 2041"/>
              <a:gd name="T20" fmla="*/ 2313 w 2313"/>
              <a:gd name="T21" fmla="*/ 2041 h 20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13" h="2041">
                <a:moveTo>
                  <a:pt x="589" y="499"/>
                </a:moveTo>
                <a:lnTo>
                  <a:pt x="0" y="2041"/>
                </a:lnTo>
                <a:lnTo>
                  <a:pt x="1950" y="1224"/>
                </a:lnTo>
                <a:lnTo>
                  <a:pt x="2313" y="272"/>
                </a:lnTo>
                <a:lnTo>
                  <a:pt x="1814" y="0"/>
                </a:lnTo>
                <a:lnTo>
                  <a:pt x="589" y="499"/>
                </a:lnTo>
                <a:close/>
              </a:path>
            </a:pathLst>
          </a:cu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5" name="Freeform 57"/>
          <p:cNvSpPr>
            <a:spLocks/>
          </p:cNvSpPr>
          <p:nvPr/>
        </p:nvSpPr>
        <p:spPr bwMode="auto">
          <a:xfrm>
            <a:off x="3203575" y="1557338"/>
            <a:ext cx="3097213" cy="2808287"/>
          </a:xfrm>
          <a:custGeom>
            <a:avLst/>
            <a:gdLst>
              <a:gd name="T0" fmla="*/ 0 w 1951"/>
              <a:gd name="T1" fmla="*/ 0 h 1769"/>
              <a:gd name="T2" fmla="*/ 0 w 1951"/>
              <a:gd name="T3" fmla="*/ 2808287 h 1769"/>
              <a:gd name="T4" fmla="*/ 3097213 w 1951"/>
              <a:gd name="T5" fmla="*/ 2808287 h 1769"/>
              <a:gd name="T6" fmla="*/ 3097213 w 1951"/>
              <a:gd name="T7" fmla="*/ 0 h 1769"/>
              <a:gd name="T8" fmla="*/ 0 w 1951"/>
              <a:gd name="T9" fmla="*/ 0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51"/>
              <a:gd name="T16" fmla="*/ 0 h 1769"/>
              <a:gd name="T17" fmla="*/ 1951 w 1951"/>
              <a:gd name="T18" fmla="*/ 1769 h 17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51" h="1769">
                <a:moveTo>
                  <a:pt x="0" y="0"/>
                </a:moveTo>
                <a:lnTo>
                  <a:pt x="0" y="1769"/>
                </a:lnTo>
                <a:lnTo>
                  <a:pt x="1951" y="1769"/>
                </a:lnTo>
                <a:lnTo>
                  <a:pt x="1951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9966">
                  <a:alpha val="10999"/>
                </a:srgbClr>
              </a:gs>
              <a:gs pos="100000">
                <a:schemeClr val="bg2">
                  <a:alpha val="59000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8" name="Freeform 30"/>
          <p:cNvSpPr>
            <a:spLocks/>
          </p:cNvSpPr>
          <p:nvPr/>
        </p:nvSpPr>
        <p:spPr bwMode="auto">
          <a:xfrm>
            <a:off x="2268538" y="1557338"/>
            <a:ext cx="935037" cy="3887787"/>
          </a:xfrm>
          <a:custGeom>
            <a:avLst/>
            <a:gdLst>
              <a:gd name="T0" fmla="*/ 0 w 589"/>
              <a:gd name="T1" fmla="*/ 1150937 h 2449"/>
              <a:gd name="T2" fmla="*/ 0 w 589"/>
              <a:gd name="T3" fmla="*/ 3887787 h 2449"/>
              <a:gd name="T4" fmla="*/ 935037 w 589"/>
              <a:gd name="T5" fmla="*/ 2808287 h 2449"/>
              <a:gd name="T6" fmla="*/ 935037 w 589"/>
              <a:gd name="T7" fmla="*/ 0 h 2449"/>
              <a:gd name="T8" fmla="*/ 0 w 589"/>
              <a:gd name="T9" fmla="*/ 1150937 h 2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9"/>
              <a:gd name="T16" fmla="*/ 0 h 2449"/>
              <a:gd name="T17" fmla="*/ 589 w 589"/>
              <a:gd name="T18" fmla="*/ 2449 h 2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9" h="2449">
                <a:moveTo>
                  <a:pt x="0" y="725"/>
                </a:moveTo>
                <a:lnTo>
                  <a:pt x="0" y="2449"/>
                </a:lnTo>
                <a:lnTo>
                  <a:pt x="589" y="1769"/>
                </a:lnTo>
                <a:lnTo>
                  <a:pt x="589" y="0"/>
                </a:lnTo>
                <a:lnTo>
                  <a:pt x="0" y="725"/>
                </a:lnTo>
                <a:close/>
              </a:path>
            </a:pathLst>
          </a:custGeom>
          <a:gradFill rotWithShape="1">
            <a:gsLst>
              <a:gs pos="0">
                <a:srgbClr val="FF9900">
                  <a:alpha val="10999"/>
                </a:srgbClr>
              </a:gs>
              <a:gs pos="100000">
                <a:schemeClr val="bg2">
                  <a:alpha val="48000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68538" y="1557338"/>
            <a:ext cx="4032250" cy="3887787"/>
            <a:chOff x="1247" y="1298"/>
            <a:chExt cx="1769" cy="1769"/>
          </a:xfrm>
        </p:grpSpPr>
        <p:sp>
          <p:nvSpPr>
            <p:cNvPr id="7210" name="Line 5"/>
            <p:cNvSpPr>
              <a:spLocks noChangeShapeType="1"/>
            </p:cNvSpPr>
            <p:nvPr/>
          </p:nvSpPr>
          <p:spPr bwMode="auto">
            <a:xfrm>
              <a:off x="1247" y="1842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Line 6"/>
            <p:cNvSpPr>
              <a:spLocks noChangeShapeType="1"/>
            </p:cNvSpPr>
            <p:nvPr/>
          </p:nvSpPr>
          <p:spPr bwMode="auto">
            <a:xfrm>
              <a:off x="2608" y="1842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2" name="Line 7"/>
            <p:cNvSpPr>
              <a:spLocks noChangeShapeType="1"/>
            </p:cNvSpPr>
            <p:nvPr/>
          </p:nvSpPr>
          <p:spPr bwMode="auto">
            <a:xfrm flipH="1" flipV="1">
              <a:off x="1247" y="3067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3" name="Line 8"/>
            <p:cNvSpPr>
              <a:spLocks noChangeShapeType="1"/>
            </p:cNvSpPr>
            <p:nvPr/>
          </p:nvSpPr>
          <p:spPr bwMode="auto">
            <a:xfrm flipH="1" flipV="1">
              <a:off x="1247" y="1842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4" name="Line 9"/>
            <p:cNvSpPr>
              <a:spLocks noChangeShapeType="1"/>
            </p:cNvSpPr>
            <p:nvPr/>
          </p:nvSpPr>
          <p:spPr bwMode="auto">
            <a:xfrm>
              <a:off x="1655" y="1344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5" name="Line 10"/>
            <p:cNvSpPr>
              <a:spLocks noChangeShapeType="1"/>
            </p:cNvSpPr>
            <p:nvPr/>
          </p:nvSpPr>
          <p:spPr bwMode="auto">
            <a:xfrm>
              <a:off x="3016" y="1298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6" name="Line 11"/>
            <p:cNvSpPr>
              <a:spLocks noChangeShapeType="1"/>
            </p:cNvSpPr>
            <p:nvPr/>
          </p:nvSpPr>
          <p:spPr bwMode="auto">
            <a:xfrm flipH="1">
              <a:off x="1655" y="1298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7" name="Line 12"/>
            <p:cNvSpPr>
              <a:spLocks noChangeShapeType="1"/>
            </p:cNvSpPr>
            <p:nvPr/>
          </p:nvSpPr>
          <p:spPr bwMode="auto">
            <a:xfrm flipH="1">
              <a:off x="1655" y="2568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8" name="Line 13"/>
            <p:cNvSpPr>
              <a:spLocks noChangeShapeType="1"/>
            </p:cNvSpPr>
            <p:nvPr/>
          </p:nvSpPr>
          <p:spPr bwMode="auto">
            <a:xfrm flipH="1">
              <a:off x="2608" y="2568"/>
              <a:ext cx="408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Line 14"/>
            <p:cNvSpPr>
              <a:spLocks noChangeShapeType="1"/>
            </p:cNvSpPr>
            <p:nvPr/>
          </p:nvSpPr>
          <p:spPr bwMode="auto">
            <a:xfrm flipH="1">
              <a:off x="2608" y="1298"/>
              <a:ext cx="408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Line 15"/>
            <p:cNvSpPr>
              <a:spLocks noChangeShapeType="1"/>
            </p:cNvSpPr>
            <p:nvPr/>
          </p:nvSpPr>
          <p:spPr bwMode="auto">
            <a:xfrm flipH="1">
              <a:off x="1268" y="2568"/>
              <a:ext cx="408" cy="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Line 16"/>
            <p:cNvSpPr>
              <a:spLocks noChangeShapeType="1"/>
            </p:cNvSpPr>
            <p:nvPr/>
          </p:nvSpPr>
          <p:spPr bwMode="auto">
            <a:xfrm flipH="1">
              <a:off x="1247" y="1298"/>
              <a:ext cx="408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4" name="Text Box 17"/>
          <p:cNvSpPr txBox="1">
            <a:spLocks noChangeArrowheads="1"/>
          </p:cNvSpPr>
          <p:nvPr/>
        </p:nvSpPr>
        <p:spPr bwMode="auto">
          <a:xfrm>
            <a:off x="323850" y="188913"/>
            <a:ext cx="882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95288" y="18891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куба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МРК.</a:t>
            </a:r>
            <a:endParaRPr lang="ru-RU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2195513" y="4724400"/>
            <a:ext cx="144462" cy="142875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5292725" y="3429000"/>
            <a:ext cx="144463" cy="142875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3399FF"/>
              </a:solidFill>
            </a:endParaRP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3132138" y="2276475"/>
            <a:ext cx="144462" cy="142875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835150" y="42926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399FF"/>
                </a:solidFill>
              </a:rPr>
              <a:t>М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203575" y="19891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399FF"/>
                </a:solidFill>
              </a:rPr>
              <a:t>Р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5364163" y="32131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3399FF"/>
                </a:solidFill>
              </a:rPr>
              <a:t>К</a:t>
            </a: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>
            <a:off x="3492500" y="0"/>
            <a:ext cx="574675" cy="1557338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2268538" y="1557338"/>
            <a:ext cx="1236662" cy="3240087"/>
          </a:xfrm>
          <a:prstGeom prst="line">
            <a:avLst/>
          </a:prstGeom>
          <a:noFill/>
          <a:ln w="38100">
            <a:solidFill>
              <a:srgbClr val="3399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08175" y="5084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3276600" y="39338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6300788" y="39338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4932363" y="50847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endParaRPr lang="ru-RU" b="1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5364163" y="25654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835150" y="24923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3203575" y="11969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6227763" y="12684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  <a:r>
              <a:rPr lang="en-US" b="1" baseline="-25000"/>
              <a:t>1</a:t>
            </a:r>
            <a:endParaRPr lang="ru-RU" b="1"/>
          </a:p>
        </p:txBody>
      </p:sp>
      <p:sp>
        <p:nvSpPr>
          <p:cNvPr id="12330" name="Freeform 42"/>
          <p:cNvSpPr>
            <a:spLocks/>
          </p:cNvSpPr>
          <p:nvPr/>
        </p:nvSpPr>
        <p:spPr bwMode="auto">
          <a:xfrm>
            <a:off x="2268538" y="2708275"/>
            <a:ext cx="3095625" cy="2736850"/>
          </a:xfrm>
          <a:custGeom>
            <a:avLst/>
            <a:gdLst>
              <a:gd name="T0" fmla="*/ 0 w 1950"/>
              <a:gd name="T1" fmla="*/ 0 h 1724"/>
              <a:gd name="T2" fmla="*/ 0 w 1950"/>
              <a:gd name="T3" fmla="*/ 2736850 h 1724"/>
              <a:gd name="T4" fmla="*/ 3095625 w 1950"/>
              <a:gd name="T5" fmla="*/ 2736850 h 1724"/>
              <a:gd name="T6" fmla="*/ 3095625 w 1950"/>
              <a:gd name="T7" fmla="*/ 73025 h 1724"/>
              <a:gd name="T8" fmla="*/ 0 w 1950"/>
              <a:gd name="T9" fmla="*/ 73025 h 1724"/>
              <a:gd name="T10" fmla="*/ 0 w 1950"/>
              <a:gd name="T11" fmla="*/ 0 h 17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50"/>
              <a:gd name="T19" fmla="*/ 0 h 1724"/>
              <a:gd name="T20" fmla="*/ 1950 w 1950"/>
              <a:gd name="T21" fmla="*/ 1724 h 17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50" h="1724">
                <a:moveTo>
                  <a:pt x="0" y="0"/>
                </a:moveTo>
                <a:lnTo>
                  <a:pt x="0" y="1724"/>
                </a:lnTo>
                <a:lnTo>
                  <a:pt x="1950" y="1724"/>
                </a:lnTo>
                <a:lnTo>
                  <a:pt x="1950" y="46"/>
                </a:lnTo>
                <a:lnTo>
                  <a:pt x="0" y="4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>
                  <a:alpha val="15999"/>
                </a:srgbClr>
              </a:gs>
              <a:gs pos="100000">
                <a:schemeClr val="bg2">
                  <a:alpha val="49001"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 flipH="1">
            <a:off x="2195513" y="2276475"/>
            <a:ext cx="6048375" cy="252095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 flipV="1">
            <a:off x="3203575" y="260350"/>
            <a:ext cx="936625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3708400" y="692150"/>
            <a:ext cx="142875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 flipV="1">
            <a:off x="5364163" y="2708275"/>
            <a:ext cx="26638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5940425" y="1989138"/>
            <a:ext cx="1223963" cy="719137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6" name="Oval 48"/>
          <p:cNvSpPr>
            <a:spLocks noChangeArrowheads="1"/>
          </p:cNvSpPr>
          <p:nvPr/>
        </p:nvSpPr>
        <p:spPr bwMode="auto">
          <a:xfrm>
            <a:off x="7092950" y="2670175"/>
            <a:ext cx="144463" cy="1444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>
            <a:off x="5867400" y="1916113"/>
            <a:ext cx="144463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H="1" flipV="1">
            <a:off x="5148263" y="1557338"/>
            <a:ext cx="719137" cy="4191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9" name="Oval 51"/>
          <p:cNvSpPr>
            <a:spLocks noChangeArrowheads="1"/>
          </p:cNvSpPr>
          <p:nvPr/>
        </p:nvSpPr>
        <p:spPr bwMode="auto">
          <a:xfrm>
            <a:off x="5076825" y="1506538"/>
            <a:ext cx="144463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 flipH="1" flipV="1">
            <a:off x="3779838" y="765175"/>
            <a:ext cx="1296987" cy="757238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 flipH="1">
            <a:off x="3276600" y="1628775"/>
            <a:ext cx="1800225" cy="720725"/>
          </a:xfrm>
          <a:prstGeom prst="line">
            <a:avLst/>
          </a:prstGeom>
          <a:noFill/>
          <a:ln w="28575">
            <a:solidFill>
              <a:srgbClr val="3399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8" name="Freeform 60"/>
          <p:cNvSpPr>
            <a:spLocks/>
          </p:cNvSpPr>
          <p:nvPr/>
        </p:nvSpPr>
        <p:spPr bwMode="auto">
          <a:xfrm>
            <a:off x="5364163" y="1557338"/>
            <a:ext cx="936625" cy="3887787"/>
          </a:xfrm>
          <a:custGeom>
            <a:avLst/>
            <a:gdLst>
              <a:gd name="T0" fmla="*/ 0 w 590"/>
              <a:gd name="T1" fmla="*/ 1150937 h 2449"/>
              <a:gd name="T2" fmla="*/ 0 w 590"/>
              <a:gd name="T3" fmla="*/ 3887787 h 2449"/>
              <a:gd name="T4" fmla="*/ 936625 w 590"/>
              <a:gd name="T5" fmla="*/ 2808287 h 2449"/>
              <a:gd name="T6" fmla="*/ 936625 w 590"/>
              <a:gd name="T7" fmla="*/ 0 h 2449"/>
              <a:gd name="T8" fmla="*/ 0 w 590"/>
              <a:gd name="T9" fmla="*/ 1223962 h 24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"/>
              <a:gd name="T16" fmla="*/ 0 h 2449"/>
              <a:gd name="T17" fmla="*/ 590 w 590"/>
              <a:gd name="T18" fmla="*/ 2449 h 24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" h="2449">
                <a:moveTo>
                  <a:pt x="0" y="725"/>
                </a:moveTo>
                <a:lnTo>
                  <a:pt x="0" y="2449"/>
                </a:lnTo>
                <a:lnTo>
                  <a:pt x="590" y="1769"/>
                </a:lnTo>
                <a:lnTo>
                  <a:pt x="590" y="0"/>
                </a:lnTo>
                <a:lnTo>
                  <a:pt x="0" y="771"/>
                </a:lnTo>
              </a:path>
            </a:pathLst>
          </a:custGeom>
          <a:gradFill rotWithShape="1">
            <a:gsLst>
              <a:gs pos="0">
                <a:schemeClr val="bg2">
                  <a:alpha val="10001"/>
                </a:schemeClr>
              </a:gs>
              <a:gs pos="100000">
                <a:srgbClr val="FF9966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 flipH="1">
            <a:off x="5364163" y="1989138"/>
            <a:ext cx="576262" cy="1584325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3851275" y="5492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6600"/>
                </a:solidFill>
              </a:rPr>
              <a:t>B</a:t>
            </a:r>
            <a:r>
              <a:rPr lang="en-US" b="1" baseline="-25000">
                <a:solidFill>
                  <a:srgbClr val="FF6600"/>
                </a:solidFill>
              </a:rPr>
              <a:t>2</a:t>
            </a:r>
            <a:endParaRPr lang="ru-RU" b="1">
              <a:solidFill>
                <a:srgbClr val="FF6600"/>
              </a:solidFill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7019925" y="28527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6600"/>
                </a:solidFill>
              </a:rPr>
              <a:t>D</a:t>
            </a:r>
            <a:r>
              <a:rPr lang="en-US" b="1" baseline="-25000">
                <a:solidFill>
                  <a:srgbClr val="FF6600"/>
                </a:solidFill>
              </a:rPr>
              <a:t>2</a:t>
            </a:r>
            <a:endParaRPr lang="ru-RU" b="1">
              <a:solidFill>
                <a:srgbClr val="FF6600"/>
              </a:solidFill>
            </a:endParaRPr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5795963" y="15573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FF"/>
                </a:solidFill>
              </a:rPr>
              <a:t>L</a:t>
            </a:r>
            <a:endParaRPr lang="ru-RU" b="1">
              <a:solidFill>
                <a:srgbClr val="3399FF"/>
              </a:solidFill>
            </a:endParaRP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5076825" y="11255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99FF"/>
                </a:solidFill>
              </a:rPr>
              <a:t>Z</a:t>
            </a:r>
            <a:endParaRPr lang="ru-RU" b="1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0" grpId="0" animBg="1"/>
      <p:bldP spid="12345" grpId="0" animBg="1"/>
      <p:bldP spid="12318" grpId="0" animBg="1"/>
      <p:bldP spid="12307" grpId="0" animBg="1"/>
      <p:bldP spid="12308" grpId="0" animBg="1"/>
      <p:bldP spid="12309" grpId="0" animBg="1"/>
      <p:bldP spid="12310" grpId="0"/>
      <p:bldP spid="12312" grpId="0"/>
      <p:bldP spid="12313" grpId="0"/>
      <p:bldP spid="12315" grpId="0" animBg="1"/>
      <p:bldP spid="12316" grpId="0" animBg="1"/>
      <p:bldP spid="12320" grpId="0"/>
      <p:bldP spid="12321" grpId="0"/>
      <p:bldP spid="12322" grpId="0"/>
      <p:bldP spid="12323" grpId="0"/>
      <p:bldP spid="12324" grpId="0"/>
      <p:bldP spid="12325" grpId="0"/>
      <p:bldP spid="12326" grpId="0"/>
      <p:bldP spid="12327" grpId="0"/>
      <p:bldP spid="12330" grpId="0" animBg="1"/>
      <p:bldP spid="12329" grpId="0" animBg="1"/>
      <p:bldP spid="12332" grpId="0" animBg="1"/>
      <p:bldP spid="12333" grpId="0" animBg="1"/>
      <p:bldP spid="12334" grpId="0" animBg="1"/>
      <p:bldP spid="12335" grpId="0" animBg="1"/>
      <p:bldP spid="12336" grpId="0" animBg="1"/>
      <p:bldP spid="12337" grpId="0" animBg="1"/>
      <p:bldP spid="12338" grpId="0" animBg="1"/>
      <p:bldP spid="12339" grpId="0" animBg="1"/>
      <p:bldP spid="12340" grpId="0" animBg="1"/>
      <p:bldP spid="12346" grpId="0" animBg="1"/>
      <p:bldP spid="12348" grpId="0" animBg="1"/>
      <p:bldP spid="12349" grpId="0" animBg="1"/>
      <p:bldP spid="123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олилиния 49"/>
          <p:cNvSpPr/>
          <p:nvPr/>
        </p:nvSpPr>
        <p:spPr>
          <a:xfrm>
            <a:off x="1346200" y="2463800"/>
            <a:ext cx="3543300" cy="2159000"/>
          </a:xfrm>
          <a:custGeom>
            <a:avLst/>
            <a:gdLst>
              <a:gd name="connsiteX0" fmla="*/ 0 w 3543300"/>
              <a:gd name="connsiteY0" fmla="*/ 1714500 h 2159000"/>
              <a:gd name="connsiteX1" fmla="*/ 812800 w 3543300"/>
              <a:gd name="connsiteY1" fmla="*/ 0 h 2159000"/>
              <a:gd name="connsiteX2" fmla="*/ 3543300 w 3543300"/>
              <a:gd name="connsiteY2" fmla="*/ 1295400 h 2159000"/>
              <a:gd name="connsiteX3" fmla="*/ 3162300 w 3543300"/>
              <a:gd name="connsiteY3" fmla="*/ 2159000 h 2159000"/>
              <a:gd name="connsiteX4" fmla="*/ 0 w 3543300"/>
              <a:gd name="connsiteY4" fmla="*/ 1714500 h 215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3300" h="2159000">
                <a:moveTo>
                  <a:pt x="0" y="1714500"/>
                </a:moveTo>
                <a:lnTo>
                  <a:pt x="812800" y="0"/>
                </a:lnTo>
                <a:lnTo>
                  <a:pt x="3543300" y="1295400"/>
                </a:lnTo>
                <a:lnTo>
                  <a:pt x="3162300" y="2159000"/>
                </a:lnTo>
                <a:lnTo>
                  <a:pt x="0" y="17145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725470"/>
          </a:xfrm>
        </p:spPr>
        <p:txBody>
          <a:bodyPr/>
          <a:lstStyle/>
          <a:p>
            <a:pPr algn="l"/>
            <a:r>
              <a:rPr lang="ru-RU" sz="1400" dirty="0" smtClean="0">
                <a:solidFill>
                  <a:srgbClr val="008080"/>
                </a:solidFill>
              </a:rPr>
              <a:t>Дан куб </a:t>
            </a:r>
            <a:r>
              <a:rPr lang="en-US" sz="1400" dirty="0" smtClean="0">
                <a:solidFill>
                  <a:srgbClr val="008080"/>
                </a:solidFill>
              </a:rPr>
              <a:t>ABCDA</a:t>
            </a:r>
            <a:r>
              <a:rPr lang="en-US" sz="800" dirty="0" smtClean="0">
                <a:solidFill>
                  <a:srgbClr val="008080"/>
                </a:solidFill>
              </a:rPr>
              <a:t>1</a:t>
            </a:r>
            <a:r>
              <a:rPr lang="en-US" sz="1400" dirty="0" smtClean="0">
                <a:solidFill>
                  <a:srgbClr val="008080"/>
                </a:solidFill>
              </a:rPr>
              <a:t>B</a:t>
            </a:r>
            <a:r>
              <a:rPr lang="en-US" sz="800" dirty="0" smtClean="0">
                <a:solidFill>
                  <a:srgbClr val="008080"/>
                </a:solidFill>
              </a:rPr>
              <a:t>1</a:t>
            </a:r>
            <a:r>
              <a:rPr lang="en-US" sz="1400" dirty="0" smtClean="0">
                <a:solidFill>
                  <a:srgbClr val="008080"/>
                </a:solidFill>
              </a:rPr>
              <a:t>C</a:t>
            </a:r>
            <a:r>
              <a:rPr lang="en-US" sz="800" dirty="0" smtClean="0">
                <a:solidFill>
                  <a:srgbClr val="008080"/>
                </a:solidFill>
              </a:rPr>
              <a:t>1</a:t>
            </a:r>
            <a:r>
              <a:rPr lang="en-US" sz="1400" dirty="0" smtClean="0">
                <a:solidFill>
                  <a:srgbClr val="008080"/>
                </a:solidFill>
              </a:rPr>
              <a:t>D</a:t>
            </a:r>
            <a:r>
              <a:rPr lang="en-US" sz="800" dirty="0" smtClean="0">
                <a:solidFill>
                  <a:srgbClr val="008080"/>
                </a:solidFill>
              </a:rPr>
              <a:t>1</a:t>
            </a:r>
            <a:r>
              <a:rPr lang="de-DE" sz="1400" dirty="0" smtClean="0">
                <a:solidFill>
                  <a:srgbClr val="008080"/>
                </a:solidFill>
              </a:rPr>
              <a:t>.</a:t>
            </a:r>
            <a:r>
              <a:rPr lang="en-US" sz="1400" dirty="0" smtClean="0">
                <a:solidFill>
                  <a:srgbClr val="008080"/>
                </a:solidFill>
              </a:rPr>
              <a:t>  </a:t>
            </a:r>
            <a:r>
              <a:rPr lang="ru-RU" sz="1400" dirty="0" smtClean="0">
                <a:solidFill>
                  <a:srgbClr val="008080"/>
                </a:solidFill>
              </a:rPr>
              <a:t>Через точки  С</a:t>
            </a:r>
            <a:r>
              <a:rPr lang="en-US" sz="1400" dirty="0" smtClean="0">
                <a:solidFill>
                  <a:srgbClr val="008080"/>
                </a:solidFill>
              </a:rPr>
              <a:t>, D</a:t>
            </a:r>
            <a:r>
              <a:rPr lang="en-US" sz="800" dirty="0" smtClean="0">
                <a:solidFill>
                  <a:srgbClr val="008080"/>
                </a:solidFill>
              </a:rPr>
              <a:t>1</a:t>
            </a:r>
            <a:r>
              <a:rPr lang="en-US" sz="1400" dirty="0" smtClean="0">
                <a:solidFill>
                  <a:srgbClr val="008080"/>
                </a:solidFill>
              </a:rPr>
              <a:t> </a:t>
            </a:r>
            <a:r>
              <a:rPr lang="ru-RU" sz="1400" dirty="0" smtClean="0">
                <a:solidFill>
                  <a:srgbClr val="008080"/>
                </a:solidFill>
              </a:rPr>
              <a:t>и середину ребра АА</a:t>
            </a:r>
            <a:r>
              <a:rPr lang="ru-RU" sz="800" dirty="0" smtClean="0">
                <a:solidFill>
                  <a:srgbClr val="008080"/>
                </a:solidFill>
              </a:rPr>
              <a:t>1</a:t>
            </a:r>
            <a:r>
              <a:rPr lang="ru-RU" sz="1400" dirty="0" smtClean="0">
                <a:solidFill>
                  <a:srgbClr val="008080"/>
                </a:solidFill>
              </a:rPr>
              <a:t> проведена секущая плоскость.</a:t>
            </a:r>
            <a:r>
              <a:rPr lang="en-US" sz="1400" dirty="0" smtClean="0">
                <a:solidFill>
                  <a:srgbClr val="008080"/>
                </a:solidFill>
              </a:rPr>
              <a:t> </a:t>
            </a:r>
            <a:r>
              <a:rPr lang="ru-RU" sz="1400" dirty="0" smtClean="0">
                <a:solidFill>
                  <a:srgbClr val="008080"/>
                </a:solidFill>
              </a:rPr>
              <a:t>Найдите площадь сечения, если ребро куба равно 4.</a:t>
            </a:r>
            <a:endParaRPr lang="ru-RU" sz="1400" dirty="0">
              <a:solidFill>
                <a:srgbClr val="008080"/>
              </a:solidFill>
            </a:endParaRPr>
          </a:p>
        </p:txBody>
      </p:sp>
      <p:sp>
        <p:nvSpPr>
          <p:cNvPr id="5" name="Куб 4"/>
          <p:cNvSpPr/>
          <p:nvPr/>
        </p:nvSpPr>
        <p:spPr>
          <a:xfrm flipH="1">
            <a:off x="1357290" y="1643050"/>
            <a:ext cx="3553264" cy="3401810"/>
          </a:xfrm>
          <a:prstGeom prst="cub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829430" y="2885554"/>
            <a:ext cx="2517324" cy="3231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1357290" y="4214818"/>
            <a:ext cx="2706225" cy="378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050487" y="4164827"/>
            <a:ext cx="850452" cy="80755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 flipH="1">
            <a:off x="2143108" y="2428868"/>
            <a:ext cx="124240" cy="115662"/>
          </a:xfrm>
          <a:prstGeom prst="ellipse">
            <a:avLst/>
          </a:prstGeom>
          <a:solidFill>
            <a:srgbClr val="CC00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flipH="1">
            <a:off x="1285852" y="4143380"/>
            <a:ext cx="139770" cy="125867"/>
          </a:xfrm>
          <a:prstGeom prst="ellipse">
            <a:avLst/>
          </a:prstGeom>
          <a:solidFill>
            <a:srgbClr val="CC00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flipH="1">
            <a:off x="4837114" y="3714752"/>
            <a:ext cx="142876" cy="125867"/>
          </a:xfrm>
          <a:prstGeom prst="ellipse">
            <a:avLst/>
          </a:prstGeom>
          <a:solidFill>
            <a:srgbClr val="CC00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4" y="5000636"/>
            <a:ext cx="35719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786182" y="3786190"/>
            <a:ext cx="35719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00100" y="4143380"/>
            <a:ext cx="35719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285984" y="5000636"/>
            <a:ext cx="357190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929190" y="2214554"/>
            <a:ext cx="419104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en-US" sz="1000" dirty="0" smtClean="0"/>
              <a:t>1</a:t>
            </a:r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3786182" y="1285860"/>
            <a:ext cx="42862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sz="800" dirty="0" smtClean="0"/>
              <a:t>1</a:t>
            </a:r>
            <a:endParaRPr lang="ru-RU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1000100" y="1428736"/>
            <a:ext cx="42862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sz="800" dirty="0" smtClean="0"/>
              <a:t>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43108" y="2000240"/>
            <a:ext cx="42862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sz="800" dirty="0" smtClean="0"/>
              <a:t>1</a:t>
            </a:r>
            <a:endParaRPr lang="ru-RU" sz="8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6262303" y="3651647"/>
            <a:ext cx="1588" cy="2750365"/>
          </a:xfrm>
          <a:prstGeom prst="line">
            <a:avLst/>
          </a:prstGeom>
          <a:ln>
            <a:solidFill>
              <a:srgbClr val="0A9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9" idx="3"/>
          </p:cNvCxnSpPr>
          <p:nvPr/>
        </p:nvCxnSpPr>
        <p:spPr>
          <a:xfrm rot="16200000" flipH="1">
            <a:off x="3709971" y="1066773"/>
            <a:ext cx="2544482" cy="5466119"/>
          </a:xfrm>
          <a:prstGeom prst="line">
            <a:avLst/>
          </a:prstGeom>
          <a:ln>
            <a:solidFill>
              <a:srgbClr val="0A9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9" idx="7"/>
          </p:cNvCxnSpPr>
          <p:nvPr/>
        </p:nvCxnSpPr>
        <p:spPr>
          <a:xfrm rot="5400000" flipH="1" flipV="1">
            <a:off x="910509" y="2892587"/>
            <a:ext cx="1697574" cy="804013"/>
          </a:xfrm>
          <a:prstGeom prst="line">
            <a:avLst/>
          </a:prstGeom>
          <a:ln>
            <a:solidFill>
              <a:srgbClr val="0A9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500562" y="4643446"/>
            <a:ext cx="3071834" cy="357190"/>
          </a:xfrm>
          <a:prstGeom prst="line">
            <a:avLst/>
          </a:prstGeom>
          <a:ln>
            <a:solidFill>
              <a:srgbClr val="0A9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357290" y="4194180"/>
            <a:ext cx="3143272" cy="428628"/>
          </a:xfrm>
          <a:prstGeom prst="line">
            <a:avLst/>
          </a:prstGeom>
          <a:ln>
            <a:solidFill>
              <a:srgbClr val="0A90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1" idx="5"/>
          </p:cNvCxnSpPr>
          <p:nvPr/>
        </p:nvCxnSpPr>
        <p:spPr>
          <a:xfrm rot="5400000">
            <a:off x="4268670" y="4054078"/>
            <a:ext cx="821260" cy="357476"/>
          </a:xfrm>
          <a:prstGeom prst="line">
            <a:avLst/>
          </a:prstGeom>
          <a:ln>
            <a:solidFill>
              <a:srgbClr val="0A90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8" name="Freeform 36"/>
          <p:cNvSpPr>
            <a:spLocks/>
          </p:cNvSpPr>
          <p:nvPr/>
        </p:nvSpPr>
        <p:spPr bwMode="auto">
          <a:xfrm>
            <a:off x="2916238" y="1557338"/>
            <a:ext cx="3095625" cy="2808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3"/>
              </a:cxn>
              <a:cxn ang="0">
                <a:pos x="0" y="1769"/>
              </a:cxn>
              <a:cxn ang="0">
                <a:pos x="1950" y="1769"/>
              </a:cxn>
              <a:cxn ang="0">
                <a:pos x="1950" y="0"/>
              </a:cxn>
              <a:cxn ang="0">
                <a:pos x="0" y="0"/>
              </a:cxn>
            </a:cxnLst>
            <a:rect l="0" t="0" r="r" b="b"/>
            <a:pathLst>
              <a:path w="1950" h="1769">
                <a:moveTo>
                  <a:pt x="0" y="0"/>
                </a:moveTo>
                <a:lnTo>
                  <a:pt x="0" y="1723"/>
                </a:lnTo>
                <a:lnTo>
                  <a:pt x="0" y="1769"/>
                </a:lnTo>
                <a:lnTo>
                  <a:pt x="1950" y="1769"/>
                </a:lnTo>
                <a:lnTo>
                  <a:pt x="195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5E9EFF"/>
              </a:gs>
              <a:gs pos="39999">
                <a:srgbClr val="85C2FF">
                  <a:alpha val="61601"/>
                </a:srgbClr>
              </a:gs>
              <a:gs pos="70000">
                <a:srgbClr val="C4D6EB">
                  <a:alpha val="32800"/>
                </a:srgbClr>
              </a:gs>
              <a:gs pos="100000">
                <a:srgbClr val="FFEBFA">
                  <a:alpha val="3999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46" name="Freeform 34"/>
          <p:cNvSpPr>
            <a:spLocks/>
          </p:cNvSpPr>
          <p:nvPr/>
        </p:nvSpPr>
        <p:spPr bwMode="auto">
          <a:xfrm>
            <a:off x="1979613" y="1557338"/>
            <a:ext cx="936625" cy="3887787"/>
          </a:xfrm>
          <a:custGeom>
            <a:avLst/>
            <a:gdLst/>
            <a:ahLst/>
            <a:cxnLst>
              <a:cxn ang="0">
                <a:pos x="0" y="725"/>
              </a:cxn>
              <a:cxn ang="0">
                <a:pos x="0" y="2449"/>
              </a:cxn>
              <a:cxn ang="0">
                <a:pos x="590" y="1769"/>
              </a:cxn>
              <a:cxn ang="0">
                <a:pos x="590" y="0"/>
              </a:cxn>
              <a:cxn ang="0">
                <a:pos x="0" y="771"/>
              </a:cxn>
            </a:cxnLst>
            <a:rect l="0" t="0" r="r" b="b"/>
            <a:pathLst>
              <a:path w="590" h="2449">
                <a:moveTo>
                  <a:pt x="0" y="725"/>
                </a:moveTo>
                <a:lnTo>
                  <a:pt x="0" y="2449"/>
                </a:lnTo>
                <a:lnTo>
                  <a:pt x="590" y="1769"/>
                </a:lnTo>
                <a:lnTo>
                  <a:pt x="590" y="0"/>
                </a:lnTo>
                <a:lnTo>
                  <a:pt x="0" y="771"/>
                </a:lnTo>
              </a:path>
            </a:pathLst>
          </a:custGeom>
          <a:gradFill rotWithShape="1">
            <a:gsLst>
              <a:gs pos="0">
                <a:srgbClr val="5E9EFF"/>
              </a:gs>
              <a:gs pos="39999">
                <a:srgbClr val="85C2FF">
                  <a:alpha val="67601"/>
                </a:srgbClr>
              </a:gs>
              <a:gs pos="70000">
                <a:srgbClr val="C4D6EB">
                  <a:alpha val="43300"/>
                </a:srgbClr>
              </a:gs>
              <a:gs pos="100000">
                <a:srgbClr val="FFEBFA">
                  <a:alpha val="19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68" name="Freeform 56"/>
          <p:cNvSpPr>
            <a:spLocks/>
          </p:cNvSpPr>
          <p:nvPr/>
        </p:nvSpPr>
        <p:spPr bwMode="auto">
          <a:xfrm>
            <a:off x="1979613" y="4365625"/>
            <a:ext cx="4032250" cy="1079500"/>
          </a:xfrm>
          <a:custGeom>
            <a:avLst/>
            <a:gdLst/>
            <a:ahLst/>
            <a:cxnLst>
              <a:cxn ang="0">
                <a:pos x="590" y="0"/>
              </a:cxn>
              <a:cxn ang="0">
                <a:pos x="0" y="680"/>
              </a:cxn>
              <a:cxn ang="0">
                <a:pos x="1951" y="680"/>
              </a:cxn>
              <a:cxn ang="0">
                <a:pos x="2540" y="0"/>
              </a:cxn>
              <a:cxn ang="0">
                <a:pos x="590" y="0"/>
              </a:cxn>
            </a:cxnLst>
            <a:rect l="0" t="0" r="r" b="b"/>
            <a:pathLst>
              <a:path w="2540" h="680">
                <a:moveTo>
                  <a:pt x="590" y="0"/>
                </a:moveTo>
                <a:lnTo>
                  <a:pt x="0" y="680"/>
                </a:lnTo>
                <a:lnTo>
                  <a:pt x="1951" y="680"/>
                </a:lnTo>
                <a:lnTo>
                  <a:pt x="2540" y="0"/>
                </a:lnTo>
                <a:lnTo>
                  <a:pt x="590" y="0"/>
                </a:lnTo>
                <a:close/>
              </a:path>
            </a:pathLst>
          </a:custGeom>
          <a:gradFill rotWithShape="1">
            <a:gsLst>
              <a:gs pos="0">
                <a:srgbClr val="5E9EFF"/>
              </a:gs>
              <a:gs pos="39999">
                <a:srgbClr val="85C2FF">
                  <a:alpha val="73201"/>
                </a:srgbClr>
              </a:gs>
              <a:gs pos="70000">
                <a:srgbClr val="C4D6EB">
                  <a:alpha val="53100"/>
                </a:srgbClr>
              </a:gs>
              <a:gs pos="100000">
                <a:srgbClr val="FFEBFA">
                  <a:alpha val="33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1979613" y="1916113"/>
            <a:ext cx="4032250" cy="3529012"/>
          </a:xfrm>
          <a:custGeom>
            <a:avLst/>
            <a:gdLst>
              <a:gd name="T0" fmla="*/ 720725 w 2540"/>
              <a:gd name="T1" fmla="*/ 3529012 h 2223"/>
              <a:gd name="T2" fmla="*/ 3744913 w 2540"/>
              <a:gd name="T3" fmla="*/ 2736849 h 2223"/>
              <a:gd name="T4" fmla="*/ 4032250 w 2540"/>
              <a:gd name="T5" fmla="*/ 1944687 h 2223"/>
              <a:gd name="T6" fmla="*/ 936625 w 2540"/>
              <a:gd name="T7" fmla="*/ 0 h 2223"/>
              <a:gd name="T8" fmla="*/ 0 w 2540"/>
              <a:gd name="T9" fmla="*/ 3097211 h 2223"/>
              <a:gd name="T10" fmla="*/ 720725 w 2540"/>
              <a:gd name="T11" fmla="*/ 3529012 h 22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40"/>
              <a:gd name="T19" fmla="*/ 0 h 2223"/>
              <a:gd name="T20" fmla="*/ 2540 w 2540"/>
              <a:gd name="T21" fmla="*/ 2223 h 22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40" h="2223">
                <a:moveTo>
                  <a:pt x="454" y="2223"/>
                </a:moveTo>
                <a:lnTo>
                  <a:pt x="2359" y="1724"/>
                </a:lnTo>
                <a:lnTo>
                  <a:pt x="2540" y="1225"/>
                </a:lnTo>
                <a:lnTo>
                  <a:pt x="590" y="0"/>
                </a:lnTo>
                <a:lnTo>
                  <a:pt x="0" y="1951"/>
                </a:lnTo>
                <a:lnTo>
                  <a:pt x="454" y="2223"/>
                </a:lnTo>
                <a:close/>
              </a:path>
            </a:pathLst>
          </a:cu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827088" y="188913"/>
            <a:ext cx="747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Постройте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сечение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куба 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плоскостью 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МРК.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547813" y="1125538"/>
            <a:ext cx="5040312" cy="4398962"/>
            <a:chOff x="975" y="709"/>
            <a:chExt cx="3175" cy="2771"/>
          </a:xfrm>
        </p:grpSpPr>
        <p:grpSp>
          <p:nvGrpSpPr>
            <p:cNvPr id="8237" name="Group 4"/>
            <p:cNvGrpSpPr>
              <a:grpSpLocks/>
            </p:cNvGrpSpPr>
            <p:nvPr/>
          </p:nvGrpSpPr>
          <p:grpSpPr bwMode="auto">
            <a:xfrm>
              <a:off x="1247" y="981"/>
              <a:ext cx="2540" cy="2449"/>
              <a:chOff x="1247" y="1298"/>
              <a:chExt cx="1769" cy="1769"/>
            </a:xfrm>
          </p:grpSpPr>
          <p:sp>
            <p:nvSpPr>
              <p:cNvPr id="8246" name="Line 5"/>
              <p:cNvSpPr>
                <a:spLocks noChangeShapeType="1"/>
              </p:cNvSpPr>
              <p:nvPr/>
            </p:nvSpPr>
            <p:spPr bwMode="auto">
              <a:xfrm>
                <a:off x="1247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7" name="Line 6"/>
              <p:cNvSpPr>
                <a:spLocks noChangeShapeType="1"/>
              </p:cNvSpPr>
              <p:nvPr/>
            </p:nvSpPr>
            <p:spPr bwMode="auto">
              <a:xfrm>
                <a:off x="2608" y="1842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8" name="Line 7"/>
              <p:cNvSpPr>
                <a:spLocks noChangeShapeType="1"/>
              </p:cNvSpPr>
              <p:nvPr/>
            </p:nvSpPr>
            <p:spPr bwMode="auto">
              <a:xfrm flipH="1" flipV="1">
                <a:off x="1247" y="3067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9" name="Line 8"/>
              <p:cNvSpPr>
                <a:spLocks noChangeShapeType="1"/>
              </p:cNvSpPr>
              <p:nvPr/>
            </p:nvSpPr>
            <p:spPr bwMode="auto">
              <a:xfrm flipH="1" flipV="1">
                <a:off x="1247" y="1842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0" name="Line 9"/>
              <p:cNvSpPr>
                <a:spLocks noChangeShapeType="1"/>
              </p:cNvSpPr>
              <p:nvPr/>
            </p:nvSpPr>
            <p:spPr bwMode="auto">
              <a:xfrm>
                <a:off x="1655" y="1344"/>
                <a:ext cx="0" cy="12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1" name="Line 10"/>
              <p:cNvSpPr>
                <a:spLocks noChangeShapeType="1"/>
              </p:cNvSpPr>
              <p:nvPr/>
            </p:nvSpPr>
            <p:spPr bwMode="auto">
              <a:xfrm>
                <a:off x="3016" y="1298"/>
                <a:ext cx="0" cy="12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2" name="Line 11"/>
              <p:cNvSpPr>
                <a:spLocks noChangeShapeType="1"/>
              </p:cNvSpPr>
              <p:nvPr/>
            </p:nvSpPr>
            <p:spPr bwMode="auto">
              <a:xfrm flipH="1">
                <a:off x="1655" y="129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3" name="Line 12"/>
              <p:cNvSpPr>
                <a:spLocks noChangeShapeType="1"/>
              </p:cNvSpPr>
              <p:nvPr/>
            </p:nvSpPr>
            <p:spPr bwMode="auto">
              <a:xfrm flipH="1">
                <a:off x="1655" y="2568"/>
                <a:ext cx="136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4" name="Line 13"/>
              <p:cNvSpPr>
                <a:spLocks noChangeShapeType="1"/>
              </p:cNvSpPr>
              <p:nvPr/>
            </p:nvSpPr>
            <p:spPr bwMode="auto">
              <a:xfrm flipH="1">
                <a:off x="2608" y="2568"/>
                <a:ext cx="408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5" name="Line 14"/>
              <p:cNvSpPr>
                <a:spLocks noChangeShapeType="1"/>
              </p:cNvSpPr>
              <p:nvPr/>
            </p:nvSpPr>
            <p:spPr bwMode="auto">
              <a:xfrm flipH="1">
                <a:off x="2608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6" name="Line 15"/>
              <p:cNvSpPr>
                <a:spLocks noChangeShapeType="1"/>
              </p:cNvSpPr>
              <p:nvPr/>
            </p:nvSpPr>
            <p:spPr bwMode="auto">
              <a:xfrm flipH="1">
                <a:off x="1268" y="2568"/>
                <a:ext cx="408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7" name="Line 16"/>
              <p:cNvSpPr>
                <a:spLocks noChangeShapeType="1"/>
              </p:cNvSpPr>
              <p:nvPr/>
            </p:nvSpPr>
            <p:spPr bwMode="auto">
              <a:xfrm flipH="1">
                <a:off x="1247" y="1298"/>
                <a:ext cx="408" cy="5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38" name="Text Box 18"/>
            <p:cNvSpPr txBox="1">
              <a:spLocks noChangeArrowheads="1"/>
            </p:cNvSpPr>
            <p:nvPr/>
          </p:nvSpPr>
          <p:spPr bwMode="auto">
            <a:xfrm>
              <a:off x="975" y="3249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endParaRPr lang="ru-RU" b="1"/>
            </a:p>
          </p:txBody>
        </p:sp>
        <p:sp>
          <p:nvSpPr>
            <p:cNvPr id="8239" name="Text Box 19"/>
            <p:cNvSpPr txBox="1">
              <a:spLocks noChangeArrowheads="1"/>
            </p:cNvSpPr>
            <p:nvPr/>
          </p:nvSpPr>
          <p:spPr bwMode="auto">
            <a:xfrm>
              <a:off x="1882" y="247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endParaRPr lang="ru-RU" b="1"/>
            </a:p>
          </p:txBody>
        </p:sp>
        <p:sp>
          <p:nvSpPr>
            <p:cNvPr id="8240" name="Text Box 20"/>
            <p:cNvSpPr txBox="1">
              <a:spLocks noChangeArrowheads="1"/>
            </p:cNvSpPr>
            <p:nvPr/>
          </p:nvSpPr>
          <p:spPr bwMode="auto">
            <a:xfrm>
              <a:off x="3833" y="2478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endParaRPr lang="ru-RU" b="1"/>
            </a:p>
          </p:txBody>
        </p:sp>
        <p:sp>
          <p:nvSpPr>
            <p:cNvPr id="8241" name="Text Box 21"/>
            <p:cNvSpPr txBox="1">
              <a:spLocks noChangeArrowheads="1"/>
            </p:cNvSpPr>
            <p:nvPr/>
          </p:nvSpPr>
          <p:spPr bwMode="auto">
            <a:xfrm>
              <a:off x="2880" y="3203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endParaRPr lang="ru-RU" b="1"/>
            </a:p>
          </p:txBody>
        </p:sp>
        <p:sp>
          <p:nvSpPr>
            <p:cNvPr id="8242" name="Text Box 22"/>
            <p:cNvSpPr txBox="1">
              <a:spLocks noChangeArrowheads="1"/>
            </p:cNvSpPr>
            <p:nvPr/>
          </p:nvSpPr>
          <p:spPr bwMode="auto">
            <a:xfrm>
              <a:off x="975" y="157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8243" name="Text Box 23"/>
            <p:cNvSpPr txBox="1">
              <a:spLocks noChangeArrowheads="1"/>
            </p:cNvSpPr>
            <p:nvPr/>
          </p:nvSpPr>
          <p:spPr bwMode="auto">
            <a:xfrm>
              <a:off x="1882" y="70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8244" name="Text Box 24"/>
            <p:cNvSpPr txBox="1">
              <a:spLocks noChangeArrowheads="1"/>
            </p:cNvSpPr>
            <p:nvPr/>
          </p:nvSpPr>
          <p:spPr bwMode="auto">
            <a:xfrm>
              <a:off x="3787" y="75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C</a:t>
              </a:r>
              <a:r>
                <a:rPr lang="en-US" b="1" baseline="-25000"/>
                <a:t>1</a:t>
              </a:r>
              <a:endParaRPr lang="ru-RU" b="1"/>
            </a:p>
          </p:txBody>
        </p:sp>
        <p:sp>
          <p:nvSpPr>
            <p:cNvPr id="8245" name="Text Box 25"/>
            <p:cNvSpPr txBox="1">
              <a:spLocks noChangeArrowheads="1"/>
            </p:cNvSpPr>
            <p:nvPr/>
          </p:nvSpPr>
          <p:spPr bwMode="auto">
            <a:xfrm>
              <a:off x="3198" y="1616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n-US" b="1" baseline="-25000"/>
                <a:t>1</a:t>
              </a:r>
              <a:endParaRPr lang="ru-RU" b="1"/>
            </a:p>
          </p:txBody>
        </p:sp>
      </p:grp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1908175" y="4941888"/>
            <a:ext cx="142875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2843213" y="1844675"/>
            <a:ext cx="142875" cy="144463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>
            <a:off x="5940425" y="3789363"/>
            <a:ext cx="142875" cy="144462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1476375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CC00"/>
                </a:solidFill>
              </a:rPr>
              <a:t>P</a:t>
            </a:r>
            <a:endParaRPr lang="ru-RU" b="1">
              <a:solidFill>
                <a:srgbClr val="CCCC00"/>
              </a:solidFill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987675" y="16287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CC00"/>
                </a:solidFill>
              </a:rPr>
              <a:t>M</a:t>
            </a:r>
            <a:endParaRPr lang="ru-RU" b="1">
              <a:solidFill>
                <a:srgbClr val="CCCC00"/>
              </a:solidFill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6084888" y="357346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CC00"/>
                </a:solidFill>
              </a:rPr>
              <a:t>K</a:t>
            </a:r>
            <a:endParaRPr lang="ru-RU" b="1">
              <a:solidFill>
                <a:srgbClr val="CCCC00"/>
              </a:solidFill>
            </a:endParaRP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H="1">
            <a:off x="1979613" y="1916113"/>
            <a:ext cx="936625" cy="3168650"/>
          </a:xfrm>
          <a:prstGeom prst="line">
            <a:avLst/>
          </a:prstGeom>
          <a:noFill/>
          <a:ln w="38100">
            <a:solidFill>
              <a:srgbClr val="CCCC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987675" y="1916113"/>
            <a:ext cx="3024188" cy="1944687"/>
          </a:xfrm>
          <a:prstGeom prst="line">
            <a:avLst/>
          </a:prstGeom>
          <a:noFill/>
          <a:ln w="38100">
            <a:solidFill>
              <a:srgbClr val="CCCC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6080125" y="3933825"/>
            <a:ext cx="1800225" cy="1079500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H="1">
            <a:off x="1547813" y="5084763"/>
            <a:ext cx="431800" cy="1512887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6011863" y="4365625"/>
            <a:ext cx="1800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4" name="Oval 42"/>
          <p:cNvSpPr>
            <a:spLocks noChangeArrowheads="1"/>
          </p:cNvSpPr>
          <p:nvPr/>
        </p:nvSpPr>
        <p:spPr bwMode="auto">
          <a:xfrm>
            <a:off x="6732588" y="4292600"/>
            <a:ext cx="144462" cy="14287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6588125" y="43656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</a:rPr>
              <a:t>C</a:t>
            </a:r>
            <a:r>
              <a:rPr lang="en-US" b="1" baseline="-25000">
                <a:solidFill>
                  <a:srgbClr val="FF9900"/>
                </a:solidFill>
              </a:rPr>
              <a:t>2</a:t>
            </a:r>
            <a:endParaRPr lang="ru-RU" b="1">
              <a:solidFill>
                <a:srgbClr val="FF9900"/>
              </a:solidFill>
            </a:endParaRPr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>
            <a:off x="1476375" y="5445125"/>
            <a:ext cx="5032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7" name="Oval 45"/>
          <p:cNvSpPr>
            <a:spLocks noChangeArrowheads="1"/>
          </p:cNvSpPr>
          <p:nvPr/>
        </p:nvSpPr>
        <p:spPr bwMode="auto">
          <a:xfrm>
            <a:off x="1763713" y="5538788"/>
            <a:ext cx="144462" cy="1444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1763713" y="55895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</a:rPr>
              <a:t>A</a:t>
            </a:r>
            <a:r>
              <a:rPr lang="en-US" b="1" baseline="-25000">
                <a:solidFill>
                  <a:srgbClr val="FF9900"/>
                </a:solidFill>
              </a:rPr>
              <a:t>2</a:t>
            </a:r>
            <a:endParaRPr lang="ru-RU" b="1">
              <a:solidFill>
                <a:srgbClr val="FF9900"/>
              </a:solidFill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H="1">
            <a:off x="5795963" y="4365625"/>
            <a:ext cx="1008062" cy="287338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2" name="Oval 50"/>
          <p:cNvSpPr>
            <a:spLocks noChangeArrowheads="1"/>
          </p:cNvSpPr>
          <p:nvPr/>
        </p:nvSpPr>
        <p:spPr bwMode="auto">
          <a:xfrm>
            <a:off x="5651500" y="4581525"/>
            <a:ext cx="144463" cy="142875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 flipH="1">
            <a:off x="2700338" y="4691063"/>
            <a:ext cx="2951162" cy="754062"/>
          </a:xfrm>
          <a:prstGeom prst="line">
            <a:avLst/>
          </a:prstGeom>
          <a:noFill/>
          <a:ln w="38100">
            <a:solidFill>
              <a:srgbClr val="CCCC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4" name="Oval 52"/>
          <p:cNvSpPr>
            <a:spLocks noChangeArrowheads="1"/>
          </p:cNvSpPr>
          <p:nvPr/>
        </p:nvSpPr>
        <p:spPr bwMode="auto">
          <a:xfrm>
            <a:off x="2627313" y="5373688"/>
            <a:ext cx="144462" cy="142875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 flipH="1">
            <a:off x="1835150" y="5445125"/>
            <a:ext cx="792163" cy="215900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5724525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CC00"/>
                </a:solidFill>
              </a:rPr>
              <a:t>L</a:t>
            </a:r>
            <a:endParaRPr lang="ru-RU" b="1">
              <a:solidFill>
                <a:srgbClr val="CCCC00"/>
              </a:solidFill>
            </a:endParaRP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2627313" y="54451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CC00"/>
                </a:solidFill>
              </a:rPr>
              <a:t>N</a:t>
            </a:r>
            <a:endParaRPr lang="ru-RU" b="1">
              <a:solidFill>
                <a:srgbClr val="CCCC00"/>
              </a:solidFill>
            </a:endParaRPr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>
            <a:off x="1979613" y="5013325"/>
            <a:ext cx="720725" cy="431800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71" name="Freeform 59"/>
          <p:cNvSpPr>
            <a:spLocks/>
          </p:cNvSpPr>
          <p:nvPr/>
        </p:nvSpPr>
        <p:spPr bwMode="auto">
          <a:xfrm>
            <a:off x="5076825" y="1557338"/>
            <a:ext cx="935038" cy="3887787"/>
          </a:xfrm>
          <a:custGeom>
            <a:avLst/>
            <a:gdLst/>
            <a:ahLst/>
            <a:cxnLst>
              <a:cxn ang="0">
                <a:pos x="0" y="725"/>
              </a:cxn>
              <a:cxn ang="0">
                <a:pos x="0" y="2449"/>
              </a:cxn>
              <a:cxn ang="0">
                <a:pos x="589" y="1769"/>
              </a:cxn>
              <a:cxn ang="0">
                <a:pos x="589" y="0"/>
              </a:cxn>
              <a:cxn ang="0">
                <a:pos x="0" y="725"/>
              </a:cxn>
            </a:cxnLst>
            <a:rect l="0" t="0" r="r" b="b"/>
            <a:pathLst>
              <a:path w="589" h="2449">
                <a:moveTo>
                  <a:pt x="0" y="725"/>
                </a:moveTo>
                <a:lnTo>
                  <a:pt x="0" y="2449"/>
                </a:lnTo>
                <a:lnTo>
                  <a:pt x="589" y="1769"/>
                </a:lnTo>
                <a:lnTo>
                  <a:pt x="589" y="0"/>
                </a:lnTo>
                <a:lnTo>
                  <a:pt x="0" y="725"/>
                </a:lnTo>
                <a:close/>
              </a:path>
            </a:pathLst>
          </a:custGeom>
          <a:gradFill rotWithShape="1">
            <a:gsLst>
              <a:gs pos="0">
                <a:srgbClr val="5E9EFF">
                  <a:alpha val="75999"/>
                </a:srgbClr>
              </a:gs>
              <a:gs pos="39999">
                <a:srgbClr val="85C2FF">
                  <a:alpha val="45600"/>
                </a:srgbClr>
              </a:gs>
              <a:gs pos="70000">
                <a:srgbClr val="C4D6EB">
                  <a:alpha val="22800"/>
                </a:srgbClr>
              </a:gs>
              <a:gs pos="100000">
                <a:srgbClr val="FFEBFA">
                  <a:alpha val="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73" name="Freeform 61"/>
          <p:cNvSpPr>
            <a:spLocks/>
          </p:cNvSpPr>
          <p:nvPr/>
        </p:nvSpPr>
        <p:spPr bwMode="auto">
          <a:xfrm>
            <a:off x="1979613" y="2781300"/>
            <a:ext cx="3097212" cy="2663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4"/>
              </a:cxn>
              <a:cxn ang="0">
                <a:pos x="1951" y="1724"/>
              </a:cxn>
              <a:cxn ang="0">
                <a:pos x="1951" y="0"/>
              </a:cxn>
              <a:cxn ang="0">
                <a:pos x="0" y="0"/>
              </a:cxn>
            </a:cxnLst>
            <a:rect l="0" t="0" r="r" b="b"/>
            <a:pathLst>
              <a:path w="1951" h="1724">
                <a:moveTo>
                  <a:pt x="0" y="0"/>
                </a:moveTo>
                <a:lnTo>
                  <a:pt x="0" y="1724"/>
                </a:lnTo>
                <a:lnTo>
                  <a:pt x="1951" y="1724"/>
                </a:lnTo>
                <a:lnTo>
                  <a:pt x="1951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EBFA">
                  <a:alpha val="0"/>
                </a:srgbClr>
              </a:gs>
              <a:gs pos="30000">
                <a:srgbClr val="C4D6EB">
                  <a:alpha val="30000"/>
                </a:srgbClr>
              </a:gs>
              <a:gs pos="60001">
                <a:srgbClr val="85C2FF">
                  <a:alpha val="60001"/>
                </a:srgbClr>
              </a:gs>
              <a:gs pos="100000">
                <a:srgbClr val="5E9EF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 flipH="1">
            <a:off x="5724525" y="3860800"/>
            <a:ext cx="287338" cy="863600"/>
          </a:xfrm>
          <a:prstGeom prst="line">
            <a:avLst/>
          </a:prstGeom>
          <a:noFill/>
          <a:ln w="38100">
            <a:solidFill>
              <a:srgbClr val="CC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5" grpId="0" animBg="1"/>
      <p:bldP spid="13339" grpId="0" animBg="1"/>
      <p:bldP spid="13340" grpId="0" animBg="1"/>
      <p:bldP spid="13341" grpId="0" animBg="1"/>
      <p:bldP spid="13342" grpId="0"/>
      <p:bldP spid="13343" grpId="0"/>
      <p:bldP spid="13344" grpId="0"/>
      <p:bldP spid="13347" grpId="0" animBg="1"/>
      <p:bldP spid="13349" grpId="0" animBg="1"/>
      <p:bldP spid="13350" grpId="0" animBg="1"/>
      <p:bldP spid="13351" grpId="0" animBg="1"/>
      <p:bldP spid="13353" grpId="0" animBg="1"/>
      <p:bldP spid="13354" grpId="0" animBg="1"/>
      <p:bldP spid="13355" grpId="0"/>
      <p:bldP spid="13356" grpId="0" animBg="1"/>
      <p:bldP spid="13357" grpId="0" animBg="1"/>
      <p:bldP spid="13358" grpId="0"/>
      <p:bldP spid="13361" grpId="0" animBg="1"/>
      <p:bldP spid="13362" grpId="0" animBg="1"/>
      <p:bldP spid="13363" grpId="0" animBg="1"/>
      <p:bldP spid="13364" grpId="0" animBg="1"/>
      <p:bldP spid="13365" grpId="0" animBg="1"/>
      <p:bldP spid="13366" grpId="0"/>
      <p:bldP spid="13367" grpId="0"/>
      <p:bldP spid="13369" grpId="0" animBg="1"/>
      <p:bldP spid="1337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1012</Words>
  <Application>Microsoft PowerPoint</Application>
  <PresentationFormat>Экран (4:3)</PresentationFormat>
  <Paragraphs>359</Paragraphs>
  <Slides>31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Дан куб ABCDA1B1C1D1.  Через точки  С, D1 и середину ребра АА1 проведена секущая плоскость. Найдите площадь сечения, если ребро куба равно 4.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Для учителя</vt:lpstr>
      <vt:lpstr>Домашняя работа</vt:lpstr>
      <vt:lpstr>Вариант 1             Ф.И. ________________ класс______             </vt:lpstr>
      <vt:lpstr>Вариант 2                  Ф.И._________________ класс_____</vt:lpstr>
      <vt:lpstr>Вариант 1     ответы</vt:lpstr>
      <vt:lpstr>Вариант 2                                          ответы</vt:lpstr>
      <vt:lpstr>Зачетная  работа ( вариант)</vt:lpstr>
      <vt:lpstr>Слайд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Notebookoff</dc:creator>
  <cp:lastModifiedBy>Matematic207</cp:lastModifiedBy>
  <cp:revision>177</cp:revision>
  <dcterms:created xsi:type="dcterms:W3CDTF">2006-03-26T16:59:33Z</dcterms:created>
  <dcterms:modified xsi:type="dcterms:W3CDTF">2011-04-15T13:41:24Z</dcterms:modified>
</cp:coreProperties>
</file>