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9" r:id="rId3"/>
  </p:sldMasterIdLst>
  <p:notesMasterIdLst>
    <p:notesMasterId r:id="rId24"/>
  </p:notesMasterIdLst>
  <p:sldIdLst>
    <p:sldId id="257" r:id="rId4"/>
    <p:sldId id="332" r:id="rId5"/>
    <p:sldId id="309" r:id="rId6"/>
    <p:sldId id="310" r:id="rId7"/>
    <p:sldId id="311" r:id="rId8"/>
    <p:sldId id="328" r:id="rId9"/>
    <p:sldId id="314" r:id="rId10"/>
    <p:sldId id="315" r:id="rId11"/>
    <p:sldId id="316" r:id="rId12"/>
    <p:sldId id="318" r:id="rId13"/>
    <p:sldId id="319" r:id="rId14"/>
    <p:sldId id="320" r:id="rId15"/>
    <p:sldId id="325" r:id="rId16"/>
    <p:sldId id="326" r:id="rId17"/>
    <p:sldId id="330" r:id="rId18"/>
    <p:sldId id="327" r:id="rId19"/>
    <p:sldId id="331" r:id="rId20"/>
    <p:sldId id="334" r:id="rId21"/>
    <p:sldId id="333" r:id="rId22"/>
    <p:sldId id="31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52BF1B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147" autoAdjust="0"/>
  </p:normalViewPr>
  <p:slideViewPr>
    <p:cSldViewPr>
      <p:cViewPr>
        <p:scale>
          <a:sx n="68" d="100"/>
          <a:sy n="68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D3D545-18C3-4544-8FD8-6E5F0C66516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E70EEA-0357-443F-A2ED-988C27D40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3D77-5373-4420-88F7-38EA0B2995D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1713-940E-4A1C-B49F-31662BCC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2555E-9810-4E52-AA5D-0C49B8D32539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3805-470E-4D69-9642-77D6E5E46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6E0CD-7FF8-4E6E-A2B3-FE498085D5C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881F-14FB-4C6D-9EE1-C01F83A83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FDB2-BD00-4B24-BD95-B6F4A345405A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ADDC-F7F6-41B0-BA46-BE1E490D6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E679-469C-4BD9-9C11-9EA6F3B94D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A8E9-637E-4531-8EAE-D6814AB044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5205-5F92-476A-ABDB-BEB4387352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D051-819A-48B1-8EC5-81015B53BCA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FC05-8390-4427-BB77-D0B7A5514B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E47FE-4030-48B3-A343-78E71244BA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2D497-1574-4CE0-AC89-D5423BFAC5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1B05-BC12-449F-9B0A-235C72E25A8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DE5F-1D22-4CAD-83C2-92D16412B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A8D0-791D-43E7-8E59-9D26CAB51C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9B9C-FA6A-40EC-93D3-298050EB6C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4F34-EA20-4FC2-83B5-39822E0708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70DC-A2F6-4419-B602-7EE71FFEFE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44C3-C93F-4C4A-8856-84DDECA735E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CE61-A5F6-4218-8819-B99D458A9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6CEA-7AFC-4261-AFB4-26844E4C5A12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9B92-0EF0-4B18-BE05-00C1D645C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B514-DB6C-47CD-88EE-63B79264AF92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03A0-B702-452C-9CA7-8F248DF57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E4C4-124C-441B-8B20-BCAAFC902784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93BB-A345-4E15-B87C-279297575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9E95-F83D-4D88-BDDC-85886910FBD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4712-E8A9-4E76-925B-F5028BAB6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7BB0-6952-4FE8-A885-B787CE8E269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89F4-B4FB-415E-985E-1927A300B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72BC-0C4B-4C7C-BB5F-E8C81C87E0C1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ED994-F699-4DA2-BD61-49B7C779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FFFF-E949-40A8-BC4E-20631489C63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4825-2489-4FEC-AA12-C821FB8E3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CEE8-F503-4196-BE5F-79AC99E8E4C8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EE533-034A-4A86-8198-64090229A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EDB8-CA4B-4231-BE13-352EA6CE4C3E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E059-8262-4824-911C-F53F2CA62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4CC8-E960-4360-AC9D-656D999513C4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27FF-C9EE-4186-BB88-9C12C3A31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7147-5685-49F5-9F47-3CCFA4BCB787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9393-C7DB-4B6F-9F16-F3F377C7E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455CD-9D68-41D0-80C2-0C3C6A9BF1A5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334B-BDE2-45C6-B9FD-1190E1636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C1C8-7586-428B-B717-43A549296BF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B85A2-7388-44C6-9F1D-C2974E811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B7BE-A928-4FF0-8F4B-3048D2B1F8B3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2203-AEE7-4025-B156-EFB2821EB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96AE4-70FD-40BF-8DE0-66B1E1677964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2DC70-F71E-41AC-82FD-FA173B761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EF099-7E66-45B2-A31D-5C4FE156AC80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BEF1A-8FCC-4118-B045-779205B6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8CD01-5EAA-4324-9383-8481F0577909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BB59-A7A3-48AF-A3BD-4392F011C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0EB4FB0-0A7C-4DF7-81E7-BA62C71AA41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917CD1-4D16-444F-BFE8-083FF7CF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 style du titre du masque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D42B8F55-513B-4C1F-968C-BEF803BB48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F8777-AAA1-40FE-9E5F-E3A68ED85E38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AB988F-0270-4182-839E-35D74CF82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643042" y="214290"/>
            <a:ext cx="5857916" cy="714380"/>
          </a:xfrm>
          <a:prstGeom prst="roundRect">
            <a:avLst>
              <a:gd name="adj" fmla="val 4914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ГОУ СОШ № 762 СВАО г. Москва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3570" y="3643314"/>
            <a:ext cx="3357586" cy="3071834"/>
          </a:xfrm>
          <a:prstGeom prst="roundRect">
            <a:avLst>
              <a:gd name="adj" fmla="val 1477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химии и биологии Шустикова Ольга Валентиновна 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00108"/>
            <a:ext cx="7858180" cy="1569660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softEdge rad="1270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 О Д А</a:t>
            </a:r>
            <a:endParaRPr lang="ru-RU" sz="9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56113"/>
            <a:ext cx="3786188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357563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929063"/>
            <a:ext cx="22828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357313"/>
            <a:ext cx="3698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143372" y="928670"/>
            <a:ext cx="4714876" cy="22860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Почему лед не тонет в воде? 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1428736"/>
            <a:ext cx="4714876" cy="22860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Может ли струя воды резать лист стали? 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1785926"/>
            <a:ext cx="4714876" cy="264320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Есть ли опасения, что человечеству грозит нехватка воды?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"/>
          <p:cNvGrpSpPr>
            <a:grpSpLocks/>
          </p:cNvGrpSpPr>
          <p:nvPr/>
        </p:nvGrpSpPr>
        <p:grpSpPr bwMode="auto">
          <a:xfrm>
            <a:off x="0" y="357188"/>
            <a:ext cx="5357813" cy="3929062"/>
            <a:chOff x="3570" y="10002"/>
            <a:chExt cx="3168" cy="2016"/>
          </a:xfrm>
        </p:grpSpPr>
        <p:sp>
          <p:nvSpPr>
            <p:cNvPr id="50195" name="Rectangle 3"/>
            <p:cNvSpPr>
              <a:spLocks noChangeArrowheads="1"/>
            </p:cNvSpPr>
            <p:nvPr/>
          </p:nvSpPr>
          <p:spPr bwMode="auto">
            <a:xfrm>
              <a:off x="5298" y="10002"/>
              <a:ext cx="576" cy="17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196" name="Line 4"/>
            <p:cNvSpPr>
              <a:spLocks noChangeShapeType="1"/>
            </p:cNvSpPr>
            <p:nvPr/>
          </p:nvSpPr>
          <p:spPr bwMode="auto">
            <a:xfrm>
              <a:off x="5298" y="10290"/>
              <a:ext cx="5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7" name="Line 5"/>
            <p:cNvSpPr>
              <a:spLocks noChangeShapeType="1"/>
            </p:cNvSpPr>
            <p:nvPr/>
          </p:nvSpPr>
          <p:spPr bwMode="auto">
            <a:xfrm>
              <a:off x="5298" y="10578"/>
              <a:ext cx="5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8" name="Line 6"/>
            <p:cNvSpPr>
              <a:spLocks noChangeShapeType="1"/>
            </p:cNvSpPr>
            <p:nvPr/>
          </p:nvSpPr>
          <p:spPr bwMode="auto">
            <a:xfrm>
              <a:off x="5298" y="10866"/>
              <a:ext cx="57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9" name="Line 7"/>
            <p:cNvSpPr>
              <a:spLocks noChangeShapeType="1"/>
            </p:cNvSpPr>
            <p:nvPr/>
          </p:nvSpPr>
          <p:spPr bwMode="auto">
            <a:xfrm>
              <a:off x="5298" y="10002"/>
              <a:ext cx="57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0" name="Line 8"/>
            <p:cNvSpPr>
              <a:spLocks noChangeShapeType="1"/>
            </p:cNvSpPr>
            <p:nvPr/>
          </p:nvSpPr>
          <p:spPr bwMode="auto">
            <a:xfrm>
              <a:off x="5298" y="11442"/>
              <a:ext cx="5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1" name="Line 9"/>
            <p:cNvSpPr>
              <a:spLocks noChangeShapeType="1"/>
            </p:cNvSpPr>
            <p:nvPr/>
          </p:nvSpPr>
          <p:spPr bwMode="auto">
            <a:xfrm>
              <a:off x="5298" y="11730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2" name="Line 10"/>
            <p:cNvSpPr>
              <a:spLocks noChangeShapeType="1"/>
            </p:cNvSpPr>
            <p:nvPr/>
          </p:nvSpPr>
          <p:spPr bwMode="auto">
            <a:xfrm>
              <a:off x="5874" y="11730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3" name="Line 11"/>
            <p:cNvSpPr>
              <a:spLocks noChangeShapeType="1"/>
            </p:cNvSpPr>
            <p:nvPr/>
          </p:nvSpPr>
          <p:spPr bwMode="auto">
            <a:xfrm>
              <a:off x="5298" y="12018"/>
              <a:ext cx="5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4" name="Line 12"/>
            <p:cNvSpPr>
              <a:spLocks noChangeShapeType="1"/>
            </p:cNvSpPr>
            <p:nvPr/>
          </p:nvSpPr>
          <p:spPr bwMode="auto">
            <a:xfrm>
              <a:off x="5010" y="10002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5" name="Line 13"/>
            <p:cNvSpPr>
              <a:spLocks noChangeShapeType="1"/>
            </p:cNvSpPr>
            <p:nvPr/>
          </p:nvSpPr>
          <p:spPr bwMode="auto">
            <a:xfrm>
              <a:off x="5010" y="10002"/>
              <a:ext cx="0" cy="20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6" name="Line 14"/>
            <p:cNvSpPr>
              <a:spLocks noChangeShapeType="1"/>
            </p:cNvSpPr>
            <p:nvPr/>
          </p:nvSpPr>
          <p:spPr bwMode="auto">
            <a:xfrm>
              <a:off x="5010" y="12018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7" name="Line 15"/>
            <p:cNvSpPr>
              <a:spLocks noChangeShapeType="1"/>
            </p:cNvSpPr>
            <p:nvPr/>
          </p:nvSpPr>
          <p:spPr bwMode="auto">
            <a:xfrm>
              <a:off x="4722" y="10290"/>
              <a:ext cx="0" cy="17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8" name="Line 16"/>
            <p:cNvSpPr>
              <a:spLocks noChangeShapeType="1"/>
            </p:cNvSpPr>
            <p:nvPr/>
          </p:nvSpPr>
          <p:spPr bwMode="auto">
            <a:xfrm>
              <a:off x="4722" y="10290"/>
              <a:ext cx="5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9" name="Line 17"/>
            <p:cNvSpPr>
              <a:spLocks noChangeShapeType="1"/>
            </p:cNvSpPr>
            <p:nvPr/>
          </p:nvSpPr>
          <p:spPr bwMode="auto">
            <a:xfrm>
              <a:off x="4722" y="10578"/>
              <a:ext cx="5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0" name="Line 18"/>
            <p:cNvSpPr>
              <a:spLocks noChangeShapeType="1"/>
            </p:cNvSpPr>
            <p:nvPr/>
          </p:nvSpPr>
          <p:spPr bwMode="auto">
            <a:xfrm>
              <a:off x="4434" y="10578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1" name="Line 19"/>
            <p:cNvSpPr>
              <a:spLocks noChangeShapeType="1"/>
            </p:cNvSpPr>
            <p:nvPr/>
          </p:nvSpPr>
          <p:spPr bwMode="auto">
            <a:xfrm>
              <a:off x="4434" y="10866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2" name="Line 20"/>
            <p:cNvSpPr>
              <a:spLocks noChangeShapeType="1"/>
            </p:cNvSpPr>
            <p:nvPr/>
          </p:nvSpPr>
          <p:spPr bwMode="auto">
            <a:xfrm>
              <a:off x="4434" y="10578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3" name="Line 21"/>
            <p:cNvSpPr>
              <a:spLocks noChangeShapeType="1"/>
            </p:cNvSpPr>
            <p:nvPr/>
          </p:nvSpPr>
          <p:spPr bwMode="auto">
            <a:xfrm>
              <a:off x="4434" y="11154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4" name="Line 22"/>
            <p:cNvSpPr>
              <a:spLocks noChangeShapeType="1"/>
            </p:cNvSpPr>
            <p:nvPr/>
          </p:nvSpPr>
          <p:spPr bwMode="auto">
            <a:xfrm>
              <a:off x="4146" y="11154"/>
              <a:ext cx="4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5" name="Line 23"/>
            <p:cNvSpPr>
              <a:spLocks noChangeShapeType="1"/>
            </p:cNvSpPr>
            <p:nvPr/>
          </p:nvSpPr>
          <p:spPr bwMode="auto">
            <a:xfrm>
              <a:off x="4434" y="11154"/>
              <a:ext cx="0" cy="8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6" name="Line 24"/>
            <p:cNvSpPr>
              <a:spLocks noChangeShapeType="1"/>
            </p:cNvSpPr>
            <p:nvPr/>
          </p:nvSpPr>
          <p:spPr bwMode="auto">
            <a:xfrm>
              <a:off x="4146" y="11154"/>
              <a:ext cx="0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7" name="Line 25"/>
            <p:cNvSpPr>
              <a:spLocks noChangeShapeType="1"/>
            </p:cNvSpPr>
            <p:nvPr/>
          </p:nvSpPr>
          <p:spPr bwMode="auto">
            <a:xfrm>
              <a:off x="4146" y="11874"/>
              <a:ext cx="0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8" name="Line 26"/>
            <p:cNvSpPr>
              <a:spLocks noChangeShapeType="1"/>
            </p:cNvSpPr>
            <p:nvPr/>
          </p:nvSpPr>
          <p:spPr bwMode="auto">
            <a:xfrm>
              <a:off x="4146" y="12018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19" name="Line 27"/>
            <p:cNvSpPr>
              <a:spLocks noChangeShapeType="1"/>
            </p:cNvSpPr>
            <p:nvPr/>
          </p:nvSpPr>
          <p:spPr bwMode="auto">
            <a:xfrm>
              <a:off x="4146" y="11730"/>
              <a:ext cx="11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0" name="Line 28"/>
            <p:cNvSpPr>
              <a:spLocks noChangeShapeType="1"/>
            </p:cNvSpPr>
            <p:nvPr/>
          </p:nvSpPr>
          <p:spPr bwMode="auto">
            <a:xfrm>
              <a:off x="4146" y="11442"/>
              <a:ext cx="11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1" name="Line 29"/>
            <p:cNvSpPr>
              <a:spLocks noChangeShapeType="1"/>
            </p:cNvSpPr>
            <p:nvPr/>
          </p:nvSpPr>
          <p:spPr bwMode="auto">
            <a:xfrm>
              <a:off x="3570" y="11154"/>
              <a:ext cx="57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2" name="Line 30"/>
            <p:cNvSpPr>
              <a:spLocks noChangeShapeType="1"/>
            </p:cNvSpPr>
            <p:nvPr/>
          </p:nvSpPr>
          <p:spPr bwMode="auto">
            <a:xfrm>
              <a:off x="3858" y="11154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3" name="Line 31"/>
            <p:cNvSpPr>
              <a:spLocks noChangeShapeType="1"/>
            </p:cNvSpPr>
            <p:nvPr/>
          </p:nvSpPr>
          <p:spPr bwMode="auto">
            <a:xfrm>
              <a:off x="3570" y="11442"/>
              <a:ext cx="57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4" name="Line 32"/>
            <p:cNvSpPr>
              <a:spLocks noChangeShapeType="1"/>
            </p:cNvSpPr>
            <p:nvPr/>
          </p:nvSpPr>
          <p:spPr bwMode="auto">
            <a:xfrm>
              <a:off x="3570" y="11154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5" name="Line 33"/>
            <p:cNvSpPr>
              <a:spLocks noChangeShapeType="1"/>
            </p:cNvSpPr>
            <p:nvPr/>
          </p:nvSpPr>
          <p:spPr bwMode="auto">
            <a:xfrm>
              <a:off x="5874" y="10002"/>
              <a:ext cx="72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6" name="Line 34"/>
            <p:cNvSpPr>
              <a:spLocks noChangeShapeType="1"/>
            </p:cNvSpPr>
            <p:nvPr/>
          </p:nvSpPr>
          <p:spPr bwMode="auto">
            <a:xfrm>
              <a:off x="6162" y="10002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7" name="Line 35"/>
            <p:cNvSpPr>
              <a:spLocks noChangeShapeType="1"/>
            </p:cNvSpPr>
            <p:nvPr/>
          </p:nvSpPr>
          <p:spPr bwMode="auto">
            <a:xfrm>
              <a:off x="6450" y="10002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8" name="Line 36"/>
            <p:cNvSpPr>
              <a:spLocks noChangeShapeType="1"/>
            </p:cNvSpPr>
            <p:nvPr/>
          </p:nvSpPr>
          <p:spPr bwMode="auto">
            <a:xfrm>
              <a:off x="6738" y="10002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29" name="Line 37"/>
            <p:cNvSpPr>
              <a:spLocks noChangeShapeType="1"/>
            </p:cNvSpPr>
            <p:nvPr/>
          </p:nvSpPr>
          <p:spPr bwMode="auto">
            <a:xfrm>
              <a:off x="5874" y="10290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0" name="Line 38"/>
            <p:cNvSpPr>
              <a:spLocks noChangeShapeType="1"/>
            </p:cNvSpPr>
            <p:nvPr/>
          </p:nvSpPr>
          <p:spPr bwMode="auto">
            <a:xfrm>
              <a:off x="6594" y="10002"/>
              <a:ext cx="1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1" name="Line 39"/>
            <p:cNvSpPr>
              <a:spLocks noChangeShapeType="1"/>
            </p:cNvSpPr>
            <p:nvPr/>
          </p:nvSpPr>
          <p:spPr bwMode="auto">
            <a:xfrm>
              <a:off x="6162" y="10290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2" name="Line 40"/>
            <p:cNvSpPr>
              <a:spLocks noChangeShapeType="1"/>
            </p:cNvSpPr>
            <p:nvPr/>
          </p:nvSpPr>
          <p:spPr bwMode="auto">
            <a:xfrm>
              <a:off x="5874" y="10578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3" name="Line 41"/>
            <p:cNvSpPr>
              <a:spLocks noChangeShapeType="1"/>
            </p:cNvSpPr>
            <p:nvPr/>
          </p:nvSpPr>
          <p:spPr bwMode="auto">
            <a:xfrm flipH="1">
              <a:off x="5874" y="10866"/>
              <a:ext cx="1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4" name="Line 42"/>
            <p:cNvSpPr>
              <a:spLocks noChangeShapeType="1"/>
            </p:cNvSpPr>
            <p:nvPr/>
          </p:nvSpPr>
          <p:spPr bwMode="auto">
            <a:xfrm>
              <a:off x="5298" y="11154"/>
              <a:ext cx="86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5" name="Line 43"/>
            <p:cNvSpPr>
              <a:spLocks noChangeShapeType="1"/>
            </p:cNvSpPr>
            <p:nvPr/>
          </p:nvSpPr>
          <p:spPr bwMode="auto">
            <a:xfrm>
              <a:off x="6162" y="10866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6" name="Line 44"/>
            <p:cNvSpPr>
              <a:spLocks noChangeShapeType="1"/>
            </p:cNvSpPr>
            <p:nvPr/>
          </p:nvSpPr>
          <p:spPr bwMode="auto">
            <a:xfrm>
              <a:off x="6018" y="10866"/>
              <a:ext cx="1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7" name="Line 45"/>
            <p:cNvSpPr>
              <a:spLocks noChangeShapeType="1"/>
            </p:cNvSpPr>
            <p:nvPr/>
          </p:nvSpPr>
          <p:spPr bwMode="auto">
            <a:xfrm>
              <a:off x="5874" y="11442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8" name="Line 46"/>
            <p:cNvSpPr>
              <a:spLocks noChangeShapeType="1"/>
            </p:cNvSpPr>
            <p:nvPr/>
          </p:nvSpPr>
          <p:spPr bwMode="auto">
            <a:xfrm>
              <a:off x="5874" y="11730"/>
              <a:ext cx="28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39" name="Line 47"/>
            <p:cNvSpPr>
              <a:spLocks noChangeShapeType="1"/>
            </p:cNvSpPr>
            <p:nvPr/>
          </p:nvSpPr>
          <p:spPr bwMode="auto">
            <a:xfrm>
              <a:off x="6162" y="11442"/>
              <a:ext cx="0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6000760" y="357166"/>
            <a:ext cx="2928958" cy="114300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Кроссворд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«Водный»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28938" y="3714750"/>
            <a:ext cx="1000125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28596" y="4429132"/>
            <a:ext cx="6286544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Апрель с водой, май с ……..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28860" y="357166"/>
            <a:ext cx="3000396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   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А    В   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0996" y="4581532"/>
            <a:ext cx="6286544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Зимой в поле лежал, весной в реку побежал 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1928794" y="928670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  Н  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Г        </a:t>
            </a: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33396" y="4733932"/>
            <a:ext cx="6286544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Кто-то проплакал всю ночь на лугу,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Столько слезинок – счесть не могу.  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428728" y="1500174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  О   С  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885796" y="4886332"/>
            <a:ext cx="6286544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Течет-течет, не вытечет,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Бежит-бежит, не выбежит.</a:t>
            </a:r>
            <a:r>
              <a:rPr lang="ru-RU" sz="2800" dirty="0">
                <a:solidFill>
                  <a:schemeClr val="tx1"/>
                </a:solidFill>
              </a:rPr>
              <a:t>  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928794" y="2000240"/>
            <a:ext cx="2500330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   Е  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А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038196" y="5038732"/>
            <a:ext cx="6286544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</a:rPr>
              <a:t>Не плюй в ………………., случится напиться.  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0" y="2571744"/>
            <a:ext cx="3929058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 О  Л   О   Д   Е  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214414" y="5191132"/>
            <a:ext cx="6286544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 глуши лесной, в глуши зеленой,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Всегда тенистой и сырой,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 крутом овраге под горой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Бьет из камней ………..студеный.    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28662" y="3143248"/>
            <a:ext cx="3500462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  О   Д  Н  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К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357290" y="5343532"/>
            <a:ext cx="6286544" cy="16430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Что камень точит?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28662" y="3714752"/>
            <a:ext cx="3000396" cy="571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  А   П   Л  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500694" y="1857364"/>
            <a:ext cx="3000396" cy="4000504"/>
          </a:xfrm>
          <a:prstGeom prst="roundRect">
            <a:avLst/>
          </a:prstGeom>
          <a:solidFill>
            <a:srgbClr val="52BF1B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слово получилось по вертикали?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Дайте определение.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071538" y="2357430"/>
            <a:ext cx="5572164" cy="350046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Химическая эстафета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000372"/>
            <a:ext cx="1785918" cy="10715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3000372"/>
            <a:ext cx="1285884" cy="114300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4810" y="3000372"/>
            <a:ext cx="1857388" cy="10715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0826" y="2428868"/>
            <a:ext cx="1785982" cy="10001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СаО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4857760"/>
            <a:ext cx="2000264" cy="92869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+N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0496" y="1000108"/>
            <a:ext cx="1428760" cy="10715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1714500" y="3429000"/>
            <a:ext cx="857250" cy="357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357688" y="5143500"/>
            <a:ext cx="2500312" cy="357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6072188" y="3429000"/>
            <a:ext cx="2571750" cy="357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643313" y="3429000"/>
            <a:ext cx="785812" cy="357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4286250" y="1500188"/>
            <a:ext cx="2643187" cy="357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71500"/>
            <a:ext cx="7458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286380" y="428604"/>
            <a:ext cx="3357586" cy="114300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станция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357850"/>
            <a:ext cx="9144000" cy="150015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Демонстрационная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5357850" cy="17145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Кипячение воды в бумажном сосуде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3429000"/>
            <a:ext cx="5786478" cy="157163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Взаимодействие оксида кальция с водой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1785926"/>
            <a:ext cx="5072098" cy="16430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Взаимодействие лития с водой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5000636"/>
            <a:ext cx="5643570" cy="16430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Взаимодействие оксида фосфора (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с водой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71500"/>
            <a:ext cx="7458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286380" y="428604"/>
            <a:ext cx="3357586" cy="114300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станция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357850"/>
            <a:ext cx="9144000" cy="150015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Исследовательская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0"/>
            <a:ext cx="4572000" cy="3429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Значение воды для живых организмов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0"/>
            <a:ext cx="4572000" cy="36433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Мониторинг морской воды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3429000"/>
            <a:ext cx="4643438" cy="3429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Мониторинг воды из реки Яуза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3438" y="3429000"/>
            <a:ext cx="4500562" cy="3429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Группа 4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Мониторинг водопроводной воды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0364" y="2500306"/>
            <a:ext cx="3286148" cy="20002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по путевому листу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(инструктивной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карте)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428604"/>
            <a:ext cx="6929486" cy="114300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Применение воды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1785926"/>
            <a:ext cx="6858048" cy="142876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теплоэнергетике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- теплоноситель и рабочее тело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429000"/>
            <a:ext cx="3429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35083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1714488"/>
            <a:ext cx="8572560" cy="157163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химии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– растворитель, реагент химических реакций,  "транспортное средство"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429000"/>
            <a:ext cx="3429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357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714348" y="1785926"/>
            <a:ext cx="7786742" cy="142876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медицине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- растворитель, лекарственное средство, средство санитарии и гигиены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3357563"/>
            <a:ext cx="3429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429000"/>
            <a:ext cx="357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00034" y="1785926"/>
            <a:ext cx="7786742" cy="142876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сельском хозяйстве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- питательное вещество клеток растений и животных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5" y="3357563"/>
            <a:ext cx="3429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429000"/>
            <a:ext cx="357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42844" y="1714488"/>
            <a:ext cx="8858312" cy="150019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быту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вода - средство санитарии и гигиены, участник химических реакций, протекающих при приготовлении пищи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25" y="3357563"/>
            <a:ext cx="3429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38663" y="3429000"/>
            <a:ext cx="36052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71500"/>
            <a:ext cx="7458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286380" y="428604"/>
            <a:ext cx="3357586" cy="114300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станция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357850"/>
            <a:ext cx="9144000" cy="150015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Изобретательная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85728"/>
            <a:ext cx="8429684" cy="43577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Вам известно о способах очистки сточных вод?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Предложите схему устройства очистки вод.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14290"/>
            <a:ext cx="8143932" cy="785818"/>
          </a:xfrm>
          <a:prstGeom prst="roundRect">
            <a:avLst>
              <a:gd name="adj" fmla="val 30040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 (рефлексия)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071546"/>
            <a:ext cx="8143932" cy="714380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1. </a:t>
            </a:r>
            <a:r>
              <a:rPr lang="ru-RU" sz="2000" b="1" dirty="0">
                <a:solidFill>
                  <a:schemeClr val="tx1"/>
                </a:solidFill>
              </a:rPr>
              <a:t>Вода – без цвета, вкуса, запаха, может находиться в 3 агрегатных состояниях, обладает аномальными свойствами</a:t>
            </a:r>
            <a:endParaRPr lang="ru-RU" sz="20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000240"/>
            <a:ext cx="8143932" cy="714380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2. Дистиллированная вода хороший проводник электричества  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4071942"/>
            <a:ext cx="8143932" cy="714380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4.Допишите УХР, определите тип реакций: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                  </a:t>
            </a:r>
            <a:r>
              <a:rPr lang="en-US" sz="2000" b="1" dirty="0" err="1">
                <a:solidFill>
                  <a:schemeClr val="tx1"/>
                </a:solidFill>
              </a:rPr>
              <a:t>BaO</a:t>
            </a:r>
            <a:r>
              <a:rPr lang="en-US" sz="2000" b="1" dirty="0">
                <a:solidFill>
                  <a:schemeClr val="tx1"/>
                </a:solidFill>
              </a:rPr>
              <a:t>   +  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   =</a:t>
            </a:r>
            <a:r>
              <a:rPr lang="ru-RU" sz="2000" b="1" dirty="0">
                <a:solidFill>
                  <a:schemeClr val="tx1"/>
                </a:solidFill>
              </a:rPr>
              <a:t>                            </a:t>
            </a:r>
            <a:r>
              <a:rPr lang="en-US" sz="2000" b="1" dirty="0">
                <a:solidFill>
                  <a:schemeClr val="tx1"/>
                </a:solidFill>
              </a:rPr>
              <a:t>SO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  +  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   =</a:t>
            </a:r>
            <a:endParaRPr lang="ru-RU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857496"/>
            <a:ext cx="8143932" cy="857256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3. </a:t>
            </a:r>
            <a:r>
              <a:rPr lang="ru-RU" sz="2400" b="1" dirty="0">
                <a:solidFill>
                  <a:schemeClr val="tx1"/>
                </a:solidFill>
              </a:rPr>
              <a:t>Верна ли запись:  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2</a:t>
            </a:r>
            <a:r>
              <a:rPr lang="en-US" sz="2400" b="1" dirty="0">
                <a:solidFill>
                  <a:schemeClr val="tx1"/>
                </a:solidFill>
              </a:rPr>
              <a:t>K</a:t>
            </a:r>
            <a:r>
              <a:rPr lang="ru-RU" sz="2400" b="1" dirty="0">
                <a:solidFill>
                  <a:schemeClr val="tx1"/>
                </a:solidFill>
              </a:rPr>
              <a:t>  +  </a:t>
            </a: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ru-RU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  =   </a:t>
            </a:r>
            <a:r>
              <a:rPr lang="en-US" sz="2400" b="1" dirty="0">
                <a:solidFill>
                  <a:schemeClr val="tx1"/>
                </a:solidFill>
              </a:rPr>
              <a:t>K</a:t>
            </a:r>
            <a:r>
              <a:rPr lang="ru-RU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  +    </a:t>
            </a: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ru-RU" sz="1600" b="1" dirty="0">
                <a:solidFill>
                  <a:schemeClr val="tx1"/>
                </a:solidFill>
              </a:rPr>
              <a:t>2</a:t>
            </a:r>
            <a:r>
              <a:rPr lang="ru-RU" sz="2400" b="1" dirty="0">
                <a:solidFill>
                  <a:schemeClr val="tx1"/>
                </a:solidFill>
              </a:rPr>
              <a:t>      (замещение)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929198"/>
            <a:ext cx="8143932" cy="1928802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5. С какими из перечисленных веществ будет реагировать вода, напишите УХР: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      </a:t>
            </a:r>
            <a:r>
              <a:rPr lang="en-US" sz="3600" b="1" dirty="0">
                <a:solidFill>
                  <a:schemeClr val="tx1"/>
                </a:solidFill>
              </a:rPr>
              <a:t>Au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>
                <a:solidFill>
                  <a:schemeClr val="tx1"/>
                </a:solidFill>
              </a:rPr>
              <a:t>Li</a:t>
            </a:r>
            <a:r>
              <a:rPr lang="ru-RU" sz="3600" b="1" dirty="0">
                <a:solidFill>
                  <a:schemeClr val="tx1"/>
                </a:solidFill>
              </a:rPr>
              <a:t>,  </a:t>
            </a:r>
            <a:r>
              <a:rPr lang="en-US" sz="3600" b="1" dirty="0" err="1">
                <a:solidFill>
                  <a:schemeClr val="tx1"/>
                </a:solidFill>
              </a:rPr>
              <a:t>SiO</a:t>
            </a:r>
            <a:r>
              <a:rPr lang="ru-RU" sz="2400" b="1" dirty="0">
                <a:solidFill>
                  <a:schemeClr val="tx1"/>
                </a:solidFill>
              </a:rPr>
              <a:t>2</a:t>
            </a:r>
            <a:r>
              <a:rPr lang="ru-RU" sz="3600" b="1" dirty="0">
                <a:solidFill>
                  <a:schemeClr val="tx1"/>
                </a:solidFill>
              </a:rPr>
              <a:t>,  </a:t>
            </a:r>
            <a:r>
              <a:rPr lang="en-US" sz="3600" b="1" dirty="0">
                <a:solidFill>
                  <a:schemeClr val="tx1"/>
                </a:solidFill>
              </a:rPr>
              <a:t>Al</a:t>
            </a:r>
            <a:r>
              <a:rPr lang="ru-RU" sz="2400" b="1" dirty="0">
                <a:solidFill>
                  <a:schemeClr val="tx1"/>
                </a:solidFill>
              </a:rPr>
              <a:t>2</a:t>
            </a:r>
            <a:r>
              <a:rPr lang="en-US" sz="36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3</a:t>
            </a:r>
            <a:r>
              <a:rPr lang="ru-RU" sz="3600" b="1" dirty="0">
                <a:solidFill>
                  <a:schemeClr val="tx1"/>
                </a:solidFill>
              </a:rPr>
              <a:t>,  </a:t>
            </a:r>
            <a:r>
              <a:rPr lang="en-US" sz="3600" b="1" dirty="0">
                <a:solidFill>
                  <a:schemeClr val="tx1"/>
                </a:solidFill>
              </a:rPr>
              <a:t>H</a:t>
            </a:r>
            <a:r>
              <a:rPr lang="ru-RU" sz="2400" b="1" dirty="0">
                <a:solidFill>
                  <a:schemeClr val="tx1"/>
                </a:solidFill>
              </a:rPr>
              <a:t>2</a:t>
            </a:r>
            <a:r>
              <a:rPr lang="ru-RU" sz="3600" b="1" dirty="0">
                <a:solidFill>
                  <a:schemeClr val="tx1"/>
                </a:solidFill>
              </a:rPr>
              <a:t>,  </a:t>
            </a:r>
            <a:r>
              <a:rPr lang="en-US" sz="3600" b="1" dirty="0">
                <a:solidFill>
                  <a:schemeClr val="tx1"/>
                </a:solidFill>
              </a:rPr>
              <a:t>Mg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929222"/>
            <a:ext cx="9144000" cy="1928802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 contourW="19050"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en-US" sz="2400" b="1" dirty="0">
                <a:solidFill>
                  <a:schemeClr val="tx1"/>
                </a:solidFill>
              </a:rPr>
              <a:t>          2Li + 2H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 2LiOH +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            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ru-RU" sz="2400" b="1" dirty="0">
                <a:solidFill>
                  <a:schemeClr val="tx1"/>
                </a:solidFill>
              </a:rPr>
              <a:t>замещение)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                Mg + 2H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 Mg(OH)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+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       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ru-RU" sz="2400" b="1" dirty="0">
                <a:solidFill>
                  <a:schemeClr val="tx1"/>
                </a:solidFill>
              </a:rPr>
              <a:t>замещение)</a:t>
            </a:r>
            <a:r>
              <a:rPr lang="en-US" sz="2400" b="1" dirty="0">
                <a:solidFill>
                  <a:schemeClr val="tx1"/>
                </a:solidFill>
              </a:rPr>
              <a:t>    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4071942"/>
            <a:ext cx="8143932" cy="714380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BaO</a:t>
            </a:r>
            <a:r>
              <a:rPr lang="en-US" sz="2000" b="1" dirty="0">
                <a:solidFill>
                  <a:schemeClr val="tx1"/>
                </a:solidFill>
              </a:rPr>
              <a:t>   +  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   = </a:t>
            </a:r>
            <a:r>
              <a:rPr lang="en-US" sz="2000" b="1" dirty="0" err="1">
                <a:solidFill>
                  <a:schemeClr val="tx1"/>
                </a:solidFill>
              </a:rPr>
              <a:t>Ba</a:t>
            </a:r>
            <a:r>
              <a:rPr lang="en-US" sz="2000" b="1" dirty="0">
                <a:solidFill>
                  <a:schemeClr val="tx1"/>
                </a:solidFill>
              </a:rPr>
              <a:t>(OH)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>
                <a:solidFill>
                  <a:schemeClr val="tx1"/>
                </a:solidFill>
              </a:rPr>
              <a:t>  (соединение)                            </a:t>
            </a:r>
            <a:endParaRPr lang="en-US" sz="2000" b="1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          SO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  +  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O   =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SO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       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(соединение)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357166"/>
            <a:ext cx="8786874" cy="228601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цвет больше походит вашему эмоциональному состоянию на уроке?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Закрасьте квадрат этим цветом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5072063"/>
            <a:ext cx="18240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7563" y="3071813"/>
            <a:ext cx="2357437" cy="1857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28938"/>
            <a:ext cx="2286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5072063"/>
            <a:ext cx="19288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2928938"/>
            <a:ext cx="2400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44" y="357166"/>
            <a:ext cx="8786874" cy="3429024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Вспомните цель урока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Выполнили ли мы ее? 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143375"/>
            <a:ext cx="3929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143375"/>
            <a:ext cx="400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8596" y="3786190"/>
            <a:ext cx="8429684" cy="21431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обобщить и закрепить знания о свойствах, применении, способах очистки воды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285860"/>
            <a:ext cx="4643470" cy="8572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урока: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785813"/>
            <a:ext cx="34417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42844" y="2500306"/>
            <a:ext cx="8786874" cy="228601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Успехов в изучении химии ! 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071934" y="285728"/>
            <a:ext cx="4714876" cy="6429396"/>
          </a:xfrm>
          <a:prstGeom prst="roundRect">
            <a:avLst>
              <a:gd name="adj" fmla="val 1034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 r="-100000" b="-10000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/>
              <a:t>«Вода!</a:t>
            </a:r>
            <a:endParaRPr lang="ru-RU" sz="28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/>
              <a:t>Вода, у тебя нет ни вкуса, ни цвета, ни запаха, тебя невозможно описать, тобой наслаждаются, не ведая, что ты такое! Нельзя сказать, что ты необходима для жизни: ты сама жизнь. Ты наполняешь нас радостью, которую не объяснить нашими чувствами… Ты самое большое богатство на свете…»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928688"/>
            <a:ext cx="2876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5214950"/>
            <a:ext cx="3357586" cy="928694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err="1"/>
              <a:t>Антуан</a:t>
            </a:r>
            <a:r>
              <a:rPr lang="ru-RU" sz="3200" i="1" dirty="0"/>
              <a:t> де Сент-Экзюпери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4334" y="438128"/>
            <a:ext cx="4714876" cy="6429396"/>
          </a:xfrm>
          <a:prstGeom prst="roundRect">
            <a:avLst>
              <a:gd name="adj" fmla="val 10340"/>
            </a:avLst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 r="-100000" b="-10000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rgbClr val="003300"/>
                </a:solidFill>
              </a:rPr>
              <a:t>«Если в столь простом веществе, как вода, наукой не все было открыто, то, как много еще остается неясного и точно неисследованного во всем окружающем нас материальном мире, в эволюционном процессе которого и появился человек»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33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143000"/>
            <a:ext cx="30083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28596" y="5286388"/>
            <a:ext cx="3357586" cy="928694"/>
          </a:xfrm>
          <a:prstGeom prst="roundRect">
            <a:avLst/>
          </a:prstGeom>
          <a:solidFill>
            <a:schemeClr val="tx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/>
              <a:t>Н. Д. Зелинский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429124" y="1643050"/>
            <a:ext cx="3571900" cy="7143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/>
              <a:t>В. И. Вернадский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357694"/>
            <a:ext cx="7929618" cy="18573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>
                <a:solidFill>
                  <a:srgbClr val="002060"/>
                </a:solidFill>
              </a:rPr>
              <a:t>«Вода стоит особняком в истории нашей планеты»</a:t>
            </a:r>
            <a:endParaRPr lang="ru-RU" sz="44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785813"/>
            <a:ext cx="23812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714876" y="1795450"/>
            <a:ext cx="3571900" cy="71438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rgbClr val="FF0000"/>
                </a:solidFill>
              </a:rPr>
              <a:t>Ж.- И. </a:t>
            </a:r>
            <a:r>
              <a:rPr lang="ru-RU" sz="3200" i="1" dirty="0" err="1">
                <a:solidFill>
                  <a:srgbClr val="FF0000"/>
                </a:solidFill>
              </a:rPr>
              <a:t>Кусто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4643446"/>
            <a:ext cx="7929618" cy="18573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>
                <a:solidFill>
                  <a:srgbClr val="FF0000"/>
                </a:solidFill>
              </a:rPr>
              <a:t>«Океан – это вода, а значит сама жизнь»</a:t>
            </a:r>
            <a:endParaRPr lang="ru-RU" sz="4400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928688"/>
            <a:ext cx="2463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071538" y="4929198"/>
            <a:ext cx="7929618" cy="18573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1"/>
                </a:solidFill>
              </a:rPr>
              <a:t>«Воде была дана волшебная власть стать соком нашей жизни»</a:t>
            </a:r>
            <a:endParaRPr lang="ru-RU" sz="3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2066" y="2000240"/>
            <a:ext cx="3571900" cy="85725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/>
              <a:t>Леонардо да Винчи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1214438" y="12144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47624" y="319070"/>
            <a:ext cx="3890994" cy="7143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24" y="471470"/>
            <a:ext cx="3890994" cy="7143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424" y="623870"/>
            <a:ext cx="3890994" cy="7143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4824" y="776270"/>
            <a:ext cx="3890994" cy="7143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4" y="928670"/>
            <a:ext cx="3890994" cy="71438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 в теме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30" y="428604"/>
            <a:ext cx="4643470" cy="8572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Вода в природе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1142984"/>
            <a:ext cx="4643470" cy="8572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Получение воды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1857364"/>
            <a:ext cx="4643470" cy="8572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Физические свойства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2571744"/>
            <a:ext cx="4643470" cy="8572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Химические свойства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86050" y="3286124"/>
            <a:ext cx="4643470" cy="8572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Применение воды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4714884"/>
            <a:ext cx="4572000" cy="10715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изученного я знаю хорошо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4714884"/>
            <a:ext cx="4572000" cy="107157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Вопросы, вызывающие затруднения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4643438" y="578643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036218" y="6250782"/>
            <a:ext cx="1071563" cy="0"/>
          </a:xfrm>
          <a:prstGeom prst="line">
            <a:avLst/>
          </a:prstGeom>
          <a:ln w="76200" cap="sq">
            <a:solidFill>
              <a:srgbClr val="002060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928688" y="6215063"/>
            <a:ext cx="214312" cy="2143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643688" y="6215063"/>
            <a:ext cx="214312" cy="2143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43563" y="6215063"/>
            <a:ext cx="214312" cy="2143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43813" y="6215063"/>
            <a:ext cx="214312" cy="2143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000250" y="6215063"/>
            <a:ext cx="214313" cy="2143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00375" y="6215063"/>
            <a:ext cx="214313" cy="2143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214290"/>
            <a:ext cx="8143932" cy="785818"/>
          </a:xfrm>
          <a:prstGeom prst="roundRect">
            <a:avLst>
              <a:gd name="adj" fmla="val 30040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Проверь себя (рефлексия)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071546"/>
            <a:ext cx="8143932" cy="714380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1. Вода в земных условиях существует в трех агрегатных состояниях: жидкость, твердое вещество, газ</a:t>
            </a:r>
            <a:endParaRPr lang="ru-RU" sz="24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000240"/>
            <a:ext cx="8143932" cy="714380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2. Вода – универсальный растворитель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928934"/>
            <a:ext cx="8143932" cy="714380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3. Вода активно реагирует со всеми металлами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857628"/>
            <a:ext cx="8143932" cy="857256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4. Вода реагирует с оксидами, если продуктом является растворимое вещество</a:t>
            </a:r>
            <a:endParaRPr lang="ru-RU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4929198"/>
            <a:ext cx="8143932" cy="1928802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5.  Записать УХР и тип реакции: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1 вар:     </a:t>
            </a:r>
            <a:r>
              <a:rPr lang="en-US" sz="2400" b="1" dirty="0">
                <a:solidFill>
                  <a:schemeClr val="tx1"/>
                </a:solidFill>
              </a:rPr>
              <a:t>Na</a:t>
            </a:r>
            <a:r>
              <a:rPr lang="ru-RU" sz="2400" b="1" dirty="0">
                <a:solidFill>
                  <a:schemeClr val="tx1"/>
                </a:solidFill>
              </a:rPr>
              <a:t> + </a:t>
            </a: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=                   2 вар:     </a:t>
            </a:r>
            <a:r>
              <a:rPr lang="en-US" sz="2400" b="1" dirty="0">
                <a:solidFill>
                  <a:schemeClr val="tx1"/>
                </a:solidFill>
              </a:rPr>
              <a:t>Ag + H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</a:t>
            </a:r>
            <a:endParaRPr lang="ru-RU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       </a:t>
            </a:r>
            <a:r>
              <a:rPr lang="en-US" sz="2400" b="1" dirty="0">
                <a:solidFill>
                  <a:schemeClr val="tx1"/>
                </a:solidFill>
              </a:rPr>
              <a:t>CuO + H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                                Li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+ </a:t>
            </a: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=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       </a:t>
            </a:r>
            <a:r>
              <a:rPr lang="en-US" sz="2400" b="1" dirty="0">
                <a:solidFill>
                  <a:schemeClr val="tx1"/>
                </a:solidFill>
              </a:rPr>
              <a:t>CO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sz="2400" b="1" dirty="0">
                <a:solidFill>
                  <a:schemeClr val="tx1"/>
                </a:solidFill>
              </a:rPr>
              <a:t> + </a:t>
            </a: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 =</a:t>
            </a:r>
            <a:r>
              <a:rPr lang="en-US" sz="2400" b="1" dirty="0">
                <a:solidFill>
                  <a:schemeClr val="tx1"/>
                </a:solidFill>
              </a:rPr>
              <a:t>                               </a:t>
            </a:r>
            <a:r>
              <a:rPr lang="ru-RU" sz="2400" b="1" dirty="0">
                <a:solidFill>
                  <a:schemeClr val="tx1"/>
                </a:solidFill>
              </a:rPr>
              <a:t>Р</a:t>
            </a:r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b="1" dirty="0">
                <a:solidFill>
                  <a:schemeClr val="tx1"/>
                </a:solidFill>
              </a:rPr>
              <a:t>5</a:t>
            </a:r>
            <a:r>
              <a:rPr lang="en-US" sz="2400" b="1" dirty="0">
                <a:solidFill>
                  <a:schemeClr val="tx1"/>
                </a:solidFill>
              </a:rPr>
              <a:t> + H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929222"/>
            <a:ext cx="9144000" cy="1928802"/>
          </a:xfrm>
          <a:prstGeom prst="roundRect">
            <a:avLst>
              <a:gd name="adj" fmla="val 3004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 contourW="19050"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en-US" sz="2400" b="1" dirty="0">
                <a:solidFill>
                  <a:schemeClr val="tx1"/>
                </a:solidFill>
              </a:rPr>
              <a:t>2Na + 2H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 2NaOH +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                         </a:t>
            </a:r>
            <a:r>
              <a:rPr lang="en-US" sz="2400" b="1" dirty="0">
                <a:solidFill>
                  <a:schemeClr val="tx1"/>
                </a:solidFill>
              </a:rPr>
              <a:t>Ag +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</a:t>
            </a:r>
            <a:r>
              <a:rPr lang="ru-RU" sz="2400" b="1" dirty="0">
                <a:solidFill>
                  <a:schemeClr val="tx1"/>
                </a:solidFill>
              </a:rPr>
              <a:t> нет </a:t>
            </a:r>
            <a:r>
              <a:rPr lang="ru-RU" sz="2400" b="1" dirty="0" err="1">
                <a:solidFill>
                  <a:schemeClr val="tx1"/>
                </a:solidFill>
              </a:rPr>
              <a:t>р-ции</a:t>
            </a:r>
            <a:endParaRPr lang="ru-RU" sz="2400" b="1" dirty="0">
              <a:solidFill>
                <a:schemeClr val="tx1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                        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ru-RU" sz="2400" b="1" dirty="0">
                <a:solidFill>
                  <a:schemeClr val="tx1"/>
                </a:solidFill>
              </a:rPr>
              <a:t>замещение)</a:t>
            </a:r>
            <a:r>
              <a:rPr lang="en-US" sz="2400" b="1" dirty="0">
                <a:solidFill>
                  <a:schemeClr val="tx1"/>
                </a:solidFill>
              </a:rPr>
              <a:t>   </a:t>
            </a:r>
            <a:endParaRPr lang="ru-RU" sz="2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</a:rPr>
              <a:t>CuO +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</a:t>
            </a:r>
            <a:r>
              <a:rPr lang="ru-RU" sz="2400" b="1" dirty="0">
                <a:solidFill>
                  <a:schemeClr val="tx1"/>
                </a:solidFill>
              </a:rPr>
              <a:t>  нет </a:t>
            </a:r>
            <a:r>
              <a:rPr lang="ru-RU" sz="2400" b="1" dirty="0" err="1">
                <a:solidFill>
                  <a:schemeClr val="tx1"/>
                </a:solidFill>
              </a:rPr>
              <a:t>р-ции</a:t>
            </a:r>
            <a:r>
              <a:rPr lang="ru-RU" sz="2400" b="1" dirty="0">
                <a:solidFill>
                  <a:schemeClr val="tx1"/>
                </a:solidFill>
              </a:rPr>
              <a:t>            </a:t>
            </a:r>
            <a:r>
              <a:rPr lang="en-US" sz="2400" b="1" dirty="0">
                <a:solidFill>
                  <a:schemeClr val="tx1"/>
                </a:solidFill>
              </a:rPr>
              <a:t>  Li</a:t>
            </a:r>
            <a:r>
              <a:rPr lang="ru-RU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+ </a:t>
            </a: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ru-RU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= </a:t>
            </a:r>
            <a:r>
              <a:rPr lang="en-US" sz="2400" b="1" dirty="0">
                <a:solidFill>
                  <a:schemeClr val="tx1"/>
                </a:solidFill>
              </a:rPr>
              <a:t>2LiOH </a:t>
            </a:r>
            <a:r>
              <a:rPr lang="ru-RU" sz="2400" b="1" dirty="0">
                <a:solidFill>
                  <a:schemeClr val="tx1"/>
                </a:solidFill>
              </a:rPr>
              <a:t>(соединение)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</a:rPr>
              <a:t>CO</a:t>
            </a:r>
            <a:r>
              <a:rPr lang="ru-RU" sz="1600" b="1" dirty="0">
                <a:solidFill>
                  <a:schemeClr val="tx1"/>
                </a:solidFill>
              </a:rPr>
              <a:t>2</a:t>
            </a:r>
            <a:r>
              <a:rPr lang="ru-RU" sz="2400" b="1" dirty="0">
                <a:solidFill>
                  <a:schemeClr val="tx1"/>
                </a:solidFill>
              </a:rPr>
              <a:t> + </a:t>
            </a:r>
            <a:r>
              <a:rPr lang="en-US" sz="2400" b="1" dirty="0">
                <a:solidFill>
                  <a:schemeClr val="tx1"/>
                </a:solidFill>
              </a:rPr>
              <a:t>H</a:t>
            </a:r>
            <a:r>
              <a:rPr lang="ru-RU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ru-RU" sz="2400" b="1" dirty="0">
                <a:solidFill>
                  <a:schemeClr val="tx1"/>
                </a:solidFill>
              </a:rPr>
              <a:t>  =</a:t>
            </a:r>
            <a:r>
              <a:rPr lang="en-US" sz="2400" b="1" dirty="0">
                <a:solidFill>
                  <a:schemeClr val="tx1"/>
                </a:solidFill>
              </a:rPr>
              <a:t>  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CO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                  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    P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en-US" sz="1600" b="1" dirty="0">
                <a:solidFill>
                  <a:schemeClr val="tx1"/>
                </a:solidFill>
              </a:rPr>
              <a:t>5</a:t>
            </a:r>
            <a:r>
              <a:rPr lang="en-US" sz="2400" b="1" dirty="0">
                <a:solidFill>
                  <a:schemeClr val="tx1"/>
                </a:solidFill>
              </a:rPr>
              <a:t> + 3H</a:t>
            </a:r>
            <a:r>
              <a:rPr lang="en-US" sz="1600" b="1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O = 2H</a:t>
            </a:r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PO</a:t>
            </a:r>
            <a:r>
              <a:rPr lang="en-US" sz="1600" b="1" dirty="0">
                <a:solidFill>
                  <a:schemeClr val="tx1"/>
                </a:solidFill>
              </a:rPr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                              </a:t>
            </a:r>
            <a:r>
              <a:rPr lang="ru-RU" sz="2400" b="1" dirty="0">
                <a:solidFill>
                  <a:schemeClr val="tx1"/>
                </a:solidFill>
              </a:rPr>
              <a:t>(соединение) </a:t>
            </a:r>
            <a:r>
              <a:rPr lang="en-US" sz="2400" b="1" dirty="0">
                <a:solidFill>
                  <a:schemeClr val="tx1"/>
                </a:solidFill>
              </a:rPr>
              <a:t>   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                                 </a:t>
            </a:r>
            <a:r>
              <a:rPr lang="ru-RU" sz="2400" b="1" dirty="0">
                <a:solidFill>
                  <a:schemeClr val="tx1"/>
                </a:solidFill>
              </a:rPr>
              <a:t>(соединение)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71500"/>
            <a:ext cx="7458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286380" y="428604"/>
            <a:ext cx="3357586" cy="1143008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станция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357850"/>
            <a:ext cx="9144000" cy="1500150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Информационная 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"/>
          <p:cNvSpPr txBox="1">
            <a:spLocks noChangeArrowheads="1"/>
          </p:cNvSpPr>
          <p:nvPr/>
        </p:nvSpPr>
        <p:spPr bwMode="auto">
          <a:xfrm>
            <a:off x="714375" y="1066800"/>
            <a:ext cx="67151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b="1" baseline="300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 b="1" baseline="300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u="sng">
                <a:solidFill>
                  <a:srgbClr val="CC0000"/>
                </a:solidFill>
                <a:latin typeface="Calibri" pitchFamily="34" charset="0"/>
              </a:rPr>
              <a:t>Протий </a:t>
            </a:r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        </a:t>
            </a:r>
            <a:r>
              <a:rPr lang="ru-RU" sz="3200" b="1" u="sng">
                <a:solidFill>
                  <a:srgbClr val="CC0000"/>
                </a:solidFill>
                <a:latin typeface="Calibri" pitchFamily="34" charset="0"/>
              </a:rPr>
              <a:t>Дейтерий</a:t>
            </a:r>
            <a:r>
              <a:rPr lang="ru-RU" sz="3200" b="1">
                <a:solidFill>
                  <a:srgbClr val="CC0000"/>
                </a:solidFill>
                <a:latin typeface="Calibri" pitchFamily="34" charset="0"/>
              </a:rPr>
              <a:t>        </a:t>
            </a:r>
            <a:r>
              <a:rPr lang="ru-RU" sz="3200" b="1" u="sng">
                <a:solidFill>
                  <a:srgbClr val="CC0000"/>
                </a:solidFill>
                <a:latin typeface="Calibri" pitchFamily="34" charset="0"/>
              </a:rPr>
              <a:t>Тритий</a:t>
            </a:r>
          </a:p>
          <a:p>
            <a:pPr marL="342900" indent="-342900">
              <a:spcBef>
                <a:spcPct val="20000"/>
              </a:spcBef>
            </a:pPr>
            <a:endParaRPr lang="ru-RU" sz="3200" b="1" baseline="300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 b="1" baseline="300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 b="1" baseline="300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 b="1" baseline="300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 b="1" baseline="300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3200" b="1" baseline="30000">
                <a:solidFill>
                  <a:srgbClr val="CC0000"/>
                </a:solidFill>
                <a:latin typeface="Calibri" pitchFamily="34" charset="0"/>
              </a:rPr>
              <a:t>1</a:t>
            </a:r>
            <a:r>
              <a:rPr lang="ru-RU" sz="3200" baseline="-25000">
                <a:latin typeface="Calibri" pitchFamily="34" charset="0"/>
              </a:rPr>
              <a:t>1</a:t>
            </a:r>
            <a:r>
              <a:rPr lang="en-US" sz="3200" b="1">
                <a:latin typeface="Calibri" pitchFamily="34" charset="0"/>
              </a:rPr>
              <a:t>H</a:t>
            </a:r>
            <a:r>
              <a:rPr lang="ru-RU" sz="3200" b="1">
                <a:latin typeface="Calibri" pitchFamily="34" charset="0"/>
              </a:rPr>
              <a:t>  </a:t>
            </a:r>
            <a:r>
              <a:rPr lang="en-US" sz="3200" b="1">
                <a:latin typeface="Calibri" pitchFamily="34" charset="0"/>
              </a:rPr>
              <a:t>                   </a:t>
            </a:r>
            <a:r>
              <a:rPr lang="ru-RU" sz="3200" b="1" baseline="30000">
                <a:solidFill>
                  <a:srgbClr val="CC0000"/>
                </a:solidFill>
                <a:latin typeface="Calibri" pitchFamily="34" charset="0"/>
              </a:rPr>
              <a:t>2</a:t>
            </a:r>
            <a:r>
              <a:rPr lang="ru-RU" sz="3200" b="1" baseline="-25000">
                <a:latin typeface="Calibri" pitchFamily="34" charset="0"/>
              </a:rPr>
              <a:t>1</a:t>
            </a:r>
            <a:r>
              <a:rPr lang="en-US" sz="3200" b="1">
                <a:latin typeface="Calibri" pitchFamily="34" charset="0"/>
              </a:rPr>
              <a:t>D</a:t>
            </a:r>
            <a:r>
              <a:rPr lang="en-US" sz="3200">
                <a:latin typeface="Calibri" pitchFamily="34" charset="0"/>
              </a:rPr>
              <a:t>                   </a:t>
            </a:r>
            <a:r>
              <a:rPr lang="en-US" sz="3200" baseline="30000">
                <a:solidFill>
                  <a:srgbClr val="CC0000"/>
                </a:solidFill>
                <a:latin typeface="Calibri" pitchFamily="34" charset="0"/>
              </a:rPr>
              <a:t>3</a:t>
            </a:r>
            <a:r>
              <a:rPr lang="en-US" sz="3200" b="1" baseline="-25000">
                <a:latin typeface="Calibri" pitchFamily="34" charset="0"/>
              </a:rPr>
              <a:t>1</a:t>
            </a:r>
            <a:r>
              <a:rPr lang="en-US" sz="3200" b="1">
                <a:latin typeface="Calibri" pitchFamily="34" charset="0"/>
              </a:rPr>
              <a:t>T</a:t>
            </a:r>
            <a:r>
              <a:rPr lang="ru-RU" sz="3200" u="sng">
                <a:latin typeface="Calibri" pitchFamily="34" charset="0"/>
              </a:rPr>
              <a:t> </a:t>
            </a:r>
            <a:r>
              <a:rPr lang="en-US" sz="3200" u="sng">
                <a:latin typeface="Calibri" pitchFamily="34" charset="0"/>
              </a:rPr>
              <a:t>  </a:t>
            </a:r>
          </a:p>
          <a:p>
            <a:pPr marL="342900" indent="-342900">
              <a:spcBef>
                <a:spcPct val="20000"/>
              </a:spcBef>
            </a:pPr>
            <a:endParaRPr lang="en-US" sz="3200" u="sng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u="sng">
                <a:latin typeface="Calibri" pitchFamily="34" charset="0"/>
              </a:rPr>
              <a:t>В природе:</a:t>
            </a:r>
            <a:r>
              <a:rPr lang="ru-RU" sz="2400">
                <a:latin typeface="Calibri" pitchFamily="34" charset="0"/>
              </a:rPr>
              <a:t>                     Дейтерия  0,0156%,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>
                <a:latin typeface="Calibri" pitchFamily="34" charset="0"/>
              </a:rPr>
              <a:t>один атом Трития  на 10</a:t>
            </a:r>
            <a:r>
              <a:rPr lang="ru-RU" sz="2400" baseline="30000">
                <a:latin typeface="Calibri" pitchFamily="34" charset="0"/>
              </a:rPr>
              <a:t>17</a:t>
            </a:r>
            <a:r>
              <a:rPr lang="ru-RU" sz="2400">
                <a:latin typeface="Calibri" pitchFamily="34" charset="0"/>
              </a:rPr>
              <a:t> атомов Протия.</a:t>
            </a:r>
          </a:p>
          <a:p>
            <a:pPr marL="342900" indent="-342900">
              <a:spcBef>
                <a:spcPct val="20000"/>
              </a:spcBef>
            </a:pPr>
            <a:endParaRPr lang="ru-RU" sz="2400" u="sng">
              <a:latin typeface="Calibri" pitchFamily="34" charset="0"/>
            </a:endParaRPr>
          </a:p>
        </p:txBody>
      </p:sp>
      <p:sp>
        <p:nvSpPr>
          <p:cNvPr id="47106" name="Oval 19"/>
          <p:cNvSpPr>
            <a:spLocks noChangeArrowheads="1"/>
          </p:cNvSpPr>
          <p:nvPr/>
        </p:nvSpPr>
        <p:spPr bwMode="auto">
          <a:xfrm rot="-2319588">
            <a:off x="1143000" y="2743200"/>
            <a:ext cx="19050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07" name="Oval 13"/>
          <p:cNvSpPr>
            <a:spLocks noChangeArrowheads="1"/>
          </p:cNvSpPr>
          <p:nvPr/>
        </p:nvSpPr>
        <p:spPr bwMode="auto">
          <a:xfrm>
            <a:off x="1981200" y="31242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+</a:t>
            </a:r>
          </a:p>
        </p:txBody>
      </p:sp>
      <p:sp>
        <p:nvSpPr>
          <p:cNvPr id="47108" name="Oval 20"/>
          <p:cNvSpPr>
            <a:spLocks noChangeArrowheads="1"/>
          </p:cNvSpPr>
          <p:nvPr/>
        </p:nvSpPr>
        <p:spPr bwMode="auto">
          <a:xfrm rot="-2319588">
            <a:off x="3305175" y="2852738"/>
            <a:ext cx="19050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09" name="Oval 20"/>
          <p:cNvSpPr>
            <a:spLocks noChangeArrowheads="1"/>
          </p:cNvSpPr>
          <p:nvPr/>
        </p:nvSpPr>
        <p:spPr bwMode="auto">
          <a:xfrm rot="-2319588">
            <a:off x="5576888" y="2781300"/>
            <a:ext cx="1905000" cy="914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10" name="Oval 15"/>
          <p:cNvSpPr>
            <a:spLocks noChangeArrowheads="1"/>
          </p:cNvSpPr>
          <p:nvPr/>
        </p:nvSpPr>
        <p:spPr bwMode="auto">
          <a:xfrm>
            <a:off x="4214813" y="320040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+</a:t>
            </a:r>
          </a:p>
        </p:txBody>
      </p:sp>
      <p:sp>
        <p:nvSpPr>
          <p:cNvPr id="47111" name="Oval 15"/>
          <p:cNvSpPr>
            <a:spLocks noChangeArrowheads="1"/>
          </p:cNvSpPr>
          <p:nvPr/>
        </p:nvSpPr>
        <p:spPr bwMode="auto">
          <a:xfrm>
            <a:off x="6500813" y="3143250"/>
            <a:ext cx="228600" cy="2286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+</a:t>
            </a: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6357938" y="3071813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6357938" y="3286125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4000500" y="3214688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214290"/>
            <a:ext cx="8358246" cy="14287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 сказках часто говорится о «живой» и «мертвой» воде. Что они из себя представляют?</a:t>
            </a:r>
            <a:endParaRPr lang="ru-RU" sz="3200" dirty="0"/>
          </a:p>
        </p:txBody>
      </p:sp>
      <p:pic>
        <p:nvPicPr>
          <p:cNvPr id="471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429125"/>
            <a:ext cx="25003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357438"/>
            <a:ext cx="29718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28794" y="785794"/>
            <a:ext cx="6429420" cy="13573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Что представляет собой </a:t>
            </a:r>
            <a:endParaRPr lang="en-US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«святая» вода? 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5984" y="1000108"/>
            <a:ext cx="6429420" cy="13573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Может ли вода гореть? 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1285860"/>
            <a:ext cx="6429420" cy="264320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В каком органе человека наибольшее содержание воды, а в каком - наименьшее? </a:t>
            </a: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773488"/>
            <a:ext cx="4071937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740150"/>
            <a:ext cx="2286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29">
  <a:themeElements>
    <a:clrScheme name="Другая 9">
      <a:dk1>
        <a:srgbClr val="B7FFFF"/>
      </a:dk1>
      <a:lt1>
        <a:srgbClr val="FFFFFF"/>
      </a:lt1>
      <a:dk2>
        <a:srgbClr val="6AE12F"/>
      </a:dk2>
      <a:lt2>
        <a:srgbClr val="4D86F9"/>
      </a:lt2>
      <a:accent1>
        <a:srgbClr val="28FFFE"/>
      </a:accent1>
      <a:accent2>
        <a:srgbClr val="333399"/>
      </a:accent2>
      <a:accent3>
        <a:srgbClr val="FFFFFF"/>
      </a:accent3>
      <a:accent4>
        <a:srgbClr val="D1FF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de conception - Atome bleu">
  <a:themeElements>
    <a:clrScheme name="Modèle de conception - Atome bleu 12">
      <a:dk1>
        <a:srgbClr val="969696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F7F7F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Modèle de conception - Atome bleu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de conception - Atome bleu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conception - Atome bleu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conception - Atome bleu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conception - Atome bleu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conception - Atome bleu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conception - Atome bleu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- Atome bleu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conception - Atome bleu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de conception - Atome bleu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- Atome bleu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- Atome bleu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- Atome bleu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Тема129</Template>
  <TotalTime>4153</TotalTime>
  <Words>74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Arial Black</vt:lpstr>
      <vt:lpstr>Тема129</vt:lpstr>
      <vt:lpstr>Modèle de conception - Atome bleu</vt:lpstr>
      <vt:lpstr>Тема Office</vt:lpstr>
      <vt:lpstr>Modèle de conception - Atome bleu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201</cp:revision>
  <dcterms:modified xsi:type="dcterms:W3CDTF">2012-01-10T17:47:34Z</dcterms:modified>
</cp:coreProperties>
</file>