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1" r:id="rId5"/>
    <p:sldId id="260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E4F5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9" d="100"/>
          <a:sy n="69" d="100"/>
        </p:scale>
        <p:origin x="-10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93807-1AB9-454C-9045-AB6718EDD423}" type="datetimeFigureOut">
              <a:rPr lang="ru-RU"/>
              <a:pPr>
                <a:defRPr/>
              </a:pPr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52B89-D91F-4560-A936-00E99444C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D9E3B-0081-49BF-96A1-C43E32E5DCC3}" type="datetimeFigureOut">
              <a:rPr lang="ru-RU"/>
              <a:pPr>
                <a:defRPr/>
              </a:pPr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3B2E5-E8F3-486C-8458-0B7BCE71D9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8DDC4-D364-4DE2-BCCA-8DEE93026F60}" type="datetimeFigureOut">
              <a:rPr lang="ru-RU"/>
              <a:pPr>
                <a:defRPr/>
              </a:pPr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07D69-B7FB-445B-B646-FBDAE3814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77801-3786-4AD2-BE50-44FF68E7C248}" type="datetimeFigureOut">
              <a:rPr lang="ru-RU"/>
              <a:pPr>
                <a:defRPr/>
              </a:pPr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CA994-649B-4228-A917-5D492B111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F169A-1667-4371-9FD8-60DE0D6D5FE7}" type="datetimeFigureOut">
              <a:rPr lang="ru-RU"/>
              <a:pPr>
                <a:defRPr/>
              </a:pPr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38ED7-B3C1-4375-9524-D9C87C946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FA80A-5AC6-4F7E-9A6D-5A710809E0B8}" type="datetimeFigureOut">
              <a:rPr lang="ru-RU"/>
              <a:pPr>
                <a:defRPr/>
              </a:pPr>
              <a:t>11.12.2011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9D568-7896-4CF1-9986-C0458D3CF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3E6CF-BFB8-4712-8DD1-C826ED80A4BD}" type="datetimeFigureOut">
              <a:rPr lang="ru-RU"/>
              <a:pPr>
                <a:defRPr/>
              </a:pPr>
              <a:t>11.12.2011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F43D-DCA5-4284-BBC5-6D75F0EC8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BDC33-7265-423B-89C6-A8F1E7740664}" type="datetimeFigureOut">
              <a:rPr lang="ru-RU"/>
              <a:pPr>
                <a:defRPr/>
              </a:pPr>
              <a:t>11.12.2011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287CB-9234-4CDB-A40C-41524F12D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616C7-30B7-4E1B-985D-63B5B9D1B169}" type="datetimeFigureOut">
              <a:rPr lang="ru-RU"/>
              <a:pPr>
                <a:defRPr/>
              </a:pPr>
              <a:t>11.12.2011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BB106-F9CA-44DE-956A-2A95B5282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B4E60-294C-4027-8889-671ECA9F291B}" type="datetimeFigureOut">
              <a:rPr lang="ru-RU"/>
              <a:pPr>
                <a:defRPr/>
              </a:pPr>
              <a:t>11.12.2011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5EAE9-0452-4B46-A272-368201A48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8A4A9-534D-44FB-A7A0-6251EB2662AF}" type="datetimeFigureOut">
              <a:rPr lang="ru-RU"/>
              <a:pPr>
                <a:defRPr/>
              </a:pPr>
              <a:t>11.12.2011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EAB60-A26F-43C4-AC83-9D414A00D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2A8379-B636-46D7-9858-27FCA12CD900}" type="datetimeFigureOut">
              <a:rPr lang="ru-RU"/>
              <a:pPr>
                <a:defRPr/>
              </a:pPr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29C0FA-2C9D-48E4-BBA5-3D2C6A33F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3;&#1072;&#1090;&#1072;&#1096;&#1072;\&#1052;&#1086;&#1103;%20&#1084;&#1091;&#1079;&#1099;&#1082;&#1072;\Christmas%20Carol\oh_christmas_tree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3;&#1072;&#1090;&#1072;&#1096;&#1072;\&#1052;&#1086;&#1103;%20&#1084;&#1091;&#1079;&#1099;&#1082;&#1072;\Christmas%20Carol\we_wish_you_a_merry_christmas.mp3" TargetMode="External"/><Relationship Id="rId6" Type="http://schemas.openxmlformats.org/officeDocument/2006/relationships/image" Target="../media/image13.jpeg"/><Relationship Id="rId11" Type="http://schemas.openxmlformats.org/officeDocument/2006/relationships/image" Target="../media/image5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jpe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3;&#1072;&#1090;&#1072;&#1096;&#1072;\&#1052;&#1086;&#1103;%20&#1084;&#1091;&#1079;&#1099;&#1082;&#1072;\Christmas%20Carol\Big%20Ben.mp3" TargetMode="Externa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0.jpe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3;&#1072;&#1090;&#1072;&#1096;&#1072;\&#1052;&#1086;&#1103;%20&#1084;&#1091;&#1079;&#1099;&#1082;&#1072;\Christmas%20Carol\silent_night.mp3" TargetMode="External"/><Relationship Id="rId6" Type="http://schemas.openxmlformats.org/officeDocument/2006/relationships/image" Target="../media/image28.png"/><Relationship Id="rId11" Type="http://schemas.openxmlformats.org/officeDocument/2006/relationships/image" Target="../media/image5.pn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h_christmas_tre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5" y="32861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фон презентаци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0325" y="-12700"/>
            <a:ext cx="9264650" cy="6980238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noFill/>
          <a:ln/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rgbClr val="000000"/>
            </a:extrusionClr>
          </a:sp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50" charset="0"/>
              </a:rPr>
              <a:t>Christmas in Britain  </a:t>
            </a:r>
            <a:endParaRPr lang="ru-RU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38" y="1428750"/>
            <a:ext cx="2946400" cy="4932363"/>
          </a:xfrm>
          <a:prstGeom prst="rect">
            <a:avLst/>
          </a:prstGeom>
          <a:noFill/>
          <a:ln w="38100" cap="rnd" cmpd="tri">
            <a:solidFill>
              <a:srgbClr val="FF0000"/>
            </a:solidFill>
            <a:round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1428750"/>
            <a:ext cx="2071688" cy="4965700"/>
          </a:xfrm>
          <a:prstGeom prst="rect">
            <a:avLst/>
          </a:prstGeom>
          <a:noFill/>
          <a:ln w="38100" cap="rnd" cmpd="tri">
            <a:solidFill>
              <a:srgbClr val="FF0000"/>
            </a:solidFill>
            <a:bevel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500" y="2589213"/>
            <a:ext cx="2714625" cy="2554287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Hobo Std" pitchFamily="50" charset="0"/>
              </a:rPr>
              <a:t>This holy festival called Christmas celebrates the birth anniversary of the son of God, Jesus Christ, on 25th December every year.</a:t>
            </a:r>
            <a:endParaRPr lang="ru-RU" sz="2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4" name="oh_christmas_tre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286875" y="6429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Наташа\фотографии\фон презентац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6350"/>
            <a:ext cx="913765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  <a:noFill/>
          <a:ln/>
          <a:effectLst>
            <a:innerShdw blurRad="114300">
              <a:srgbClr val="000000"/>
            </a:innerShdw>
          </a:effectLst>
          <a:scene3d>
            <a:camera prst="orthographicFront"/>
            <a:lightRig rig="threePt" dir="t"/>
          </a:scene3d>
          <a:sp3d extrusionH="76200">
            <a:extrusionClr>
              <a:srgbClr val="000000"/>
            </a:extrusionClr>
          </a:sp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spc="300" dirty="0" smtClean="0">
                <a:solidFill>
                  <a:srgbClr val="FF0000"/>
                </a:solidFill>
                <a:latin typeface="Hobo Std" pitchFamily="50" charset="0"/>
              </a:rPr>
              <a:t>Christmas Eve</a:t>
            </a:r>
            <a:endParaRPr lang="ru-RU" b="1" spc="300" dirty="0">
              <a:solidFill>
                <a:srgbClr val="FF0000"/>
              </a:solidFill>
            </a:endParaRPr>
          </a:p>
        </p:txBody>
      </p:sp>
      <p:pic>
        <p:nvPicPr>
          <p:cNvPr id="2052" name="Picture 4" descr="D:\Наташа\фотографии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143000"/>
            <a:ext cx="2576513" cy="3500438"/>
          </a:xfrm>
          <a:prstGeom prst="rect">
            <a:avLst/>
          </a:prstGeom>
          <a:noFill/>
          <a:ln w="38100" cmpd="tri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53" name="Picture 5" descr="D:\Наташа\фотографии\IMG_00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1143000"/>
            <a:ext cx="4660900" cy="3492500"/>
          </a:xfrm>
          <a:prstGeom prst="rect">
            <a:avLst/>
          </a:prstGeom>
          <a:noFill/>
          <a:ln w="38100" cmpd="tri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6" name="Прямоугольник 5"/>
          <p:cNvGrpSpPr>
            <a:grpSpLocks/>
          </p:cNvGrpSpPr>
          <p:nvPr/>
        </p:nvGrpSpPr>
        <p:grpSpPr bwMode="auto">
          <a:xfrm>
            <a:off x="542925" y="4743450"/>
            <a:ext cx="3054350" cy="1481138"/>
            <a:chOff x="342" y="2988"/>
            <a:chExt cx="1924" cy="933"/>
          </a:xfrm>
        </p:grpSpPr>
        <p:pic>
          <p:nvPicPr>
            <p:cNvPr id="14343" name="Прямоугольник 5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2" y="2988"/>
              <a:ext cx="1924" cy="933"/>
            </a:xfrm>
            <a:prstGeom prst="rect">
              <a:avLst/>
            </a:prstGeom>
            <a:noFill/>
          </p:spPr>
        </p:pic>
        <p:sp>
          <p:nvSpPr>
            <p:cNvPr id="14344" name="Text Box 8"/>
            <p:cNvSpPr txBox="1">
              <a:spLocks noChangeArrowheads="1"/>
            </p:cNvSpPr>
            <p:nvPr/>
          </p:nvSpPr>
          <p:spPr bwMode="auto">
            <a:xfrm>
              <a:off x="405" y="3015"/>
              <a:ext cx="1755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Hobo Std" pitchFamily="50" charset="0"/>
                </a:rPr>
                <a:t>Oxford street is the busiest shopping centre and has about 300 shops</a:t>
              </a:r>
              <a:endParaRPr lang="ru-RU" sz="20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000500" y="4819650"/>
            <a:ext cx="4214813" cy="132397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Hobo Std" pitchFamily="50" charset="0"/>
              </a:rPr>
              <a:t>Christmas tree has become a central part of the Christmas festival. Christmas gifts are placed beneath the tree.</a:t>
            </a:r>
            <a:endParaRPr lang="ru-RU" sz="20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Наташа\фотографии\фон презентации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-6756"/>
            <a:ext cx="9143997" cy="685799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grpSp>
        <p:nvGrpSpPr>
          <p:cNvPr id="3" name="Прямоугольник 2"/>
          <p:cNvGrpSpPr>
            <a:grpSpLocks/>
          </p:cNvGrpSpPr>
          <p:nvPr/>
        </p:nvGrpSpPr>
        <p:grpSpPr bwMode="auto">
          <a:xfrm>
            <a:off x="1401763" y="298450"/>
            <a:ext cx="6230937" cy="1017588"/>
            <a:chOff x="883" y="188"/>
            <a:chExt cx="3925" cy="641"/>
          </a:xfrm>
        </p:grpSpPr>
        <p:pic>
          <p:nvPicPr>
            <p:cNvPr id="15362" name="Прямоугольник 2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83" y="188"/>
              <a:ext cx="3925" cy="641"/>
            </a:xfrm>
            <a:prstGeom prst="rect">
              <a:avLst/>
            </a:prstGeom>
            <a:noFill/>
          </p:spPr>
        </p:pic>
        <p:sp>
          <p:nvSpPr>
            <p:cNvPr id="15363" name="Text Box 3"/>
            <p:cNvSpPr txBox="1">
              <a:spLocks noChangeArrowheads="1"/>
            </p:cNvSpPr>
            <p:nvPr/>
          </p:nvSpPr>
          <p:spPr bwMode="auto">
            <a:xfrm>
              <a:off x="1080" y="270"/>
              <a:ext cx="3690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400" b="1">
                  <a:solidFill>
                    <a:srgbClr val="FF0000"/>
                  </a:solidFill>
                  <a:latin typeface="Hobo Std" pitchFamily="50" charset="0"/>
                </a:rPr>
                <a:t>Christmas dinner</a:t>
              </a:r>
              <a:endParaRPr lang="ru-RU" sz="4400">
                <a:latin typeface="Calibri" pitchFamily="34" charset="0"/>
              </a:endParaRPr>
            </a:p>
          </p:txBody>
        </p:sp>
      </p:grpSp>
      <p:pic>
        <p:nvPicPr>
          <p:cNvPr id="1027" name="Picture 3" descr="D:\Наташа\фотографии\индей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0" y="1285875"/>
            <a:ext cx="3128963" cy="2286000"/>
          </a:xfrm>
          <a:prstGeom prst="rect">
            <a:avLst/>
          </a:prstGeom>
          <a:noFill/>
          <a:ln w="38100" cmpd="tri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28" name="Picture 4" descr="D:\Наташа\фотографии\ПУДИНГ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8" y="1557338"/>
            <a:ext cx="2085975" cy="1800225"/>
          </a:xfrm>
          <a:prstGeom prst="rect">
            <a:avLst/>
          </a:prstGeom>
          <a:noFill/>
          <a:ln w="38100" cmpd="tri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9" name="Прямоугольник 8"/>
          <p:cNvGrpSpPr>
            <a:grpSpLocks/>
          </p:cNvGrpSpPr>
          <p:nvPr/>
        </p:nvGrpSpPr>
        <p:grpSpPr bwMode="auto">
          <a:xfrm>
            <a:off x="506413" y="3597275"/>
            <a:ext cx="1981200" cy="2406650"/>
            <a:chOff x="319" y="2266"/>
            <a:chExt cx="1248" cy="1516"/>
          </a:xfrm>
        </p:grpSpPr>
        <p:pic>
          <p:nvPicPr>
            <p:cNvPr id="15367" name="Прямоугольник 8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19" y="2266"/>
              <a:ext cx="1248" cy="1516"/>
            </a:xfrm>
            <a:prstGeom prst="rect">
              <a:avLst/>
            </a:prstGeom>
            <a:noFill/>
          </p:spPr>
        </p:pic>
        <p:sp>
          <p:nvSpPr>
            <p:cNvPr id="15368" name="Text Box 8"/>
            <p:cNvSpPr txBox="1">
              <a:spLocks noChangeArrowheads="1"/>
            </p:cNvSpPr>
            <p:nvPr/>
          </p:nvSpPr>
          <p:spPr bwMode="auto">
            <a:xfrm>
              <a:off x="360" y="2295"/>
              <a:ext cx="1125" cy="1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Hobo Std" pitchFamily="50" charset="0"/>
                </a:rPr>
                <a:t>Christmas pudding is a dessert traditionally served on Christmas day</a:t>
              </a:r>
              <a:endParaRPr lang="ru-RU" sz="20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pSp>
        <p:nvGrpSpPr>
          <p:cNvPr id="8" name="Прямоугольник 7"/>
          <p:cNvGrpSpPr>
            <a:grpSpLocks/>
          </p:cNvGrpSpPr>
          <p:nvPr/>
        </p:nvGrpSpPr>
        <p:grpSpPr bwMode="auto">
          <a:xfrm>
            <a:off x="3054350" y="3883025"/>
            <a:ext cx="2822575" cy="1792288"/>
            <a:chOff x="1924" y="2446"/>
            <a:chExt cx="1778" cy="1129"/>
          </a:xfrm>
        </p:grpSpPr>
        <p:pic>
          <p:nvPicPr>
            <p:cNvPr id="15370" name="Прямоугольник 7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924" y="2446"/>
              <a:ext cx="1778" cy="1129"/>
            </a:xfrm>
            <a:prstGeom prst="rect">
              <a:avLst/>
            </a:prstGeom>
            <a:noFill/>
          </p:spPr>
        </p:pic>
        <p:sp>
          <p:nvSpPr>
            <p:cNvPr id="15371" name="Text Box 11"/>
            <p:cNvSpPr txBox="1">
              <a:spLocks noChangeArrowheads="1"/>
            </p:cNvSpPr>
            <p:nvPr/>
          </p:nvSpPr>
          <p:spPr bwMode="auto">
            <a:xfrm>
              <a:off x="1980" y="2475"/>
              <a:ext cx="1620" cy="1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Hobo Std" pitchFamily="50" charset="0"/>
                </a:rPr>
                <a:t>Roast turkey is the favourite main course in Britain for dinner on Christmas Day</a:t>
              </a:r>
              <a:endParaRPr lang="ru-RU" sz="20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pic>
        <p:nvPicPr>
          <p:cNvPr id="1026" name="Picture 2" descr="D:\Наташа\фотографии\christmas-cak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57938" y="1571625"/>
            <a:ext cx="2476500" cy="1692275"/>
          </a:xfrm>
          <a:prstGeom prst="rect">
            <a:avLst/>
          </a:prstGeom>
          <a:noFill/>
          <a:ln w="38100" cmpd="tri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10" name="Прямоугольник 9"/>
          <p:cNvGrpSpPr>
            <a:grpSpLocks/>
          </p:cNvGrpSpPr>
          <p:nvPr/>
        </p:nvGrpSpPr>
        <p:grpSpPr bwMode="auto">
          <a:xfrm>
            <a:off x="6376988" y="3614738"/>
            <a:ext cx="2455862" cy="2103437"/>
            <a:chOff x="4017" y="2277"/>
            <a:chExt cx="1547" cy="1325"/>
          </a:xfrm>
        </p:grpSpPr>
        <p:pic>
          <p:nvPicPr>
            <p:cNvPr id="15374" name="Прямоугольник 9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017" y="2277"/>
              <a:ext cx="1547" cy="1325"/>
            </a:xfrm>
            <a:prstGeom prst="rect">
              <a:avLst/>
            </a:prstGeom>
            <a:noFill/>
          </p:spPr>
        </p:pic>
        <p:sp>
          <p:nvSpPr>
            <p:cNvPr id="15375" name="Text Box 15"/>
            <p:cNvSpPr txBox="1">
              <a:spLocks noChangeArrowheads="1"/>
            </p:cNvSpPr>
            <p:nvPr/>
          </p:nvSpPr>
          <p:spPr bwMode="auto">
            <a:xfrm>
              <a:off x="4095" y="2306"/>
              <a:ext cx="1350" cy="1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Hobo Std" pitchFamily="50" charset="0"/>
                </a:rPr>
                <a:t>The Christmas cake is kept to be offered at tea time and for snacks during the holidays</a:t>
              </a:r>
              <a:endParaRPr lang="ru-RU" sz="20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pic>
        <p:nvPicPr>
          <p:cNvPr id="12" name="we_wish_you_a_merry_christma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9144000" y="55721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Наташа\фотографии\фон презентации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" y="0"/>
            <a:ext cx="9143997" cy="685799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2054" name="Picture 6" descr="D:\Наташа\фотографии\012fxxp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1143000"/>
            <a:ext cx="3095625" cy="2160588"/>
          </a:xfrm>
          <a:prstGeom prst="rect">
            <a:avLst/>
          </a:prstGeom>
          <a:noFill/>
          <a:ln w="38100" cmpd="tri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55" name="Picture 7" descr="D:\Наташа\фотографии\БИГ БЕН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06963" y="1143000"/>
            <a:ext cx="2879725" cy="2160588"/>
          </a:xfrm>
          <a:prstGeom prst="rect">
            <a:avLst/>
          </a:prstGeom>
          <a:noFill/>
          <a:ln w="38100" cmpd="tri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26" name="Picture 2" descr="D:\Наташа\фотографии\christmas-londo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6963" y="3857625"/>
            <a:ext cx="2879725" cy="2016125"/>
          </a:xfrm>
          <a:prstGeom prst="rect">
            <a:avLst/>
          </a:prstGeom>
          <a:noFill/>
          <a:ln w="38100" cmpd="tri">
            <a:solidFill>
              <a:srgbClr val="FF0000"/>
            </a:solidFill>
            <a:miter lim="800000"/>
            <a:headEnd/>
            <a:tailEnd/>
          </a:ln>
          <a:effectLst>
            <a:outerShdw sx="2000" sy="2000" algn="ctr" rotWithShape="0">
              <a:srgbClr val="FF0000"/>
            </a:outerShdw>
          </a:effectLst>
        </p:spPr>
      </p:pic>
      <p:grpSp>
        <p:nvGrpSpPr>
          <p:cNvPr id="7" name="Прямоугольник 6"/>
          <p:cNvGrpSpPr>
            <a:grpSpLocks/>
          </p:cNvGrpSpPr>
          <p:nvPr/>
        </p:nvGrpSpPr>
        <p:grpSpPr bwMode="auto">
          <a:xfrm>
            <a:off x="5005388" y="5821363"/>
            <a:ext cx="2700337" cy="865187"/>
            <a:chOff x="3153" y="3667"/>
            <a:chExt cx="1701" cy="545"/>
          </a:xfrm>
        </p:grpSpPr>
        <p:pic>
          <p:nvPicPr>
            <p:cNvPr id="16389" name="Прямоугольник 6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153" y="3667"/>
              <a:ext cx="1701" cy="545"/>
            </a:xfrm>
            <a:prstGeom prst="rect">
              <a:avLst/>
            </a:prstGeom>
            <a:noFill/>
          </p:spPr>
        </p:pic>
        <p:sp>
          <p:nvSpPr>
            <p:cNvPr id="16390" name="Text Box 6"/>
            <p:cNvSpPr txBox="1">
              <a:spLocks noChangeArrowheads="1"/>
            </p:cNvSpPr>
            <p:nvPr/>
          </p:nvSpPr>
          <p:spPr bwMode="auto">
            <a:xfrm>
              <a:off x="3195" y="3694"/>
              <a:ext cx="162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Hobo Std" pitchFamily="50" charset="0"/>
                </a:rPr>
                <a:t>Christmas ice skating in London</a:t>
              </a:r>
              <a:endParaRPr lang="ru-RU" sz="20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pSp>
        <p:nvGrpSpPr>
          <p:cNvPr id="8" name="Прямоугольник 7"/>
          <p:cNvGrpSpPr>
            <a:grpSpLocks/>
          </p:cNvGrpSpPr>
          <p:nvPr/>
        </p:nvGrpSpPr>
        <p:grpSpPr bwMode="auto">
          <a:xfrm>
            <a:off x="1427163" y="152400"/>
            <a:ext cx="6302375" cy="1017588"/>
            <a:chOff x="899" y="96"/>
            <a:chExt cx="3970" cy="641"/>
          </a:xfrm>
        </p:grpSpPr>
        <p:pic>
          <p:nvPicPr>
            <p:cNvPr id="16392" name="Прямоугольник 7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99" y="96"/>
              <a:ext cx="3970" cy="641"/>
            </a:xfrm>
            <a:prstGeom prst="rect">
              <a:avLst/>
            </a:prstGeom>
            <a:noFill/>
          </p:spPr>
        </p:pic>
        <p:sp>
          <p:nvSpPr>
            <p:cNvPr id="16393" name="Text Box 9"/>
            <p:cNvSpPr txBox="1">
              <a:spLocks noChangeArrowheads="1"/>
            </p:cNvSpPr>
            <p:nvPr/>
          </p:nvSpPr>
          <p:spPr bwMode="auto">
            <a:xfrm>
              <a:off x="1080" y="180"/>
              <a:ext cx="3613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400" b="1">
                  <a:solidFill>
                    <a:srgbClr val="FF0000"/>
                  </a:solidFill>
                  <a:latin typeface="Hobo Std" pitchFamily="50" charset="0"/>
                </a:rPr>
                <a:t>Christmas in London</a:t>
              </a:r>
              <a:endParaRPr lang="ru-RU" sz="44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0" name="Прямоугольник 9"/>
          <p:cNvGrpSpPr>
            <a:grpSpLocks/>
          </p:cNvGrpSpPr>
          <p:nvPr/>
        </p:nvGrpSpPr>
        <p:grpSpPr bwMode="auto">
          <a:xfrm>
            <a:off x="749300" y="3883025"/>
            <a:ext cx="3494088" cy="1792288"/>
            <a:chOff x="472" y="2446"/>
            <a:chExt cx="2201" cy="1129"/>
          </a:xfrm>
        </p:grpSpPr>
        <p:pic>
          <p:nvPicPr>
            <p:cNvPr id="16395" name="Прямоугольник 9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72" y="2446"/>
              <a:ext cx="2201" cy="1129"/>
            </a:xfrm>
            <a:prstGeom prst="rect">
              <a:avLst/>
            </a:prstGeom>
            <a:noFill/>
          </p:spPr>
        </p:pic>
        <p:sp>
          <p:nvSpPr>
            <p:cNvPr id="16396" name="Text Box 12"/>
            <p:cNvSpPr txBox="1">
              <a:spLocks noChangeArrowheads="1"/>
            </p:cNvSpPr>
            <p:nvPr/>
          </p:nvSpPr>
          <p:spPr bwMode="auto">
            <a:xfrm>
              <a:off x="540" y="2475"/>
              <a:ext cx="2025" cy="1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Hobo Std" pitchFamily="50" charset="0"/>
                </a:rPr>
                <a:t>The great Christmas tree in Trafalgar Square each year since the Second World War is the gift of Norway</a:t>
              </a:r>
              <a:endParaRPr lang="ru-RU" sz="20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1" name="Прямоугольник 10"/>
          <p:cNvGrpSpPr>
            <a:grpSpLocks/>
          </p:cNvGrpSpPr>
          <p:nvPr/>
        </p:nvGrpSpPr>
        <p:grpSpPr bwMode="auto">
          <a:xfrm>
            <a:off x="4718050" y="3267075"/>
            <a:ext cx="3200400" cy="561975"/>
            <a:chOff x="2972" y="2058"/>
            <a:chExt cx="2016" cy="354"/>
          </a:xfrm>
        </p:grpSpPr>
        <p:pic>
          <p:nvPicPr>
            <p:cNvPr id="16398" name="Прямоугольник 10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972" y="2058"/>
              <a:ext cx="2016" cy="354"/>
            </a:xfrm>
            <a:prstGeom prst="rect">
              <a:avLst/>
            </a:prstGeom>
            <a:noFill/>
          </p:spPr>
        </p:pic>
        <p:sp>
          <p:nvSpPr>
            <p:cNvPr id="16399" name="Text Box 15"/>
            <p:cNvSpPr txBox="1">
              <a:spLocks noChangeArrowheads="1"/>
            </p:cNvSpPr>
            <p:nvPr/>
          </p:nvSpPr>
          <p:spPr bwMode="auto">
            <a:xfrm>
              <a:off x="3015" y="2088"/>
              <a:ext cx="193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Hobo Std" pitchFamily="50" charset="0"/>
                </a:rPr>
                <a:t>Big Ben strikes twelve</a:t>
              </a:r>
              <a:endParaRPr lang="ru-RU" sz="20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pic>
        <p:nvPicPr>
          <p:cNvPr id="12" name="Big B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9144000" y="3643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42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5000"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Наташа\фотографии\фон презентации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" y="2"/>
            <a:ext cx="9143997" cy="685799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3077" name="Picture 5" descr="D:\Наташа\фотографии\BOXING DA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1071563"/>
            <a:ext cx="3143250" cy="2024062"/>
          </a:xfrm>
          <a:prstGeom prst="rect">
            <a:avLst/>
          </a:prstGeom>
          <a:noFill/>
          <a:ln w="38100" cmpd="tri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9" name="Прямоугольник 8"/>
          <p:cNvGrpSpPr>
            <a:grpSpLocks/>
          </p:cNvGrpSpPr>
          <p:nvPr/>
        </p:nvGrpSpPr>
        <p:grpSpPr bwMode="auto">
          <a:xfrm>
            <a:off x="2219325" y="152400"/>
            <a:ext cx="4559300" cy="1017588"/>
            <a:chOff x="1398" y="96"/>
            <a:chExt cx="2872" cy="641"/>
          </a:xfrm>
        </p:grpSpPr>
        <p:pic>
          <p:nvPicPr>
            <p:cNvPr id="17411" name="Прямоугольник 8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98" y="96"/>
              <a:ext cx="2872" cy="641"/>
            </a:xfrm>
            <a:prstGeom prst="rect">
              <a:avLst/>
            </a:prstGeom>
            <a:noFill/>
          </p:spPr>
        </p:pic>
        <p:sp>
          <p:nvSpPr>
            <p:cNvPr id="17412" name="Text Box 4"/>
            <p:cNvSpPr txBox="1">
              <a:spLocks noChangeArrowheads="1"/>
            </p:cNvSpPr>
            <p:nvPr/>
          </p:nvSpPr>
          <p:spPr bwMode="auto">
            <a:xfrm>
              <a:off x="1440" y="180"/>
              <a:ext cx="2790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400" b="1">
                  <a:solidFill>
                    <a:srgbClr val="FF0000"/>
                  </a:solidFill>
                  <a:latin typeface="Hobo Std" pitchFamily="50" charset="0"/>
                </a:rPr>
                <a:t>  Boxing Day</a:t>
              </a:r>
              <a:endParaRPr lang="ru-RU" sz="44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0" name="Прямоугольник 9"/>
          <p:cNvGrpSpPr>
            <a:grpSpLocks/>
          </p:cNvGrpSpPr>
          <p:nvPr/>
        </p:nvGrpSpPr>
        <p:grpSpPr bwMode="auto">
          <a:xfrm>
            <a:off x="188913" y="1096963"/>
            <a:ext cx="2255837" cy="2103437"/>
            <a:chOff x="119" y="691"/>
            <a:chExt cx="1421" cy="1325"/>
          </a:xfrm>
        </p:grpSpPr>
        <p:pic>
          <p:nvPicPr>
            <p:cNvPr id="17414" name="Прямоугольник 9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9" y="691"/>
              <a:ext cx="1421" cy="1325"/>
            </a:xfrm>
            <a:prstGeom prst="rect">
              <a:avLst/>
            </a:prstGeom>
            <a:noFill/>
          </p:spPr>
        </p:pic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180" y="720"/>
              <a:ext cx="1260" cy="1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Hobo Std" pitchFamily="50" charset="0"/>
                </a:rPr>
                <a:t>Boxing Day is celebrated for opening Christmas box for sharing gifts </a:t>
              </a:r>
              <a:endParaRPr lang="ru-RU" sz="20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1" name="Прямоугольник 10"/>
          <p:cNvGrpSpPr>
            <a:grpSpLocks/>
          </p:cNvGrpSpPr>
          <p:nvPr/>
        </p:nvGrpSpPr>
        <p:grpSpPr bwMode="auto">
          <a:xfrm>
            <a:off x="3730625" y="4133850"/>
            <a:ext cx="2030413" cy="1481138"/>
            <a:chOff x="2350" y="2604"/>
            <a:chExt cx="1279" cy="933"/>
          </a:xfrm>
        </p:grpSpPr>
        <p:pic>
          <p:nvPicPr>
            <p:cNvPr id="17417" name="Прямоугольник 10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350" y="2604"/>
              <a:ext cx="1279" cy="933"/>
            </a:xfrm>
            <a:prstGeom prst="rect">
              <a:avLst/>
            </a:prstGeom>
            <a:noFill/>
          </p:spPr>
        </p:pic>
        <p:sp>
          <p:nvSpPr>
            <p:cNvPr id="17418" name="Text Box 10"/>
            <p:cNvSpPr txBox="1">
              <a:spLocks noChangeArrowheads="1"/>
            </p:cNvSpPr>
            <p:nvPr/>
          </p:nvSpPr>
          <p:spPr bwMode="auto">
            <a:xfrm>
              <a:off x="2430" y="2631"/>
              <a:ext cx="1080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Hobo Std" pitchFamily="50" charset="0"/>
                </a:rPr>
                <a:t>Traditionally Boxing Day is a day for fox hunting</a:t>
              </a:r>
              <a:endParaRPr lang="ru-RU" sz="20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pic>
        <p:nvPicPr>
          <p:cNvPr id="3079" name="Picture 7" descr="D:\Наташа\фотографии\the_gathering_by_ultra_violet_x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5" y="3786188"/>
            <a:ext cx="3144838" cy="2357437"/>
          </a:xfrm>
          <a:prstGeom prst="rect">
            <a:avLst/>
          </a:prstGeom>
          <a:noFill/>
          <a:ln w="38100" cmpd="tri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13" name="Прямоугольник 12"/>
          <p:cNvGrpSpPr>
            <a:grpSpLocks/>
          </p:cNvGrpSpPr>
          <p:nvPr/>
        </p:nvGrpSpPr>
        <p:grpSpPr bwMode="auto">
          <a:xfrm>
            <a:off x="6364288" y="1096963"/>
            <a:ext cx="1962150" cy="2408237"/>
            <a:chOff x="4009" y="691"/>
            <a:chExt cx="1236" cy="1517"/>
          </a:xfrm>
        </p:grpSpPr>
        <p:pic>
          <p:nvPicPr>
            <p:cNvPr id="17421" name="Прямоугольник 12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009" y="691"/>
              <a:ext cx="1236" cy="1517"/>
            </a:xfrm>
            <a:prstGeom prst="rect">
              <a:avLst/>
            </a:prstGeom>
            <a:noFill/>
          </p:spPr>
        </p:pic>
        <p:sp>
          <p:nvSpPr>
            <p:cNvPr id="17422" name="Text Box 14"/>
            <p:cNvSpPr txBox="1">
              <a:spLocks noChangeArrowheads="1"/>
            </p:cNvSpPr>
            <p:nvPr/>
          </p:nvSpPr>
          <p:spPr bwMode="auto">
            <a:xfrm>
              <a:off x="4050" y="720"/>
              <a:ext cx="1125" cy="1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Hobo Std" pitchFamily="50" charset="0"/>
                </a:rPr>
                <a:t>Nowadays, some shops open on Boxing Day to start the New Year sales</a:t>
              </a:r>
              <a:endParaRPr lang="ru-RU" sz="20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pic>
        <p:nvPicPr>
          <p:cNvPr id="3080" name="Picture 8" descr="D:\Наташа\фотографии\1292370383_rlacunvlxgyqyfb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16688" y="3429000"/>
            <a:ext cx="1698625" cy="2928938"/>
          </a:xfrm>
          <a:prstGeom prst="rect">
            <a:avLst/>
          </a:prstGeom>
          <a:noFill/>
          <a:ln w="38100" cmpd="tri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" name="silent_nigh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9144000" y="5214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165</Words>
  <Application>Microsoft Office PowerPoint</Application>
  <PresentationFormat>Экран (4:3)</PresentationFormat>
  <Paragraphs>17</Paragraphs>
  <Slides>5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Calibri</vt:lpstr>
      <vt:lpstr>Arial</vt:lpstr>
      <vt:lpstr>Hobo Std</vt:lpstr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ольга</cp:lastModifiedBy>
  <cp:revision>66</cp:revision>
  <dcterms:created xsi:type="dcterms:W3CDTF">2011-10-01T15:29:33Z</dcterms:created>
  <dcterms:modified xsi:type="dcterms:W3CDTF">2011-12-11T17:39:13Z</dcterms:modified>
</cp:coreProperties>
</file>