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9" r:id="rId3"/>
    <p:sldId id="257" r:id="rId4"/>
    <p:sldId id="258" r:id="rId5"/>
    <p:sldId id="259" r:id="rId6"/>
    <p:sldId id="260" r:id="rId7"/>
    <p:sldId id="261" r:id="rId8"/>
    <p:sldId id="262" r:id="rId9"/>
    <p:sldId id="271" r:id="rId10"/>
    <p:sldId id="272" r:id="rId11"/>
    <p:sldId id="273" r:id="rId12"/>
    <p:sldId id="266" r:id="rId13"/>
    <p:sldId id="265" r:id="rId14"/>
    <p:sldId id="275" r:id="rId15"/>
    <p:sldId id="277" r:id="rId16"/>
    <p:sldId id="278" r:id="rId17"/>
    <p:sldId id="281" r:id="rId18"/>
    <p:sldId id="282" r:id="rId19"/>
    <p:sldId id="283" r:id="rId20"/>
    <p:sldId id="284" r:id="rId21"/>
    <p:sldId id="267" r:id="rId22"/>
    <p:sldId id="270" r:id="rId23"/>
    <p:sldId id="263" r:id="rId24"/>
    <p:sldId id="264" r:id="rId25"/>
    <p:sldId id="268"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289" autoAdjust="0"/>
    <p:restoredTop sz="94660"/>
  </p:normalViewPr>
  <p:slideViewPr>
    <p:cSldViewPr>
      <p:cViewPr varScale="1">
        <p:scale>
          <a:sx n="66" d="100"/>
          <a:sy n="66" d="100"/>
        </p:scale>
        <p:origin x="-37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92789-9F13-4D4E-B169-8ED2719A1BCF}" type="datetimeFigureOut">
              <a:rPr lang="ru-RU" smtClean="0"/>
              <a:pPr/>
              <a:t>14.03.2011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3F95A-5451-4F14-A2E1-3E58EA86263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303F95A-5451-4F14-A2E1-3E58EA862639}"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0895FC6-54A3-4801-A375-059AA3A95FB9}" type="datetimeFigureOut">
              <a:rPr lang="ru-RU"/>
              <a:pPr>
                <a:defRPr/>
              </a:pPr>
              <a:t>14.03.2011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B8F9C9-C299-4E9C-B9B0-AC8F3F6237F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B38AEAD-3251-4660-AEF8-5355BFEF622F}" type="datetimeFigureOut">
              <a:rPr lang="ru-RU"/>
              <a:pPr>
                <a:defRPr/>
              </a:pPr>
              <a:t>14.03.2011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97806C-75F9-4549-B025-4AD76267E0F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E549163-8636-4D18-941D-9EF4EFD3C52B}" type="datetimeFigureOut">
              <a:rPr lang="ru-RU"/>
              <a:pPr>
                <a:defRPr/>
              </a:pPr>
              <a:t>14.03.2011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0438A4D-159A-4EB6-AC46-FEFF4ECFA86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E28B69-A9BD-47C5-B499-7BFA584A01B0}" type="datetimeFigureOut">
              <a:rPr lang="ru-RU"/>
              <a:pPr>
                <a:defRPr/>
              </a:pPr>
              <a:t>14.03.2011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12FA71-28C5-41A5-8BCC-5BAC74D36EF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E0AE88D-1047-41FD-9523-DA11963020D5}" type="datetimeFigureOut">
              <a:rPr lang="ru-RU"/>
              <a:pPr>
                <a:defRPr/>
              </a:pPr>
              <a:t>14.03.2011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75308E-8522-41CF-8215-7E6A1219481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365B124-8A5E-4C24-A716-740B1D64EB4D}" type="datetimeFigureOut">
              <a:rPr lang="ru-RU"/>
              <a:pPr>
                <a:defRPr/>
              </a:pPr>
              <a:t>14.03.2011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85754FE-890D-4136-B2A1-0FCFD565A02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7FDB0DE-B79D-4A43-8CFF-F8AB12CD3FC8}" type="datetimeFigureOut">
              <a:rPr lang="ru-RU"/>
              <a:pPr>
                <a:defRPr/>
              </a:pPr>
              <a:t>14.03.2011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2666CC7-8000-42D5-B720-0F6828FF259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1B2AA1E-559B-4D48-AE56-19240DDD8021}" type="datetimeFigureOut">
              <a:rPr lang="ru-RU"/>
              <a:pPr>
                <a:defRPr/>
              </a:pPr>
              <a:t>14.03.2011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9119EBB-9ABF-4915-9C74-A275E3765E5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54C7CF0-BA0E-40E4-A6C6-C6CFD77EE604}" type="datetimeFigureOut">
              <a:rPr lang="ru-RU"/>
              <a:pPr>
                <a:defRPr/>
              </a:pPr>
              <a:t>14.03.2011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7B9768-FB9D-4D60-8C92-B99562F2E86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3FEB755-1496-48D6-8D04-7DF84C3D7DD0}" type="datetimeFigureOut">
              <a:rPr lang="ru-RU"/>
              <a:pPr>
                <a:defRPr/>
              </a:pPr>
              <a:t>14.03.2011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5F56267-4F05-46E0-9EAB-1D6ABE5CACE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B7967C-E136-4EB4-8C9B-B65751703750}" type="datetimeFigureOut">
              <a:rPr lang="ru-RU"/>
              <a:pPr>
                <a:defRPr/>
              </a:pPr>
              <a:t>14.03.2011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88D449-C1FF-40F3-BDC8-4776C897E1A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E33855-EFBD-40FC-ADBB-355823E2CA59}" type="datetimeFigureOut">
              <a:rPr lang="ru-RU"/>
              <a:pPr>
                <a:defRPr/>
              </a:pPr>
              <a:t>14.03.2011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01A59F-565E-473A-924F-9EE72564CFC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а 4 из 64000"/>
          <p:cNvPicPr>
            <a:picLocks noChangeAspect="1" noChangeArrowheads="1"/>
          </p:cNvPicPr>
          <p:nvPr/>
        </p:nvPicPr>
        <p:blipFill>
          <a:blip r:embed="rId2"/>
          <a:srcRect/>
          <a:stretch>
            <a:fillRect/>
          </a:stretch>
        </p:blipFill>
        <p:spPr bwMode="auto">
          <a:xfrm>
            <a:off x="0" y="0"/>
            <a:ext cx="9148763" cy="6858000"/>
          </a:xfrm>
          <a:prstGeom prst="rect">
            <a:avLst/>
          </a:prstGeom>
          <a:noFill/>
          <a:ln w="9525">
            <a:noFill/>
            <a:miter lim="800000"/>
            <a:headEnd/>
            <a:tailEnd/>
          </a:ln>
        </p:spPr>
      </p:pic>
      <p:sp>
        <p:nvSpPr>
          <p:cNvPr id="2051" name="Заголовок 1"/>
          <p:cNvSpPr>
            <a:spLocks noGrp="1"/>
          </p:cNvSpPr>
          <p:nvPr>
            <p:ph type="ctrTitle"/>
          </p:nvPr>
        </p:nvSpPr>
        <p:spPr>
          <a:xfrm>
            <a:off x="611188" y="0"/>
            <a:ext cx="7772400" cy="1470025"/>
          </a:xfrm>
        </p:spPr>
        <p:txBody>
          <a:bodyPr/>
          <a:lstStyle/>
          <a:p>
            <a:pPr eaLnBrk="1" hangingPunct="1"/>
            <a:r>
              <a:rPr lang="en-US" sz="8800" smtClean="0">
                <a:latin typeface="Century Gothic" pitchFamily="34" charset="0"/>
              </a:rPr>
              <a:t>Canada.</a:t>
            </a:r>
            <a:endParaRPr lang="ru-RU" sz="8800" smtClean="0">
              <a:latin typeface="Century Gothic" pitchFamily="34" charset="0"/>
            </a:endParaRPr>
          </a:p>
        </p:txBody>
      </p:sp>
      <p:pic>
        <p:nvPicPr>
          <p:cNvPr id="4" name="Picture 4" descr="Картинка 2 из 1193"/>
          <p:cNvPicPr>
            <a:picLocks noChangeAspect="1" noChangeArrowheads="1"/>
          </p:cNvPicPr>
          <p:nvPr/>
        </p:nvPicPr>
        <p:blipFill>
          <a:blip r:embed="rId3"/>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4709160"/>
          </a:xfrm>
        </p:spPr>
        <p:txBody>
          <a:bodyPr>
            <a:normAutofit/>
          </a:bodyPr>
          <a:lstStyle/>
          <a:p>
            <a:r>
              <a:rPr lang="en-US" sz="2400" dirty="0" smtClean="0">
                <a:latin typeface="Century Gothic" pitchFamily="34" charset="0"/>
              </a:rPr>
              <a:t>The word "Canada" comes from the language of the Indians and it means "village". Aboriginal people in Canada were American Indian tribes. The first Europeans who has appeared on Canadian soil around 1000 years ago were Icelandic Vikings.</a:t>
            </a:r>
            <a:endParaRPr lang="ru-RU" sz="2400" dirty="0">
              <a:latin typeface="Century Gothic"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214282" y="2214554"/>
            <a:ext cx="3000396" cy="4470739"/>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286116" y="2285992"/>
            <a:ext cx="5715000" cy="4286250"/>
          </a:xfrm>
          <a:prstGeom prst="rect">
            <a:avLst/>
          </a:prstGeom>
          <a:noFill/>
          <a:ln w="9525">
            <a:noFill/>
            <a:miter lim="800000"/>
            <a:headEnd/>
            <a:tailEnd/>
          </a:ln>
        </p:spPr>
      </p:pic>
      <p:pic>
        <p:nvPicPr>
          <p:cNvPr id="6" name="Picture 4" descr="Картинка 2 из 1193"/>
          <p:cNvPicPr>
            <a:picLocks noChangeAspect="1" noChangeArrowheads="1"/>
          </p:cNvPicPr>
          <p:nvPr/>
        </p:nvPicPr>
        <p:blipFill>
          <a:blip r:embed="rId4"/>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2844" y="1714488"/>
            <a:ext cx="4038600" cy="4929222"/>
          </a:xfrm>
        </p:spPr>
        <p:txBody>
          <a:bodyPr>
            <a:normAutofit fontScale="25000" lnSpcReduction="20000"/>
          </a:bodyPr>
          <a:lstStyle/>
          <a:p>
            <a:pPr>
              <a:buNone/>
            </a:pPr>
            <a:r>
              <a:rPr lang="en-US" sz="6400" dirty="0" smtClean="0">
                <a:latin typeface="Century Gothic" pitchFamily="34" charset="0"/>
              </a:rPr>
              <a:t>The first immigrants from Europe arrived in Canada in the 15th century. They were mainly from England and France,</a:t>
            </a:r>
            <a:r>
              <a:rPr lang="ru-RU" sz="6400" dirty="0" smtClean="0">
                <a:latin typeface="Century Gothic" pitchFamily="34" charset="0"/>
              </a:rPr>
              <a:t> </a:t>
            </a:r>
            <a:r>
              <a:rPr lang="en-US" sz="6400" dirty="0" smtClean="0">
                <a:latin typeface="Century Gothic" pitchFamily="34" charset="0"/>
              </a:rPr>
              <a:t>so now people speak </a:t>
            </a:r>
          </a:p>
          <a:p>
            <a:pPr>
              <a:buNone/>
            </a:pPr>
            <a:r>
              <a:rPr lang="en-US" sz="6400" dirty="0" smtClean="0">
                <a:latin typeface="Century Gothic" pitchFamily="34" charset="0"/>
              </a:rPr>
              <a:t>English and French in Canada. </a:t>
            </a:r>
            <a:endParaRPr lang="ru-RU" sz="6400" dirty="0" smtClean="0">
              <a:latin typeface="Century Gothic" pitchFamily="34" charset="0"/>
            </a:endParaRPr>
          </a:p>
          <a:p>
            <a:pPr>
              <a:buNone/>
            </a:pPr>
            <a:r>
              <a:rPr lang="en-US" sz="6400" dirty="0" smtClean="0">
                <a:latin typeface="Century Gothic" pitchFamily="34" charset="0"/>
              </a:rPr>
              <a:t>The population of Canada is 31 million people</a:t>
            </a:r>
            <a:r>
              <a:rPr lang="ru-RU" sz="6400" dirty="0" smtClean="0">
                <a:latin typeface="Century Gothic" pitchFamily="34" charset="0"/>
              </a:rPr>
              <a:t>.</a:t>
            </a:r>
          </a:p>
          <a:p>
            <a:pPr>
              <a:buNone/>
            </a:pPr>
            <a:r>
              <a:rPr lang="en-US" sz="6400" dirty="0" smtClean="0">
                <a:latin typeface="Century Gothic" pitchFamily="34" charset="0"/>
              </a:rPr>
              <a:t>Among the native peoples of Canada are </a:t>
            </a:r>
            <a:r>
              <a:rPr lang="en-US" sz="6400" dirty="0" smtClean="0">
                <a:latin typeface="Century Gothic" pitchFamily="34" charset="0"/>
              </a:rPr>
              <a:t>,</a:t>
            </a:r>
            <a:r>
              <a:rPr lang="ru-RU" sz="6400" dirty="0" smtClean="0">
                <a:latin typeface="Century Gothic" pitchFamily="34" charset="0"/>
              </a:rPr>
              <a:t> </a:t>
            </a:r>
            <a:r>
              <a:rPr lang="en-US" sz="6400" smtClean="0">
                <a:latin typeface="Century Gothic" pitchFamily="34" charset="0"/>
              </a:rPr>
              <a:t>Iroquois</a:t>
            </a:r>
            <a:r>
              <a:rPr lang="ru-RU" sz="6400" dirty="0" smtClean="0">
                <a:latin typeface="Century Gothic" pitchFamily="34" charset="0"/>
              </a:rPr>
              <a:t> </a:t>
            </a:r>
            <a:r>
              <a:rPr lang="en-US" sz="6400" dirty="0" smtClean="0">
                <a:latin typeface="Century Gothic" pitchFamily="34" charset="0"/>
              </a:rPr>
              <a:t>,</a:t>
            </a:r>
            <a:r>
              <a:rPr lang="ru-RU" sz="6400" dirty="0" smtClean="0">
                <a:latin typeface="Century Gothic" pitchFamily="34" charset="0"/>
              </a:rPr>
              <a:t> </a:t>
            </a:r>
            <a:r>
              <a:rPr lang="en-US" sz="6400" dirty="0" smtClean="0">
                <a:latin typeface="Century Gothic" pitchFamily="34" charset="0"/>
              </a:rPr>
              <a:t>Eskimos .</a:t>
            </a:r>
            <a:endParaRPr lang="ru-RU" sz="6400" dirty="0" smtClean="0">
              <a:latin typeface="Century Gothic" pitchFamily="34" charset="0"/>
            </a:endParaRPr>
          </a:p>
          <a:p>
            <a:pPr>
              <a:buNone/>
            </a:pPr>
            <a:r>
              <a:rPr lang="en-US" sz="6400" dirty="0" smtClean="0">
                <a:latin typeface="Century Gothic" pitchFamily="34" charset="0"/>
              </a:rPr>
              <a:t>Most Indians live on reservations. On the Arctic coast settled around 17 thousand </a:t>
            </a:r>
            <a:r>
              <a:rPr lang="ru-RU" sz="6400" dirty="0" smtClean="0">
                <a:latin typeface="Century Gothic" pitchFamily="34" charset="0"/>
              </a:rPr>
              <a:t> </a:t>
            </a:r>
            <a:r>
              <a:rPr lang="en-US" sz="6400" dirty="0" smtClean="0">
                <a:latin typeface="Century Gothic" pitchFamily="34" charset="0"/>
              </a:rPr>
              <a:t>Eskimos</a:t>
            </a:r>
            <a:r>
              <a:rPr lang="ru-RU" sz="6400" dirty="0" smtClean="0">
                <a:latin typeface="Century Gothic" pitchFamily="34" charset="0"/>
              </a:rPr>
              <a:t>.</a:t>
            </a:r>
            <a:r>
              <a:rPr lang="en-US" sz="6400" dirty="0" smtClean="0">
                <a:latin typeface="Century Gothic" pitchFamily="34" charset="0"/>
              </a:rPr>
              <a:t> </a:t>
            </a:r>
          </a:p>
          <a:p>
            <a:pPr>
              <a:buNone/>
            </a:pPr>
            <a:r>
              <a:rPr lang="en-US" sz="6400" dirty="0" smtClean="0">
                <a:latin typeface="Century Gothic" pitchFamily="34" charset="0"/>
              </a:rPr>
              <a:t>Life is expectancy  in Canada, 7</a:t>
            </a:r>
            <a:r>
              <a:rPr lang="ru-RU" sz="6400" dirty="0" smtClean="0">
                <a:latin typeface="Century Gothic" pitchFamily="34" charset="0"/>
              </a:rPr>
              <a:t>5</a:t>
            </a:r>
            <a:r>
              <a:rPr lang="en-US" sz="6400" dirty="0" smtClean="0">
                <a:latin typeface="Century Gothic" pitchFamily="34" charset="0"/>
              </a:rPr>
              <a:t> years for men and 8</a:t>
            </a:r>
            <a:r>
              <a:rPr lang="ru-RU" sz="6400" dirty="0" smtClean="0">
                <a:latin typeface="Century Gothic" pitchFamily="34" charset="0"/>
              </a:rPr>
              <a:t>2</a:t>
            </a:r>
            <a:r>
              <a:rPr lang="en-US" sz="6400" dirty="0" smtClean="0">
                <a:latin typeface="Century Gothic" pitchFamily="34" charset="0"/>
              </a:rPr>
              <a:t> years for women. </a:t>
            </a:r>
          </a:p>
          <a:p>
            <a:pPr>
              <a:buNone/>
            </a:pPr>
            <a:r>
              <a:rPr lang="en-US" sz="6400" dirty="0" smtClean="0">
                <a:latin typeface="Century Gothic" pitchFamily="34" charset="0"/>
              </a:rPr>
              <a:t>This is one of the highest rates in the world.</a:t>
            </a:r>
            <a:endParaRPr lang="ru-RU" sz="6400" dirty="0" smtClean="0">
              <a:latin typeface="Century Gothic" pitchFamily="34" charset="0"/>
            </a:endParaRPr>
          </a:p>
          <a:p>
            <a:pPr>
              <a:buNone/>
            </a:pPr>
            <a:endParaRPr lang="en-US" dirty="0" smtClean="0"/>
          </a:p>
          <a:p>
            <a:endParaRPr lang="ru-RU" dirty="0"/>
          </a:p>
        </p:txBody>
      </p:sp>
      <p:sp>
        <p:nvSpPr>
          <p:cNvPr id="2" name="Заголовок 1"/>
          <p:cNvSpPr>
            <a:spLocks noGrp="1"/>
          </p:cNvSpPr>
          <p:nvPr>
            <p:ph type="title"/>
          </p:nvPr>
        </p:nvSpPr>
        <p:spPr/>
        <p:txBody>
          <a:bodyPr/>
          <a:lstStyle/>
          <a:p>
            <a:r>
              <a:rPr lang="en-US" dirty="0">
                <a:latin typeface="Century Gothic" pitchFamily="34" charset="0"/>
              </a:rPr>
              <a:t>T</a:t>
            </a:r>
            <a:r>
              <a:rPr lang="en-US" dirty="0" smtClean="0">
                <a:latin typeface="Century Gothic" pitchFamily="34" charset="0"/>
              </a:rPr>
              <a:t>he population of Canada</a:t>
            </a:r>
            <a:endParaRPr lang="ru-RU" dirty="0">
              <a:latin typeface="Century Gothic" pitchFamily="34" charset="0"/>
            </a:endParaRPr>
          </a:p>
        </p:txBody>
      </p:sp>
      <p:pic>
        <p:nvPicPr>
          <p:cNvPr id="5" name="Picture 2" descr="C:\Documents and Settings\Андрей\Мои документы\Мои рисунки\1213987465_canada_phil_fontain_apology.jpg"/>
          <p:cNvPicPr>
            <a:picLocks noChangeAspect="1" noChangeArrowheads="1"/>
          </p:cNvPicPr>
          <p:nvPr/>
        </p:nvPicPr>
        <p:blipFill>
          <a:blip r:embed="rId2"/>
          <a:srcRect/>
          <a:stretch>
            <a:fillRect/>
          </a:stretch>
        </p:blipFill>
        <p:spPr bwMode="auto">
          <a:xfrm>
            <a:off x="4143372" y="1714488"/>
            <a:ext cx="5000628" cy="4500571"/>
          </a:xfrm>
          <a:prstGeom prst="rect">
            <a:avLst/>
          </a:prstGeom>
          <a:noFill/>
        </p:spPr>
      </p:pic>
      <p:pic>
        <p:nvPicPr>
          <p:cNvPr id="6" name="Picture 4" descr="Картинка 2 из 1193"/>
          <p:cNvPicPr>
            <a:picLocks noChangeAspect="1" noChangeArrowheads="1"/>
          </p:cNvPicPr>
          <p:nvPr/>
        </p:nvPicPr>
        <p:blipFill>
          <a:blip r:embed="rId3"/>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3">
                                            <p:txEl>
                                              <p:pRg st="1" end="1"/>
                                            </p:txEl>
                                          </p:spTgt>
                                        </p:tgtEl>
                                      </p:cBhvr>
                                    </p:animEffect>
                                    <p:set>
                                      <p:cBhvr>
                                        <p:cTn id="33" dur="1" fill="hold">
                                          <p:stCondLst>
                                            <p:cond delay="499"/>
                                          </p:stCondLst>
                                        </p:cTn>
                                        <p:tgtEl>
                                          <p:spTgt spid="3">
                                            <p:txEl>
                                              <p:pRg st="1" end="1"/>
                                            </p:txEl>
                                          </p:spTgt>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3">
                                            <p:txEl>
                                              <p:pRg st="2" end="2"/>
                                            </p:txEl>
                                          </p:spTgt>
                                        </p:tgtEl>
                                      </p:cBhvr>
                                    </p:animEffect>
                                    <p:set>
                                      <p:cBhvr>
                                        <p:cTn id="36" dur="1" fill="hold">
                                          <p:stCondLst>
                                            <p:cond delay="499"/>
                                          </p:stCondLst>
                                        </p:cTn>
                                        <p:tgtEl>
                                          <p:spTgt spid="3">
                                            <p:txEl>
                                              <p:pRg st="2" end="2"/>
                                            </p:txEl>
                                          </p:spTgt>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3">
                                            <p:txEl>
                                              <p:pRg st="3" end="3"/>
                                            </p:txEl>
                                          </p:spTgt>
                                        </p:tgtEl>
                                      </p:cBhvr>
                                    </p:animEffect>
                                    <p:set>
                                      <p:cBhvr>
                                        <p:cTn id="39" dur="1" fill="hold">
                                          <p:stCondLst>
                                            <p:cond delay="499"/>
                                          </p:stCondLst>
                                        </p:cTn>
                                        <p:tgtEl>
                                          <p:spTgt spid="3">
                                            <p:txEl>
                                              <p:pRg st="3" end="3"/>
                                            </p:txEl>
                                          </p:spTgt>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3">
                                            <p:txEl>
                                              <p:pRg st="4" end="4"/>
                                            </p:txEl>
                                          </p:spTgt>
                                        </p:tgtEl>
                                      </p:cBhvr>
                                    </p:animEffect>
                                    <p:set>
                                      <p:cBhvr>
                                        <p:cTn id="42" dur="1" fill="hold">
                                          <p:stCondLst>
                                            <p:cond delay="499"/>
                                          </p:stCondLst>
                                        </p:cTn>
                                        <p:tgtEl>
                                          <p:spTgt spid="3">
                                            <p:txEl>
                                              <p:pRg st="4" end="4"/>
                                            </p:txEl>
                                          </p:spTgt>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3">
                                            <p:txEl>
                                              <p:pRg st="5" end="5"/>
                                            </p:txEl>
                                          </p:spTgt>
                                        </p:tgtEl>
                                      </p:cBhvr>
                                    </p:animEffect>
                                    <p:set>
                                      <p:cBhvr>
                                        <p:cTn id="45" dur="1" fill="hold">
                                          <p:stCondLst>
                                            <p:cond delay="499"/>
                                          </p:stCondLst>
                                        </p:cTn>
                                        <p:tgtEl>
                                          <p:spTgt spid="3">
                                            <p:txEl>
                                              <p:pRg st="5" end="5"/>
                                            </p:txEl>
                                          </p:spTgt>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3">
                                            <p:txEl>
                                              <p:pRg st="6" end="6"/>
                                            </p:txEl>
                                          </p:spTgt>
                                        </p:tgtEl>
                                      </p:cBhvr>
                                    </p:animEffect>
                                    <p:set>
                                      <p:cBhvr>
                                        <p:cTn id="48"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marL="342900" indent="-342900" eaLnBrk="1" hangingPunct="1"/>
            <a:r>
              <a:rPr lang="en-US" smtClean="0">
                <a:solidFill>
                  <a:srgbClr val="000000"/>
                </a:solidFill>
                <a:latin typeface="Century Gothic" pitchFamily="34" charset="0"/>
              </a:rPr>
              <a:t>Characteristic.</a:t>
            </a:r>
            <a:r>
              <a:rPr lang="en-US" sz="4800" smtClean="0">
                <a:solidFill>
                  <a:srgbClr val="000000"/>
                </a:solidFill>
                <a:latin typeface="Century Gothic" pitchFamily="34" charset="0"/>
              </a:rPr>
              <a:t/>
            </a:r>
            <a:br>
              <a:rPr lang="en-US" sz="4800" smtClean="0">
                <a:solidFill>
                  <a:srgbClr val="000000"/>
                </a:solidFill>
                <a:latin typeface="Century Gothic" pitchFamily="34" charset="0"/>
              </a:rPr>
            </a:br>
            <a:endParaRPr lang="ru-RU" sz="4800" smtClean="0">
              <a:solidFill>
                <a:srgbClr val="000000"/>
              </a:solidFill>
              <a:latin typeface="Century Gothic" pitchFamily="34" charset="0"/>
            </a:endParaRPr>
          </a:p>
        </p:txBody>
      </p:sp>
      <p:sp>
        <p:nvSpPr>
          <p:cNvPr id="13315" name="Содержимое 2"/>
          <p:cNvSpPr>
            <a:spLocks noGrp="1"/>
          </p:cNvSpPr>
          <p:nvPr>
            <p:ph idx="1"/>
          </p:nvPr>
        </p:nvSpPr>
        <p:spPr>
          <a:xfrm>
            <a:off x="179388" y="1600200"/>
            <a:ext cx="5184775" cy="4349750"/>
          </a:xfrm>
        </p:spPr>
        <p:txBody>
          <a:bodyPr/>
          <a:lstStyle/>
          <a:p>
            <a:pPr eaLnBrk="1" hangingPunct="1">
              <a:buFont typeface="Arial" charset="0"/>
              <a:buNone/>
            </a:pPr>
            <a:r>
              <a:rPr lang="en-US" sz="2600" smtClean="0">
                <a:latin typeface="Century Gothic" pitchFamily="34" charset="0"/>
              </a:rPr>
              <a:t>Language</a:t>
            </a:r>
            <a:r>
              <a:rPr lang="ru-RU" sz="2600" smtClean="0">
                <a:latin typeface="Century Gothic" pitchFamily="34" charset="0"/>
              </a:rPr>
              <a:t>:</a:t>
            </a:r>
            <a:r>
              <a:rPr lang="en-US" sz="2600" smtClean="0">
                <a:latin typeface="Century Gothic" pitchFamily="34" charset="0"/>
              </a:rPr>
              <a:t> French and English</a:t>
            </a:r>
          </a:p>
          <a:p>
            <a:pPr eaLnBrk="1" hangingPunct="1">
              <a:buFont typeface="Arial" charset="0"/>
              <a:buNone/>
            </a:pPr>
            <a:r>
              <a:rPr lang="en-US" sz="2600" smtClean="0">
                <a:latin typeface="Century Gothic" pitchFamily="34" charset="0"/>
              </a:rPr>
              <a:t>Religion</a:t>
            </a:r>
            <a:r>
              <a:rPr lang="ru-RU" sz="2600" smtClean="0">
                <a:latin typeface="Century Gothic" pitchFamily="34" charset="0"/>
              </a:rPr>
              <a:t>:</a:t>
            </a:r>
            <a:r>
              <a:rPr lang="en-US" sz="2600" smtClean="0">
                <a:latin typeface="Century Gothic" pitchFamily="34" charset="0"/>
              </a:rPr>
              <a:t> Christians - 85%</a:t>
            </a:r>
          </a:p>
          <a:p>
            <a:pPr eaLnBrk="1" hangingPunct="1">
              <a:buFont typeface="Arial" charset="0"/>
              <a:buNone/>
            </a:pPr>
            <a:r>
              <a:rPr lang="en-US" sz="2600" smtClean="0">
                <a:latin typeface="Century Gothic" pitchFamily="34" charset="0"/>
              </a:rPr>
              <a:t>                Atheists – 9%</a:t>
            </a:r>
          </a:p>
          <a:p>
            <a:pPr eaLnBrk="1" hangingPunct="1">
              <a:buFont typeface="Arial" charset="0"/>
              <a:buNone/>
            </a:pPr>
            <a:r>
              <a:rPr lang="en-US" sz="2600" smtClean="0">
                <a:latin typeface="Century Gothic" pitchFamily="34" charset="0"/>
              </a:rPr>
              <a:t>                Muslims – 4%</a:t>
            </a:r>
          </a:p>
          <a:p>
            <a:pPr eaLnBrk="1" hangingPunct="1">
              <a:buFont typeface="Arial" charset="0"/>
              <a:buNone/>
            </a:pPr>
            <a:r>
              <a:rPr lang="en-US" sz="2600" smtClean="0">
                <a:latin typeface="Century Gothic" pitchFamily="34" charset="0"/>
              </a:rPr>
              <a:t>                Buddhists – 2%</a:t>
            </a:r>
          </a:p>
          <a:p>
            <a:pPr eaLnBrk="1" hangingPunct="1">
              <a:buFont typeface="Arial" charset="0"/>
              <a:buNone/>
            </a:pPr>
            <a:r>
              <a:rPr lang="en-US" sz="2600" smtClean="0">
                <a:latin typeface="Century Gothic" pitchFamily="34" charset="0"/>
              </a:rPr>
              <a:t>People</a:t>
            </a:r>
            <a:r>
              <a:rPr lang="ru-RU" sz="2600" smtClean="0">
                <a:latin typeface="Century Gothic" pitchFamily="34" charset="0"/>
              </a:rPr>
              <a:t>:</a:t>
            </a:r>
            <a:r>
              <a:rPr lang="en-US" sz="2600" smtClean="0">
                <a:latin typeface="Century Gothic" pitchFamily="34" charset="0"/>
              </a:rPr>
              <a:t> Canadians, French, English, Africans, Arabs, Chinese.</a:t>
            </a:r>
          </a:p>
          <a:p>
            <a:pPr eaLnBrk="1" hangingPunct="1">
              <a:buFont typeface="Arial" charset="0"/>
              <a:buNone/>
            </a:pPr>
            <a:endParaRPr lang="ru-RU" smtClean="0">
              <a:latin typeface="Century Gothic" pitchFamily="34" charset="0"/>
            </a:endParaRPr>
          </a:p>
        </p:txBody>
      </p:sp>
      <p:pic>
        <p:nvPicPr>
          <p:cNvPr id="13316"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pic>
        <p:nvPicPr>
          <p:cNvPr id="20482" name="Picture 2" descr="Файл:Strathcona-Buddhist-Temple-3727.jpg"/>
          <p:cNvPicPr>
            <a:picLocks noChangeAspect="1" noChangeArrowheads="1"/>
          </p:cNvPicPr>
          <p:nvPr/>
        </p:nvPicPr>
        <p:blipFill>
          <a:blip r:embed="rId3" cstate="print"/>
          <a:srcRect/>
          <a:stretch>
            <a:fillRect/>
          </a:stretch>
        </p:blipFill>
        <p:spPr bwMode="auto">
          <a:xfrm>
            <a:off x="5652120" y="1268760"/>
            <a:ext cx="3024336" cy="3096344"/>
          </a:xfrm>
          <a:prstGeom prst="rect">
            <a:avLst/>
          </a:prstGeom>
          <a:ln>
            <a:noFill/>
          </a:ln>
          <a:effectLst>
            <a:softEdge rad="112500"/>
          </a:effectLst>
        </p:spPr>
      </p:pic>
      <p:pic>
        <p:nvPicPr>
          <p:cNvPr id="20484" name="Picture 4" descr="Картинка 42 из 1634"/>
          <p:cNvPicPr>
            <a:picLocks noChangeAspect="1" noChangeArrowheads="1"/>
          </p:cNvPicPr>
          <p:nvPr/>
        </p:nvPicPr>
        <p:blipFill>
          <a:blip r:embed="rId4" cstate="print"/>
          <a:srcRect/>
          <a:stretch>
            <a:fillRect/>
          </a:stretch>
        </p:blipFill>
        <p:spPr bwMode="auto">
          <a:xfrm>
            <a:off x="5652120" y="4509120"/>
            <a:ext cx="3096344" cy="20882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250825" y="404813"/>
            <a:ext cx="8229600" cy="1143000"/>
          </a:xfrm>
        </p:spPr>
        <p:txBody>
          <a:bodyPr/>
          <a:lstStyle/>
          <a:p>
            <a:pPr eaLnBrk="1" hangingPunct="1"/>
            <a:r>
              <a:rPr lang="en-US" smtClean="0">
                <a:latin typeface="Century Gothic" pitchFamily="34" charset="0"/>
              </a:rPr>
              <a:t>Currency.</a:t>
            </a:r>
            <a:r>
              <a:rPr lang="en-US" smtClean="0"/>
              <a:t/>
            </a:r>
            <a:br>
              <a:rPr lang="en-US" smtClean="0"/>
            </a:br>
            <a:endParaRPr lang="ru-RU" smtClean="0"/>
          </a:p>
        </p:txBody>
      </p:sp>
      <p:sp>
        <p:nvSpPr>
          <p:cNvPr id="12291" name="Содержимое 2"/>
          <p:cNvSpPr>
            <a:spLocks noGrp="1"/>
          </p:cNvSpPr>
          <p:nvPr>
            <p:ph idx="1"/>
          </p:nvPr>
        </p:nvSpPr>
        <p:spPr>
          <a:xfrm>
            <a:off x="611188" y="1341438"/>
            <a:ext cx="9144000" cy="4525962"/>
          </a:xfrm>
        </p:spPr>
        <p:txBody>
          <a:bodyPr/>
          <a:lstStyle/>
          <a:p>
            <a:pPr eaLnBrk="1" hangingPunct="1">
              <a:buFont typeface="Arial" charset="0"/>
              <a:buNone/>
            </a:pPr>
            <a:r>
              <a:rPr lang="en-US" sz="2400" smtClean="0">
                <a:latin typeface="Century Gothic" pitchFamily="34" charset="0"/>
              </a:rPr>
              <a:t>The main currency in Canada – Canadian dollar.</a:t>
            </a:r>
            <a:endParaRPr lang="ru-RU" sz="2400" smtClean="0">
              <a:latin typeface="Century Gothic" pitchFamily="34" charset="0"/>
            </a:endParaRPr>
          </a:p>
        </p:txBody>
      </p:sp>
      <p:pic>
        <p:nvPicPr>
          <p:cNvPr id="12292"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pic>
        <p:nvPicPr>
          <p:cNvPr id="12293" name="Picture 2" descr="Файл:Canadian bills2.jpg"/>
          <p:cNvPicPr>
            <a:picLocks noChangeAspect="1" noChangeArrowheads="1"/>
          </p:cNvPicPr>
          <p:nvPr/>
        </p:nvPicPr>
        <p:blipFill>
          <a:blip r:embed="rId3"/>
          <a:srcRect/>
          <a:stretch>
            <a:fillRect/>
          </a:stretch>
        </p:blipFill>
        <p:spPr bwMode="auto">
          <a:xfrm>
            <a:off x="3635375" y="2276475"/>
            <a:ext cx="16764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Рисунок 10" descr="canada_relief.gif"/>
          <p:cNvPicPr>
            <a:picLocks noChangeAspect="1"/>
          </p:cNvPicPr>
          <p:nvPr/>
        </p:nvPicPr>
        <p:blipFill>
          <a:blip r:embed="rId2"/>
          <a:srcRect/>
          <a:stretch>
            <a:fillRect/>
          </a:stretch>
        </p:blipFill>
        <p:spPr bwMode="auto">
          <a:xfrm>
            <a:off x="5842922" y="4000504"/>
            <a:ext cx="3301079" cy="2857496"/>
          </a:xfrm>
          <a:prstGeom prst="rect">
            <a:avLst/>
          </a:prstGeom>
          <a:noFill/>
          <a:ln w="9525">
            <a:noFill/>
            <a:miter lim="800000"/>
            <a:headEnd/>
            <a:tailEnd/>
          </a:ln>
        </p:spPr>
      </p:pic>
      <p:sp>
        <p:nvSpPr>
          <p:cNvPr id="2050" name="Содержимое 6"/>
          <p:cNvSpPr>
            <a:spLocks noGrp="1"/>
          </p:cNvSpPr>
          <p:nvPr>
            <p:ph idx="1"/>
          </p:nvPr>
        </p:nvSpPr>
        <p:spPr>
          <a:xfrm>
            <a:off x="285720" y="1285860"/>
            <a:ext cx="8229600" cy="4525962"/>
          </a:xfrm>
        </p:spPr>
        <p:txBody>
          <a:bodyPr/>
          <a:lstStyle/>
          <a:p>
            <a:r>
              <a:rPr lang="en-US" sz="2000" dirty="0" smtClean="0">
                <a:latin typeface="Century Gothic" pitchFamily="34" charset="0"/>
              </a:rPr>
              <a:t>The central part of the mainland and the adjacent land the Canadian Arctic Archipelago are plains, which are located no higher than 200 m above sea level, there are: the Hudson Bay lowlands, </a:t>
            </a:r>
            <a:r>
              <a:rPr lang="en-US" sz="2000" dirty="0" err="1" smtClean="0">
                <a:latin typeface="Century Gothic" pitchFamily="34" charset="0"/>
              </a:rPr>
              <a:t>Lavreptiyskaya</a:t>
            </a:r>
            <a:r>
              <a:rPr lang="en-US" sz="2000" dirty="0" smtClean="0">
                <a:latin typeface="Century Gothic" pitchFamily="34" charset="0"/>
              </a:rPr>
              <a:t> hill, its height reaches 1000 m and has a typical lake and hilly terrain. The Great Plains, whose height from 500 to 1500 m, and the Western suburbs of Canada occupied the Cordillera mountain system. The height of the Cordillera 3000 - 3500m, highest mountain Logan 6,050 m .Appalachian Mountains are located in eastern part of North America. </a:t>
            </a:r>
            <a:endParaRPr lang="ru-RU" sz="2000" dirty="0" smtClean="0">
              <a:latin typeface="Century Gothic" pitchFamily="34" charset="0"/>
            </a:endParaRPr>
          </a:p>
        </p:txBody>
      </p:sp>
      <p:pic>
        <p:nvPicPr>
          <p:cNvPr id="4" name="Picture 4" descr="Картинка 2 из 1193"/>
          <p:cNvPicPr>
            <a:picLocks noChangeAspect="1" noChangeArrowheads="1"/>
          </p:cNvPicPr>
          <p:nvPr/>
        </p:nvPicPr>
        <p:blipFill>
          <a:blip r:embed="rId3"/>
          <a:srcRect/>
          <a:stretch>
            <a:fillRect/>
          </a:stretch>
        </p:blipFill>
        <p:spPr bwMode="auto">
          <a:xfrm>
            <a:off x="0" y="6021388"/>
            <a:ext cx="836613" cy="836612"/>
          </a:xfrm>
          <a:prstGeom prst="rect">
            <a:avLst/>
          </a:prstGeom>
          <a:noFill/>
          <a:ln w="9525">
            <a:noFill/>
            <a:miter lim="800000"/>
            <a:headEnd/>
            <a:tailEnd/>
          </a:ln>
        </p:spPr>
      </p:pic>
      <p:sp>
        <p:nvSpPr>
          <p:cNvPr id="7" name="Прямоугольник 6"/>
          <p:cNvSpPr/>
          <p:nvPr/>
        </p:nvSpPr>
        <p:spPr>
          <a:xfrm>
            <a:off x="3000364" y="500042"/>
            <a:ext cx="1970411" cy="830997"/>
          </a:xfrm>
          <a:prstGeom prst="rect">
            <a:avLst/>
          </a:prstGeom>
        </p:spPr>
        <p:txBody>
          <a:bodyPr wrap="none">
            <a:spAutoFit/>
          </a:bodyPr>
          <a:lstStyle/>
          <a:p>
            <a:r>
              <a:rPr lang="en-US" sz="4800" dirty="0" smtClean="0">
                <a:latin typeface="Century Gothic" pitchFamily="34" charset="0"/>
              </a:rPr>
              <a:t>Relief.</a:t>
            </a:r>
            <a:endParaRPr lang="ru-RU"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357298"/>
            <a:ext cx="4248150" cy="4572032"/>
          </a:xfrm>
        </p:spPr>
        <p:txBody>
          <a:bodyPr/>
          <a:lstStyle/>
          <a:p>
            <a:pPr>
              <a:lnSpc>
                <a:spcPct val="80000"/>
              </a:lnSpc>
            </a:pPr>
            <a:r>
              <a:rPr lang="en-US" sz="2400" dirty="0" smtClean="0">
                <a:latin typeface="Century Gothic" pitchFamily="34" charset="0"/>
              </a:rPr>
              <a:t>Climate in </a:t>
            </a:r>
            <a:r>
              <a:rPr lang="en-US" sz="2400" dirty="0">
                <a:latin typeface="Century Gothic" pitchFamily="34" charset="0"/>
              </a:rPr>
              <a:t>most parts of Canada is moderate, gentle </a:t>
            </a:r>
            <a:r>
              <a:rPr lang="en-US" sz="2400" dirty="0" smtClean="0">
                <a:latin typeface="Century Gothic" pitchFamily="34" charset="0"/>
              </a:rPr>
              <a:t>and </a:t>
            </a:r>
            <a:r>
              <a:rPr lang="en-US" sz="2400" dirty="0">
                <a:latin typeface="Century Gothic" pitchFamily="34" charset="0"/>
              </a:rPr>
              <a:t>to the north - the subarctic. Average January temperatures range from -35 C in the north to +4 C in the south Pacific coast. Average July temperatures are about +21 C in the south and from -4 C to +4 C on the islands Canadian Arctic Archipelago. The Arctic Circle temperatures are almost always below zero. </a:t>
            </a:r>
            <a:endParaRPr lang="ru-RU" sz="2400" dirty="0">
              <a:latin typeface="Century Gothic" pitchFamily="34" charset="0"/>
            </a:endParaRPr>
          </a:p>
        </p:txBody>
      </p:sp>
      <p:pic>
        <p:nvPicPr>
          <p:cNvPr id="6148" name="Picture 4" descr="1338"/>
          <p:cNvPicPr>
            <a:picLocks noChangeAspect="1" noChangeArrowheads="1"/>
          </p:cNvPicPr>
          <p:nvPr/>
        </p:nvPicPr>
        <p:blipFill>
          <a:blip r:embed="rId2"/>
          <a:srcRect/>
          <a:stretch>
            <a:fillRect/>
          </a:stretch>
        </p:blipFill>
        <p:spPr bwMode="auto">
          <a:xfrm>
            <a:off x="4214810" y="1928802"/>
            <a:ext cx="4929190" cy="3573463"/>
          </a:xfrm>
          <a:prstGeom prst="rect">
            <a:avLst/>
          </a:prstGeom>
          <a:noFill/>
        </p:spPr>
      </p:pic>
      <p:pic>
        <p:nvPicPr>
          <p:cNvPr id="4" name="Picture 4" descr="Картинка 2 из 1193"/>
          <p:cNvPicPr>
            <a:picLocks noChangeAspect="1" noChangeArrowheads="1"/>
          </p:cNvPicPr>
          <p:nvPr/>
        </p:nvPicPr>
        <p:blipFill>
          <a:blip r:embed="rId3"/>
          <a:srcRect/>
          <a:stretch>
            <a:fillRect/>
          </a:stretch>
        </p:blipFill>
        <p:spPr bwMode="auto">
          <a:xfrm>
            <a:off x="0" y="6021388"/>
            <a:ext cx="836613" cy="836612"/>
          </a:xfrm>
          <a:prstGeom prst="rect">
            <a:avLst/>
          </a:prstGeom>
          <a:noFill/>
          <a:ln w="9525">
            <a:noFill/>
            <a:miter lim="800000"/>
            <a:headEnd/>
            <a:tailEnd/>
          </a:ln>
        </p:spPr>
      </p:pic>
      <p:sp>
        <p:nvSpPr>
          <p:cNvPr id="6" name="TextBox 5"/>
          <p:cNvSpPr txBox="1"/>
          <p:nvPr/>
        </p:nvSpPr>
        <p:spPr>
          <a:xfrm>
            <a:off x="1357290" y="357166"/>
            <a:ext cx="6215106" cy="769441"/>
          </a:xfrm>
          <a:prstGeom prst="rect">
            <a:avLst/>
          </a:prstGeom>
          <a:noFill/>
        </p:spPr>
        <p:txBody>
          <a:bodyPr wrap="square" rtlCol="0">
            <a:spAutoFit/>
          </a:bodyPr>
          <a:lstStyle/>
          <a:p>
            <a:r>
              <a:rPr lang="en-US" sz="4400" dirty="0" smtClean="0">
                <a:latin typeface="Century Gothic" pitchFamily="34" charset="0"/>
              </a:rPr>
              <a:t>Climate.</a:t>
            </a:r>
            <a:endParaRPr lang="ru-RU" sz="4400" dirty="0">
              <a:latin typeface="Century Gothic"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checkerboard(across)">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0" y="0"/>
            <a:ext cx="4572000" cy="6858000"/>
          </a:xfrm>
        </p:spPr>
        <p:txBody>
          <a:bodyPr/>
          <a:lstStyle/>
          <a:p>
            <a:pPr>
              <a:lnSpc>
                <a:spcPct val="80000"/>
              </a:lnSpc>
            </a:pPr>
            <a:r>
              <a:rPr lang="ru-RU" sz="2800" dirty="0" err="1">
                <a:latin typeface="Century Gothic" pitchFamily="34" charset="0"/>
              </a:rPr>
              <a:t>Much</a:t>
            </a:r>
            <a:r>
              <a:rPr lang="ru-RU" sz="2800" dirty="0">
                <a:latin typeface="Century Gothic" pitchFamily="34" charset="0"/>
              </a:rPr>
              <a:t> </a:t>
            </a:r>
            <a:r>
              <a:rPr lang="ru-RU" sz="2800" dirty="0" err="1">
                <a:latin typeface="Century Gothic" pitchFamily="34" charset="0"/>
              </a:rPr>
              <a:t>of</a:t>
            </a:r>
            <a:r>
              <a:rPr lang="ru-RU" sz="2800" dirty="0">
                <a:latin typeface="Century Gothic" pitchFamily="34" charset="0"/>
              </a:rPr>
              <a:t> </a:t>
            </a:r>
            <a:r>
              <a:rPr lang="ru-RU" sz="2800" dirty="0" err="1">
                <a:latin typeface="Century Gothic" pitchFamily="34" charset="0"/>
              </a:rPr>
              <a:t>the</a:t>
            </a:r>
            <a:r>
              <a:rPr lang="ru-RU" sz="2800" dirty="0">
                <a:latin typeface="Century Gothic" pitchFamily="34" charset="0"/>
              </a:rPr>
              <a:t> </a:t>
            </a:r>
            <a:r>
              <a:rPr lang="ru-RU" sz="2800" dirty="0" err="1">
                <a:latin typeface="Century Gothic" pitchFamily="34" charset="0"/>
              </a:rPr>
              <a:t>land</a:t>
            </a:r>
            <a:r>
              <a:rPr lang="ru-RU" sz="2800" dirty="0">
                <a:latin typeface="Century Gothic" pitchFamily="34" charset="0"/>
              </a:rPr>
              <a:t> </a:t>
            </a:r>
            <a:r>
              <a:rPr lang="ru-RU" sz="2800" dirty="0" err="1">
                <a:latin typeface="Century Gothic" pitchFamily="34" charset="0"/>
              </a:rPr>
              <a:t>of</a:t>
            </a:r>
            <a:r>
              <a:rPr lang="ru-RU" sz="2800" dirty="0">
                <a:latin typeface="Century Gothic" pitchFamily="34" charset="0"/>
              </a:rPr>
              <a:t> </a:t>
            </a:r>
            <a:r>
              <a:rPr lang="ru-RU" sz="2800" dirty="0" err="1">
                <a:latin typeface="Century Gothic" pitchFamily="34" charset="0"/>
              </a:rPr>
              <a:t>Canada</a:t>
            </a:r>
            <a:r>
              <a:rPr lang="ru-RU" sz="2800" dirty="0">
                <a:latin typeface="Century Gothic" pitchFamily="34" charset="0"/>
              </a:rPr>
              <a:t> - </a:t>
            </a:r>
            <a:r>
              <a:rPr lang="ru-RU" sz="2800" dirty="0" err="1">
                <a:latin typeface="Century Gothic" pitchFamily="34" charset="0"/>
              </a:rPr>
              <a:t>tundra</a:t>
            </a:r>
            <a:r>
              <a:rPr lang="ru-RU" sz="2800" dirty="0">
                <a:latin typeface="Century Gothic" pitchFamily="34" charset="0"/>
              </a:rPr>
              <a:t> </a:t>
            </a:r>
            <a:r>
              <a:rPr lang="ru-RU" sz="2800" dirty="0" err="1">
                <a:latin typeface="Century Gothic" pitchFamily="34" charset="0"/>
              </a:rPr>
              <a:t>and</a:t>
            </a:r>
            <a:r>
              <a:rPr lang="ru-RU" sz="2800" dirty="0">
                <a:latin typeface="Century Gothic" pitchFamily="34" charset="0"/>
              </a:rPr>
              <a:t> </a:t>
            </a:r>
            <a:r>
              <a:rPr lang="ru-RU" sz="2800" dirty="0" err="1">
                <a:latin typeface="Century Gothic" pitchFamily="34" charset="0"/>
              </a:rPr>
              <a:t>taiga</a:t>
            </a:r>
            <a:r>
              <a:rPr lang="ru-RU" sz="2800" dirty="0">
                <a:latin typeface="Century Gothic" pitchFamily="34" charset="0"/>
              </a:rPr>
              <a:t>. </a:t>
            </a:r>
            <a:r>
              <a:rPr lang="ru-RU" sz="2800" dirty="0" err="1">
                <a:latin typeface="Century Gothic" pitchFamily="34" charset="0"/>
              </a:rPr>
              <a:t>Grown</a:t>
            </a:r>
            <a:r>
              <a:rPr lang="ru-RU" sz="2800" dirty="0">
                <a:latin typeface="Century Gothic" pitchFamily="34" charset="0"/>
              </a:rPr>
              <a:t> </a:t>
            </a:r>
            <a:r>
              <a:rPr lang="ru-RU" sz="2800" dirty="0" err="1">
                <a:latin typeface="Century Gothic" pitchFamily="34" charset="0"/>
              </a:rPr>
              <a:t>only</a:t>
            </a:r>
            <a:r>
              <a:rPr lang="ru-RU" sz="2800" dirty="0">
                <a:latin typeface="Century Gothic" pitchFamily="34" charset="0"/>
              </a:rPr>
              <a:t> 8% </a:t>
            </a:r>
            <a:r>
              <a:rPr lang="ru-RU" sz="2800" dirty="0" err="1">
                <a:latin typeface="Century Gothic" pitchFamily="34" charset="0"/>
              </a:rPr>
              <a:t>of</a:t>
            </a:r>
            <a:r>
              <a:rPr lang="ru-RU" sz="2800" dirty="0">
                <a:latin typeface="Century Gothic" pitchFamily="34" charset="0"/>
              </a:rPr>
              <a:t> </a:t>
            </a:r>
            <a:r>
              <a:rPr lang="ru-RU" sz="2800" dirty="0" err="1">
                <a:latin typeface="Century Gothic" pitchFamily="34" charset="0"/>
              </a:rPr>
              <a:t>the</a:t>
            </a:r>
            <a:r>
              <a:rPr lang="ru-RU" sz="2800" dirty="0">
                <a:latin typeface="Century Gothic" pitchFamily="34" charset="0"/>
              </a:rPr>
              <a:t> </a:t>
            </a:r>
            <a:r>
              <a:rPr lang="ru-RU" sz="2800" dirty="0" err="1">
                <a:latin typeface="Century Gothic" pitchFamily="34" charset="0"/>
              </a:rPr>
              <a:t>land</a:t>
            </a:r>
            <a:r>
              <a:rPr lang="ru-RU" sz="2800" dirty="0">
                <a:latin typeface="Century Gothic" pitchFamily="34" charset="0"/>
              </a:rPr>
              <a:t>, </a:t>
            </a:r>
            <a:r>
              <a:rPr lang="ru-RU" sz="2800" dirty="0" err="1">
                <a:latin typeface="Century Gothic" pitchFamily="34" charset="0"/>
              </a:rPr>
              <a:t>and</a:t>
            </a:r>
            <a:r>
              <a:rPr lang="ru-RU" sz="2800" dirty="0">
                <a:latin typeface="Century Gothic" pitchFamily="34" charset="0"/>
              </a:rPr>
              <a:t> </a:t>
            </a:r>
            <a:r>
              <a:rPr lang="ru-RU" sz="2800" dirty="0" err="1">
                <a:latin typeface="Century Gothic" pitchFamily="34" charset="0"/>
              </a:rPr>
              <a:t>more</a:t>
            </a:r>
            <a:r>
              <a:rPr lang="ru-RU" sz="2800" dirty="0">
                <a:latin typeface="Century Gothic" pitchFamily="34" charset="0"/>
              </a:rPr>
              <a:t> </a:t>
            </a:r>
            <a:r>
              <a:rPr lang="ru-RU" sz="2800" dirty="0" err="1">
                <a:latin typeface="Century Gothic" pitchFamily="34" charset="0"/>
              </a:rPr>
              <a:t>than</a:t>
            </a:r>
            <a:r>
              <a:rPr lang="ru-RU" sz="2800" dirty="0">
                <a:latin typeface="Century Gothic" pitchFamily="34" charset="0"/>
              </a:rPr>
              <a:t> 50% </a:t>
            </a:r>
            <a:r>
              <a:rPr lang="ru-RU" sz="2800" dirty="0" err="1">
                <a:latin typeface="Century Gothic" pitchFamily="34" charset="0"/>
              </a:rPr>
              <a:t>of</a:t>
            </a:r>
            <a:r>
              <a:rPr lang="ru-RU" sz="2800" dirty="0">
                <a:latin typeface="Century Gothic" pitchFamily="34" charset="0"/>
              </a:rPr>
              <a:t> </a:t>
            </a:r>
            <a:r>
              <a:rPr lang="ru-RU" sz="2800" dirty="0" err="1">
                <a:latin typeface="Century Gothic" pitchFamily="34" charset="0"/>
              </a:rPr>
              <a:t>the</a:t>
            </a:r>
            <a:r>
              <a:rPr lang="ru-RU" sz="2800" dirty="0">
                <a:latin typeface="Century Gothic" pitchFamily="34" charset="0"/>
              </a:rPr>
              <a:t> </a:t>
            </a:r>
            <a:r>
              <a:rPr lang="ru-RU" sz="2800" dirty="0" err="1">
                <a:latin typeface="Century Gothic" pitchFamily="34" charset="0"/>
              </a:rPr>
              <a:t>territory</a:t>
            </a:r>
            <a:r>
              <a:rPr lang="ru-RU" sz="2800" dirty="0">
                <a:latin typeface="Century Gothic" pitchFamily="34" charset="0"/>
              </a:rPr>
              <a:t> </a:t>
            </a:r>
            <a:r>
              <a:rPr lang="ru-RU" sz="2800" dirty="0" err="1">
                <a:latin typeface="Century Gothic" pitchFamily="34" charset="0"/>
              </a:rPr>
              <a:t>covered</a:t>
            </a:r>
            <a:r>
              <a:rPr lang="ru-RU" sz="2800" dirty="0">
                <a:latin typeface="Century Gothic" pitchFamily="34" charset="0"/>
              </a:rPr>
              <a:t> </a:t>
            </a:r>
            <a:r>
              <a:rPr lang="ru-RU" sz="2800" dirty="0" err="1">
                <a:latin typeface="Century Gothic" pitchFamily="34" charset="0"/>
              </a:rPr>
              <a:t>by</a:t>
            </a:r>
            <a:r>
              <a:rPr lang="ru-RU" sz="2800" dirty="0">
                <a:latin typeface="Century Gothic" pitchFamily="34" charset="0"/>
              </a:rPr>
              <a:t> </a:t>
            </a:r>
            <a:r>
              <a:rPr lang="ru-RU" sz="2800" dirty="0" err="1">
                <a:latin typeface="Century Gothic" pitchFamily="34" charset="0"/>
              </a:rPr>
              <a:t>forests</a:t>
            </a:r>
            <a:r>
              <a:rPr lang="ru-RU" sz="2800" dirty="0">
                <a:latin typeface="Century Gothic" pitchFamily="34" charset="0"/>
              </a:rPr>
              <a:t>, </a:t>
            </a:r>
            <a:r>
              <a:rPr lang="ru-RU" sz="2800" dirty="0" err="1">
                <a:latin typeface="Century Gothic" pitchFamily="34" charset="0"/>
              </a:rPr>
              <a:t>which</a:t>
            </a:r>
            <a:r>
              <a:rPr lang="ru-RU" sz="2800" dirty="0">
                <a:latin typeface="Century Gothic" pitchFamily="34" charset="0"/>
              </a:rPr>
              <a:t> </a:t>
            </a:r>
            <a:r>
              <a:rPr lang="ru-RU" sz="2800" dirty="0" err="1">
                <a:latin typeface="Century Gothic" pitchFamily="34" charset="0"/>
              </a:rPr>
              <a:t>are</a:t>
            </a:r>
            <a:r>
              <a:rPr lang="ru-RU" sz="2800" dirty="0">
                <a:latin typeface="Century Gothic" pitchFamily="34" charset="0"/>
              </a:rPr>
              <a:t> </a:t>
            </a:r>
            <a:r>
              <a:rPr lang="ru-RU" sz="2800" dirty="0" err="1">
                <a:latin typeface="Century Gothic" pitchFamily="34" charset="0"/>
              </a:rPr>
              <a:t>rich</a:t>
            </a:r>
            <a:r>
              <a:rPr lang="ru-RU" sz="2800" dirty="0">
                <a:latin typeface="Century Gothic" pitchFamily="34" charset="0"/>
              </a:rPr>
              <a:t> </a:t>
            </a:r>
            <a:r>
              <a:rPr lang="ru-RU" sz="2800" dirty="0" err="1">
                <a:latin typeface="Century Gothic" pitchFamily="34" charset="0"/>
              </a:rPr>
              <a:t>in</a:t>
            </a:r>
            <a:r>
              <a:rPr lang="ru-RU" sz="2800" dirty="0">
                <a:latin typeface="Century Gothic" pitchFamily="34" charset="0"/>
              </a:rPr>
              <a:t> </a:t>
            </a:r>
            <a:r>
              <a:rPr lang="ru-RU" sz="2800" dirty="0" err="1">
                <a:latin typeface="Century Gothic" pitchFamily="34" charset="0"/>
              </a:rPr>
              <a:t>valuable</a:t>
            </a:r>
            <a:r>
              <a:rPr lang="ru-RU" sz="2800" dirty="0">
                <a:latin typeface="Century Gothic" pitchFamily="34" charset="0"/>
              </a:rPr>
              <a:t> </a:t>
            </a:r>
            <a:r>
              <a:rPr lang="ru-RU" sz="2800" dirty="0" err="1">
                <a:latin typeface="Century Gothic" pitchFamily="34" charset="0"/>
              </a:rPr>
              <a:t>species</a:t>
            </a:r>
            <a:r>
              <a:rPr lang="ru-RU" sz="2800" dirty="0">
                <a:latin typeface="Century Gothic" pitchFamily="34" charset="0"/>
              </a:rPr>
              <a:t> </a:t>
            </a:r>
            <a:r>
              <a:rPr lang="ru-RU" sz="2800" dirty="0" err="1">
                <a:latin typeface="Century Gothic" pitchFamily="34" charset="0"/>
              </a:rPr>
              <a:t>of</a:t>
            </a:r>
            <a:r>
              <a:rPr lang="ru-RU" sz="2800" dirty="0">
                <a:latin typeface="Century Gothic" pitchFamily="34" charset="0"/>
              </a:rPr>
              <a:t> </a:t>
            </a:r>
            <a:r>
              <a:rPr lang="ru-RU" sz="2800" dirty="0" err="1">
                <a:latin typeface="Century Gothic" pitchFamily="34" charset="0"/>
              </a:rPr>
              <a:t>timber</a:t>
            </a:r>
            <a:r>
              <a:rPr lang="ru-RU" sz="2800" dirty="0">
                <a:latin typeface="Century Gothic" pitchFamily="34" charset="0"/>
              </a:rPr>
              <a:t>. </a:t>
            </a:r>
            <a:r>
              <a:rPr lang="ru-RU" sz="2800" dirty="0" err="1">
                <a:latin typeface="Century Gothic" pitchFamily="34" charset="0"/>
              </a:rPr>
              <a:t>Of</a:t>
            </a:r>
            <a:r>
              <a:rPr lang="ru-RU" sz="2800" dirty="0">
                <a:latin typeface="Century Gothic" pitchFamily="34" charset="0"/>
              </a:rPr>
              <a:t> </a:t>
            </a:r>
            <a:r>
              <a:rPr lang="ru-RU" sz="2800" dirty="0" err="1">
                <a:latin typeface="Century Gothic" pitchFamily="34" charset="0"/>
              </a:rPr>
              <a:t>particular</a:t>
            </a:r>
            <a:r>
              <a:rPr lang="ru-RU" sz="2800" dirty="0">
                <a:latin typeface="Century Gothic" pitchFamily="34" charset="0"/>
              </a:rPr>
              <a:t> </a:t>
            </a:r>
            <a:r>
              <a:rPr lang="ru-RU" sz="2800" dirty="0" err="1">
                <a:latin typeface="Century Gothic" pitchFamily="34" charset="0"/>
              </a:rPr>
              <a:t>value</a:t>
            </a:r>
            <a:r>
              <a:rPr lang="ru-RU" sz="2800" dirty="0">
                <a:latin typeface="Century Gothic" pitchFamily="34" charset="0"/>
              </a:rPr>
              <a:t> </a:t>
            </a:r>
            <a:r>
              <a:rPr lang="ru-RU" sz="2800" dirty="0" err="1">
                <a:latin typeface="Century Gothic" pitchFamily="34" charset="0"/>
              </a:rPr>
              <a:t>are</a:t>
            </a:r>
            <a:r>
              <a:rPr lang="ru-RU" sz="2800" dirty="0">
                <a:latin typeface="Century Gothic" pitchFamily="34" charset="0"/>
              </a:rPr>
              <a:t> </a:t>
            </a:r>
            <a:r>
              <a:rPr lang="ru-RU" sz="2800" dirty="0" err="1">
                <a:latin typeface="Century Gothic" pitchFamily="34" charset="0"/>
              </a:rPr>
              <a:t>the</a:t>
            </a:r>
            <a:r>
              <a:rPr lang="ru-RU" sz="2800" dirty="0">
                <a:latin typeface="Century Gothic" pitchFamily="34" charset="0"/>
              </a:rPr>
              <a:t> </a:t>
            </a:r>
            <a:r>
              <a:rPr lang="ru-RU" sz="2800" dirty="0" err="1">
                <a:latin typeface="Century Gothic" pitchFamily="34" charset="0"/>
              </a:rPr>
              <a:t>conifers</a:t>
            </a:r>
            <a:r>
              <a:rPr lang="ru-RU" sz="2800" dirty="0">
                <a:latin typeface="Century Gothic" pitchFamily="34" charset="0"/>
              </a:rPr>
              <a:t>: </a:t>
            </a:r>
            <a:r>
              <a:rPr lang="ru-RU" sz="2800" dirty="0" err="1">
                <a:latin typeface="Century Gothic" pitchFamily="34" charset="0"/>
              </a:rPr>
              <a:t>a</a:t>
            </a:r>
            <a:r>
              <a:rPr lang="ru-RU" sz="2800" dirty="0">
                <a:latin typeface="Century Gothic" pitchFamily="34" charset="0"/>
              </a:rPr>
              <a:t> </a:t>
            </a:r>
            <a:r>
              <a:rPr lang="ru-RU" sz="2800" dirty="0" err="1">
                <a:latin typeface="Century Gothic" pitchFamily="34" charset="0"/>
              </a:rPr>
              <a:t>giant</a:t>
            </a:r>
            <a:r>
              <a:rPr lang="ru-RU" sz="2800" dirty="0">
                <a:latin typeface="Century Gothic" pitchFamily="34" charset="0"/>
              </a:rPr>
              <a:t> </a:t>
            </a:r>
            <a:r>
              <a:rPr lang="ru-RU" sz="2800" dirty="0" err="1">
                <a:latin typeface="Century Gothic" pitchFamily="34" charset="0"/>
              </a:rPr>
              <a:t>arborvitae</a:t>
            </a:r>
            <a:r>
              <a:rPr lang="ru-RU" sz="2800" dirty="0">
                <a:latin typeface="Century Gothic" pitchFamily="34" charset="0"/>
              </a:rPr>
              <a:t>, </a:t>
            </a:r>
            <a:r>
              <a:rPr lang="ru-RU" sz="2800" dirty="0" err="1">
                <a:latin typeface="Century Gothic" pitchFamily="34" charset="0"/>
              </a:rPr>
              <a:t>balsam</a:t>
            </a:r>
            <a:r>
              <a:rPr lang="ru-RU" sz="2800" dirty="0">
                <a:latin typeface="Century Gothic" pitchFamily="34" charset="0"/>
              </a:rPr>
              <a:t> </a:t>
            </a:r>
            <a:r>
              <a:rPr lang="ru-RU" sz="2800" dirty="0" err="1">
                <a:latin typeface="Century Gothic" pitchFamily="34" charset="0"/>
              </a:rPr>
              <a:t>fir</a:t>
            </a:r>
            <a:r>
              <a:rPr lang="ru-RU" sz="2800" dirty="0">
                <a:latin typeface="Century Gothic" pitchFamily="34" charset="0"/>
              </a:rPr>
              <a:t>, </a:t>
            </a:r>
            <a:r>
              <a:rPr lang="en-US" sz="2800" dirty="0">
                <a:latin typeface="Century Gothic" pitchFamily="34" charset="0"/>
              </a:rPr>
              <a:t>black </a:t>
            </a:r>
            <a:r>
              <a:rPr lang="ru-RU" sz="2800" dirty="0" err="1">
                <a:latin typeface="Century Gothic" pitchFamily="34" charset="0"/>
              </a:rPr>
              <a:t>and</a:t>
            </a:r>
            <a:r>
              <a:rPr lang="ru-RU" sz="2800" dirty="0">
                <a:latin typeface="Century Gothic" pitchFamily="34" charset="0"/>
              </a:rPr>
              <a:t> </a:t>
            </a:r>
            <a:r>
              <a:rPr lang="ru-RU" sz="2800" dirty="0" err="1">
                <a:latin typeface="Century Gothic" pitchFamily="34" charset="0"/>
              </a:rPr>
              <a:t>white</a:t>
            </a:r>
            <a:r>
              <a:rPr lang="ru-RU" sz="2800" dirty="0">
                <a:latin typeface="Century Gothic" pitchFamily="34" charset="0"/>
              </a:rPr>
              <a:t> </a:t>
            </a:r>
            <a:r>
              <a:rPr lang="ru-RU" sz="2800" dirty="0" err="1">
                <a:latin typeface="Century Gothic" pitchFamily="34" charset="0"/>
              </a:rPr>
              <a:t>spruce</a:t>
            </a:r>
            <a:r>
              <a:rPr lang="ru-RU" sz="2800" dirty="0">
                <a:latin typeface="Century Gothic" pitchFamily="34" charset="0"/>
              </a:rPr>
              <a:t>. </a:t>
            </a:r>
            <a:r>
              <a:rPr lang="ru-RU" sz="2800" dirty="0" err="1">
                <a:latin typeface="Century Gothic" pitchFamily="34" charset="0"/>
              </a:rPr>
              <a:t>To</a:t>
            </a:r>
            <a:r>
              <a:rPr lang="ru-RU" sz="2800" dirty="0">
                <a:latin typeface="Century Gothic" pitchFamily="34" charset="0"/>
              </a:rPr>
              <a:t> </a:t>
            </a:r>
            <a:r>
              <a:rPr lang="ru-RU" sz="2800" dirty="0" err="1">
                <a:latin typeface="Century Gothic" pitchFamily="34" charset="0"/>
              </a:rPr>
              <a:t>the</a:t>
            </a:r>
            <a:r>
              <a:rPr lang="ru-RU" sz="2800" dirty="0">
                <a:latin typeface="Century Gothic" pitchFamily="34" charset="0"/>
              </a:rPr>
              <a:t> </a:t>
            </a:r>
            <a:r>
              <a:rPr lang="ru-RU" sz="2800" dirty="0" err="1">
                <a:latin typeface="Century Gothic" pitchFamily="34" charset="0"/>
              </a:rPr>
              <a:t>south</a:t>
            </a:r>
            <a:r>
              <a:rPr lang="ru-RU" sz="2800" dirty="0">
                <a:latin typeface="Century Gothic" pitchFamily="34" charset="0"/>
              </a:rPr>
              <a:t> </a:t>
            </a:r>
            <a:r>
              <a:rPr lang="ru-RU" sz="2800" dirty="0" err="1">
                <a:latin typeface="Century Gothic" pitchFamily="34" charset="0"/>
              </a:rPr>
              <a:t>and</a:t>
            </a:r>
            <a:r>
              <a:rPr lang="ru-RU" sz="2800" dirty="0">
                <a:latin typeface="Century Gothic" pitchFamily="34" charset="0"/>
              </a:rPr>
              <a:t> </a:t>
            </a:r>
            <a:r>
              <a:rPr lang="ru-RU" sz="2800" dirty="0" err="1">
                <a:latin typeface="Century Gothic" pitchFamily="34" charset="0"/>
              </a:rPr>
              <a:t>south-east</a:t>
            </a:r>
            <a:r>
              <a:rPr lang="ru-RU" sz="2800" dirty="0">
                <a:latin typeface="Century Gothic" pitchFamily="34" charset="0"/>
              </a:rPr>
              <a:t> </a:t>
            </a:r>
            <a:r>
              <a:rPr lang="ru-RU" sz="2800" dirty="0" err="1">
                <a:latin typeface="Century Gothic" pitchFamily="34" charset="0"/>
              </a:rPr>
              <a:t>of</a:t>
            </a:r>
            <a:r>
              <a:rPr lang="ru-RU" sz="2800" dirty="0">
                <a:latin typeface="Century Gothic" pitchFamily="34" charset="0"/>
              </a:rPr>
              <a:t> </a:t>
            </a:r>
            <a:r>
              <a:rPr lang="ru-RU" sz="2800" dirty="0" err="1">
                <a:latin typeface="Century Gothic" pitchFamily="34" charset="0"/>
              </a:rPr>
              <a:t>the</a:t>
            </a:r>
            <a:r>
              <a:rPr lang="ru-RU" sz="2800" dirty="0">
                <a:latin typeface="Century Gothic" pitchFamily="34" charset="0"/>
              </a:rPr>
              <a:t> </a:t>
            </a:r>
            <a:r>
              <a:rPr lang="ru-RU" sz="2800" dirty="0" err="1">
                <a:latin typeface="Century Gothic" pitchFamily="34" charset="0"/>
              </a:rPr>
              <a:t>country</a:t>
            </a:r>
            <a:r>
              <a:rPr lang="ru-RU" sz="2800" dirty="0">
                <a:latin typeface="Century Gothic" pitchFamily="34" charset="0"/>
              </a:rPr>
              <a:t> </a:t>
            </a:r>
            <a:r>
              <a:rPr lang="ru-RU" sz="2800" dirty="0" err="1">
                <a:latin typeface="Century Gothic" pitchFamily="34" charset="0"/>
              </a:rPr>
              <a:t>is</a:t>
            </a:r>
            <a:r>
              <a:rPr lang="ru-RU" sz="2800" dirty="0">
                <a:latin typeface="Century Gothic" pitchFamily="34" charset="0"/>
              </a:rPr>
              <a:t> </a:t>
            </a:r>
            <a:r>
              <a:rPr lang="ru-RU" sz="2800" dirty="0" err="1">
                <a:latin typeface="Century Gothic" pitchFamily="34" charset="0"/>
              </a:rPr>
              <a:t>characterized</a:t>
            </a:r>
            <a:r>
              <a:rPr lang="ru-RU" sz="2800" dirty="0">
                <a:latin typeface="Century Gothic" pitchFamily="34" charset="0"/>
              </a:rPr>
              <a:t> </a:t>
            </a:r>
            <a:r>
              <a:rPr lang="ru-RU" sz="2800" dirty="0" err="1">
                <a:latin typeface="Century Gothic" pitchFamily="34" charset="0"/>
              </a:rPr>
              <a:t>by</a:t>
            </a:r>
            <a:r>
              <a:rPr lang="ru-RU" sz="2800" dirty="0">
                <a:latin typeface="Century Gothic" pitchFamily="34" charset="0"/>
              </a:rPr>
              <a:t> </a:t>
            </a:r>
            <a:r>
              <a:rPr lang="ru-RU" sz="2800" dirty="0" err="1">
                <a:latin typeface="Century Gothic" pitchFamily="34" charset="0"/>
              </a:rPr>
              <a:t>poplar</a:t>
            </a:r>
            <a:r>
              <a:rPr lang="ru-RU" sz="2800" dirty="0">
                <a:latin typeface="Century Gothic" pitchFamily="34" charset="0"/>
              </a:rPr>
              <a:t>, </a:t>
            </a:r>
            <a:r>
              <a:rPr lang="ru-RU" sz="2800" dirty="0" err="1">
                <a:latin typeface="Century Gothic" pitchFamily="34" charset="0"/>
              </a:rPr>
              <a:t>yellow</a:t>
            </a:r>
            <a:r>
              <a:rPr lang="ru-RU" sz="2800" dirty="0">
                <a:latin typeface="Century Gothic" pitchFamily="34" charset="0"/>
              </a:rPr>
              <a:t> </a:t>
            </a:r>
            <a:r>
              <a:rPr lang="ru-RU" sz="2800" dirty="0" err="1">
                <a:latin typeface="Century Gothic" pitchFamily="34" charset="0"/>
              </a:rPr>
              <a:t>birch</a:t>
            </a:r>
            <a:r>
              <a:rPr lang="en-US" sz="2800" dirty="0">
                <a:latin typeface="Century Gothic" pitchFamily="34" charset="0"/>
              </a:rPr>
              <a:t> and</a:t>
            </a:r>
            <a:r>
              <a:rPr lang="ru-RU" sz="2800" dirty="0">
                <a:latin typeface="Century Gothic" pitchFamily="34" charset="0"/>
              </a:rPr>
              <a:t> </a:t>
            </a:r>
            <a:r>
              <a:rPr lang="ru-RU" sz="2800" dirty="0" err="1">
                <a:latin typeface="Century Gothic" pitchFamily="34" charset="0"/>
              </a:rPr>
              <a:t>oak</a:t>
            </a:r>
            <a:r>
              <a:rPr lang="en-US" sz="2800" dirty="0">
                <a:latin typeface="Century Gothic" pitchFamily="34" charset="0"/>
              </a:rPr>
              <a:t>. </a:t>
            </a:r>
            <a:r>
              <a:rPr lang="en-US" sz="2800" dirty="0" smtClean="0">
                <a:latin typeface="Century Gothic" pitchFamily="34" charset="0"/>
              </a:rPr>
              <a:t>M</a:t>
            </a:r>
            <a:r>
              <a:rPr lang="ru-RU" sz="2800" dirty="0" err="1" smtClean="0">
                <a:latin typeface="Century Gothic" pitchFamily="34" charset="0"/>
              </a:rPr>
              <a:t>aple</a:t>
            </a:r>
            <a:r>
              <a:rPr lang="en-US" sz="2800" dirty="0" smtClean="0">
                <a:latin typeface="Century Gothic" pitchFamily="34" charset="0"/>
              </a:rPr>
              <a:t> </a:t>
            </a:r>
            <a:r>
              <a:rPr lang="en-US" sz="2800" dirty="0">
                <a:latin typeface="Century Gothic" pitchFamily="34" charset="0"/>
              </a:rPr>
              <a:t>is</a:t>
            </a:r>
            <a:r>
              <a:rPr lang="ru-RU" sz="2800" dirty="0">
                <a:latin typeface="Century Gothic" pitchFamily="34" charset="0"/>
              </a:rPr>
              <a:t> </a:t>
            </a:r>
            <a:r>
              <a:rPr lang="ru-RU" sz="2800" dirty="0" err="1">
                <a:latin typeface="Century Gothic" pitchFamily="34" charset="0"/>
              </a:rPr>
              <a:t>a</a:t>
            </a:r>
            <a:r>
              <a:rPr lang="ru-RU" sz="2800" dirty="0">
                <a:latin typeface="Century Gothic" pitchFamily="34" charset="0"/>
              </a:rPr>
              <a:t> </a:t>
            </a:r>
            <a:r>
              <a:rPr lang="ru-RU" sz="2800" dirty="0" err="1">
                <a:latin typeface="Century Gothic" pitchFamily="34" charset="0"/>
              </a:rPr>
              <a:t>symbol</a:t>
            </a:r>
            <a:r>
              <a:rPr lang="ru-RU" sz="2800" dirty="0">
                <a:latin typeface="Century Gothic" pitchFamily="34" charset="0"/>
              </a:rPr>
              <a:t> </a:t>
            </a:r>
            <a:r>
              <a:rPr lang="ru-RU" sz="2800" dirty="0" err="1">
                <a:latin typeface="Century Gothic" pitchFamily="34" charset="0"/>
              </a:rPr>
              <a:t>of</a:t>
            </a:r>
            <a:r>
              <a:rPr lang="ru-RU" sz="2800" dirty="0">
                <a:latin typeface="Century Gothic" pitchFamily="34" charset="0"/>
              </a:rPr>
              <a:t> </a:t>
            </a:r>
            <a:r>
              <a:rPr lang="ru-RU" sz="2800" dirty="0" err="1">
                <a:latin typeface="Century Gothic" pitchFamily="34" charset="0"/>
              </a:rPr>
              <a:t>Canada</a:t>
            </a:r>
            <a:r>
              <a:rPr lang="ru-RU" sz="2800" dirty="0">
                <a:latin typeface="Century Gothic" pitchFamily="34" charset="0"/>
              </a:rPr>
              <a:t>. </a:t>
            </a:r>
            <a:br>
              <a:rPr lang="ru-RU" sz="2800" dirty="0">
                <a:latin typeface="Century Gothic" pitchFamily="34" charset="0"/>
              </a:rPr>
            </a:br>
            <a:r>
              <a:rPr lang="ru-RU" sz="2800" dirty="0">
                <a:latin typeface="Century Gothic" pitchFamily="34" charset="0"/>
              </a:rPr>
              <a:t>  </a:t>
            </a:r>
          </a:p>
        </p:txBody>
      </p:sp>
      <p:pic>
        <p:nvPicPr>
          <p:cNvPr id="7173" name="Picture 5" descr="Картинка 1 из 9808"/>
          <p:cNvPicPr>
            <a:picLocks noChangeAspect="1" noChangeArrowheads="1"/>
          </p:cNvPicPr>
          <p:nvPr/>
        </p:nvPicPr>
        <p:blipFill>
          <a:blip r:embed="rId2"/>
          <a:srcRect/>
          <a:stretch>
            <a:fillRect/>
          </a:stretch>
        </p:blipFill>
        <p:spPr bwMode="auto">
          <a:xfrm>
            <a:off x="0" y="3571875"/>
            <a:ext cx="4932363" cy="3286125"/>
          </a:xfrm>
          <a:prstGeom prst="rect">
            <a:avLst/>
          </a:prstGeom>
          <a:noFill/>
        </p:spPr>
      </p:pic>
      <p:pic>
        <p:nvPicPr>
          <p:cNvPr id="5" name="Picture 4" descr="Картинка 2 из 1193"/>
          <p:cNvPicPr>
            <a:picLocks noChangeAspect="1" noChangeArrowheads="1"/>
          </p:cNvPicPr>
          <p:nvPr/>
        </p:nvPicPr>
        <p:blipFill>
          <a:blip r:embed="rId3"/>
          <a:srcRect/>
          <a:stretch>
            <a:fillRect/>
          </a:stretch>
        </p:blipFill>
        <p:spPr bwMode="auto">
          <a:xfrm>
            <a:off x="0" y="6021388"/>
            <a:ext cx="836613" cy="836612"/>
          </a:xfrm>
          <a:prstGeom prst="rect">
            <a:avLst/>
          </a:prstGeom>
          <a:noFill/>
          <a:ln w="9525">
            <a:noFill/>
            <a:miter lim="800000"/>
            <a:headEnd/>
            <a:tailEnd/>
          </a:ln>
        </p:spPr>
      </p:pic>
      <p:pic>
        <p:nvPicPr>
          <p:cNvPr id="6" name="Picture 7" descr="37154978_b18"/>
          <p:cNvPicPr>
            <a:picLocks noChangeAspect="1" noChangeArrowheads="1"/>
          </p:cNvPicPr>
          <p:nvPr/>
        </p:nvPicPr>
        <p:blipFill>
          <a:blip r:embed="rId4"/>
          <a:srcRect/>
          <a:stretch>
            <a:fillRect/>
          </a:stretch>
        </p:blipFill>
        <p:spPr bwMode="auto">
          <a:xfrm>
            <a:off x="0" y="0"/>
            <a:ext cx="4716463" cy="35385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7173"/>
                                        </p:tgtEl>
                                        <p:attrNameLst>
                                          <p:attrName>style.visibility</p:attrName>
                                        </p:attrNameLst>
                                      </p:cBhvr>
                                      <p:to>
                                        <p:strVal val="visible"/>
                                      </p:to>
                                    </p:set>
                                    <p:anim calcmode="lin" valueType="num">
                                      <p:cBhvr>
                                        <p:cTn id="11" dur="1000" fill="hold"/>
                                        <p:tgtEl>
                                          <p:spTgt spid="7173"/>
                                        </p:tgtEl>
                                        <p:attrNameLst>
                                          <p:attrName>ppt_x</p:attrName>
                                        </p:attrNameLst>
                                      </p:cBhvr>
                                      <p:tavLst>
                                        <p:tav tm="0">
                                          <p:val>
                                            <p:strVal val="#ppt_x-.2"/>
                                          </p:val>
                                        </p:tav>
                                        <p:tav tm="100000">
                                          <p:val>
                                            <p:strVal val="#ppt_x"/>
                                          </p:val>
                                        </p:tav>
                                      </p:tavLst>
                                    </p:anim>
                                    <p:anim calcmode="lin" valueType="num">
                                      <p:cBhvr>
                                        <p:cTn id="12" dur="10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0"/>
            <a:ext cx="6929486" cy="1143000"/>
          </a:xfrm>
        </p:spPr>
        <p:txBody>
          <a:bodyPr>
            <a:normAutofit/>
          </a:bodyPr>
          <a:lstStyle/>
          <a:p>
            <a:r>
              <a:rPr lang="en-US" sz="6000" dirty="0" smtClean="0">
                <a:solidFill>
                  <a:srgbClr val="009900"/>
                </a:solidFill>
              </a:rPr>
              <a:t>Animals.</a:t>
            </a:r>
            <a:endParaRPr lang="ru-RU" sz="6000" dirty="0">
              <a:solidFill>
                <a:srgbClr val="009900"/>
              </a:solidFill>
            </a:endParaRPr>
          </a:p>
        </p:txBody>
      </p:sp>
      <p:sp>
        <p:nvSpPr>
          <p:cNvPr id="3" name="Содержимое 2"/>
          <p:cNvSpPr>
            <a:spLocks noGrp="1"/>
          </p:cNvSpPr>
          <p:nvPr>
            <p:ph idx="1"/>
          </p:nvPr>
        </p:nvSpPr>
        <p:spPr>
          <a:xfrm>
            <a:off x="214282" y="1071546"/>
            <a:ext cx="5000660" cy="2500330"/>
          </a:xfrm>
        </p:spPr>
        <p:txBody>
          <a:bodyPr>
            <a:noAutofit/>
          </a:bodyPr>
          <a:lstStyle/>
          <a:p>
            <a:pPr>
              <a:buNone/>
            </a:pPr>
            <a:r>
              <a:rPr lang="en-US" sz="2000" dirty="0" smtClean="0">
                <a:latin typeface="Century Gothic" pitchFamily="34" charset="0"/>
              </a:rPr>
              <a:t>Much of the land of Canada - tundra and taiga. There are many animals in forests: foxes, wolves, bears, hares, lynxes, elks and another.  In the steppes - field mice, moles and gophers. </a:t>
            </a:r>
            <a:endParaRPr lang="ru-RU" sz="2000" dirty="0">
              <a:latin typeface="Century Gothic" pitchFamily="34" charset="0"/>
            </a:endParaRPr>
          </a:p>
        </p:txBody>
      </p:sp>
      <p:pic>
        <p:nvPicPr>
          <p:cNvPr id="2050" name="Picture 2"/>
          <p:cNvPicPr>
            <a:picLocks noChangeAspect="1" noChangeArrowheads="1"/>
          </p:cNvPicPr>
          <p:nvPr/>
        </p:nvPicPr>
        <p:blipFill>
          <a:blip r:embed="rId2"/>
          <a:srcRect/>
          <a:stretch>
            <a:fillRect/>
          </a:stretch>
        </p:blipFill>
        <p:spPr bwMode="auto">
          <a:xfrm>
            <a:off x="5643570" y="1214422"/>
            <a:ext cx="3500430" cy="278606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643538" y="4357690"/>
            <a:ext cx="3500462" cy="250031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500166" y="4000504"/>
            <a:ext cx="3527493" cy="2857496"/>
          </a:xfrm>
          <a:prstGeom prst="rect">
            <a:avLst/>
          </a:prstGeom>
          <a:noFill/>
          <a:ln w="9525">
            <a:noFill/>
            <a:miter lim="800000"/>
            <a:headEnd/>
            <a:tailEnd/>
          </a:ln>
          <a:effectLst/>
        </p:spPr>
      </p:pic>
      <p:pic>
        <p:nvPicPr>
          <p:cNvPr id="7" name="Picture 4" descr="Картинка 2 из 1193"/>
          <p:cNvPicPr>
            <a:picLocks noChangeAspect="1" noChangeArrowheads="1"/>
          </p:cNvPicPr>
          <p:nvPr/>
        </p:nvPicPr>
        <p:blipFill>
          <a:blip r:embed="rId5"/>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checkerboard(across)">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checkerboard(across)">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checkerboard(across)">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00108"/>
          </a:xfrm>
        </p:spPr>
        <p:txBody>
          <a:bodyPr>
            <a:normAutofit fontScale="90000"/>
          </a:bodyPr>
          <a:lstStyle/>
          <a:p>
            <a:r>
              <a:rPr lang="en-US" sz="6000" dirty="0" smtClean="0">
                <a:solidFill>
                  <a:srgbClr val="009900"/>
                </a:solidFill>
                <a:latin typeface="Century Gothic" pitchFamily="34" charset="0"/>
              </a:rPr>
              <a:t>Symbols of Canada.</a:t>
            </a:r>
            <a:endParaRPr lang="ru-RU" sz="6000" dirty="0">
              <a:solidFill>
                <a:srgbClr val="009900"/>
              </a:solidFill>
              <a:latin typeface="Century Gothic" pitchFamily="34" charset="0"/>
            </a:endParaRPr>
          </a:p>
        </p:txBody>
      </p:sp>
      <p:sp>
        <p:nvSpPr>
          <p:cNvPr id="3" name="Содержимое 2"/>
          <p:cNvSpPr>
            <a:spLocks noGrp="1"/>
          </p:cNvSpPr>
          <p:nvPr>
            <p:ph sz="half" idx="1"/>
          </p:nvPr>
        </p:nvSpPr>
        <p:spPr>
          <a:xfrm>
            <a:off x="214282" y="857232"/>
            <a:ext cx="4038600" cy="2928958"/>
          </a:xfrm>
        </p:spPr>
        <p:txBody>
          <a:bodyPr>
            <a:noAutofit/>
          </a:bodyPr>
          <a:lstStyle/>
          <a:p>
            <a:pPr>
              <a:buNone/>
            </a:pPr>
            <a:r>
              <a:rPr lang="en-US" sz="2400" dirty="0" smtClean="0">
                <a:latin typeface="Century Gothic" pitchFamily="34" charset="0"/>
              </a:rPr>
              <a:t>The lynx is one of Canada’s symbol. Its length is nearly 90 cm. It eats small animals. It is very beautiful. </a:t>
            </a:r>
            <a:endParaRPr lang="ru-RU" sz="2400" dirty="0">
              <a:latin typeface="Century Gothic" pitchFamily="34" charset="0"/>
            </a:endParaRPr>
          </a:p>
        </p:txBody>
      </p:sp>
      <p:sp>
        <p:nvSpPr>
          <p:cNvPr id="4" name="Содержимое 3"/>
          <p:cNvSpPr>
            <a:spLocks noGrp="1"/>
          </p:cNvSpPr>
          <p:nvPr>
            <p:ph sz="half" idx="2"/>
          </p:nvPr>
        </p:nvSpPr>
        <p:spPr>
          <a:xfrm>
            <a:off x="4000496" y="857232"/>
            <a:ext cx="4357718" cy="3571900"/>
          </a:xfrm>
        </p:spPr>
        <p:txBody>
          <a:bodyPr>
            <a:normAutofit/>
          </a:bodyPr>
          <a:lstStyle/>
          <a:p>
            <a:pPr>
              <a:buNone/>
            </a:pPr>
            <a:r>
              <a:rPr lang="en-US" sz="2400" dirty="0" smtClean="0">
                <a:latin typeface="Century Gothic" pitchFamily="34" charset="0"/>
              </a:rPr>
              <a:t>Beaver lives on land and in water, excellent diving and swimming. It can stay underwater for up to 15 minutes. It eats mainly the bark of trees and beaver can eats grass. </a:t>
            </a:r>
            <a:endParaRPr lang="ru-RU" sz="2400" dirty="0">
              <a:latin typeface="Century Gothic" pitchFamily="34" charset="0"/>
            </a:endParaRPr>
          </a:p>
        </p:txBody>
      </p:sp>
      <p:pic>
        <p:nvPicPr>
          <p:cNvPr id="1027" name="Picture 3"/>
          <p:cNvPicPr>
            <a:picLocks noChangeAspect="1" noChangeArrowheads="1"/>
          </p:cNvPicPr>
          <p:nvPr/>
        </p:nvPicPr>
        <p:blipFill>
          <a:blip r:embed="rId2"/>
          <a:srcRect/>
          <a:stretch>
            <a:fillRect/>
          </a:stretch>
        </p:blipFill>
        <p:spPr bwMode="auto">
          <a:xfrm>
            <a:off x="-45148" y="3429000"/>
            <a:ext cx="4150858" cy="3429000"/>
          </a:xfrm>
          <a:prstGeom prst="rect">
            <a:avLst/>
          </a:prstGeom>
          <a:noFill/>
          <a:ln w="9525">
            <a:noFill/>
            <a:miter lim="800000"/>
            <a:headEnd/>
            <a:tailEnd/>
          </a:ln>
          <a:effectLst/>
        </p:spPr>
      </p:pic>
      <p:sp>
        <p:nvSpPr>
          <p:cNvPr id="7" name="TextBox 6"/>
          <p:cNvSpPr txBox="1"/>
          <p:nvPr/>
        </p:nvSpPr>
        <p:spPr>
          <a:xfrm>
            <a:off x="0" y="1285860"/>
            <a:ext cx="571472" cy="2062103"/>
          </a:xfrm>
          <a:prstGeom prst="rect">
            <a:avLst/>
          </a:prstGeom>
          <a:noFill/>
        </p:spPr>
        <p:txBody>
          <a:bodyPr wrap="square" rtlCol="0">
            <a:spAutoFit/>
          </a:bodyPr>
          <a:lstStyle/>
          <a:p>
            <a:r>
              <a:rPr lang="en-US" sz="3200" dirty="0" smtClean="0">
                <a:solidFill>
                  <a:srgbClr val="FFFF00"/>
                </a:solidFill>
                <a:latin typeface="Century Gothic" pitchFamily="34" charset="0"/>
              </a:rPr>
              <a:t>L</a:t>
            </a:r>
          </a:p>
          <a:p>
            <a:r>
              <a:rPr lang="en-US" sz="3200" dirty="0" smtClean="0">
                <a:solidFill>
                  <a:srgbClr val="FFFF00"/>
                </a:solidFill>
                <a:latin typeface="Century Gothic" pitchFamily="34" charset="0"/>
              </a:rPr>
              <a:t>Y</a:t>
            </a:r>
          </a:p>
          <a:p>
            <a:r>
              <a:rPr lang="en-US" sz="3200" dirty="0" smtClean="0">
                <a:solidFill>
                  <a:srgbClr val="FFFF00"/>
                </a:solidFill>
                <a:latin typeface="Century Gothic" pitchFamily="34" charset="0"/>
              </a:rPr>
              <a:t>N</a:t>
            </a:r>
          </a:p>
          <a:p>
            <a:r>
              <a:rPr lang="en-US" sz="3200" dirty="0" smtClean="0">
                <a:solidFill>
                  <a:srgbClr val="FFFF00"/>
                </a:solidFill>
                <a:latin typeface="Century Gothic" pitchFamily="34" charset="0"/>
              </a:rPr>
              <a:t>X</a:t>
            </a:r>
            <a:endParaRPr lang="ru-RU" sz="3200" dirty="0">
              <a:solidFill>
                <a:srgbClr val="FFFF00"/>
              </a:solidFill>
              <a:latin typeface="Century Gothic" pitchFamily="34" charset="0"/>
            </a:endParaRPr>
          </a:p>
        </p:txBody>
      </p:sp>
      <p:pic>
        <p:nvPicPr>
          <p:cNvPr id="1028" name="Picture 4"/>
          <p:cNvPicPr>
            <a:picLocks noChangeAspect="1" noChangeArrowheads="1"/>
          </p:cNvPicPr>
          <p:nvPr/>
        </p:nvPicPr>
        <p:blipFill>
          <a:blip r:embed="rId3"/>
          <a:srcRect/>
          <a:stretch>
            <a:fillRect/>
          </a:stretch>
        </p:blipFill>
        <p:spPr bwMode="auto">
          <a:xfrm>
            <a:off x="4283269" y="3571875"/>
            <a:ext cx="4860731" cy="3286125"/>
          </a:xfrm>
          <a:prstGeom prst="rect">
            <a:avLst/>
          </a:prstGeom>
          <a:noFill/>
          <a:ln w="9525">
            <a:noFill/>
            <a:miter lim="800000"/>
            <a:headEnd/>
            <a:tailEnd/>
          </a:ln>
          <a:effectLst/>
        </p:spPr>
      </p:pic>
      <p:sp>
        <p:nvSpPr>
          <p:cNvPr id="9" name="TextBox 8"/>
          <p:cNvSpPr txBox="1"/>
          <p:nvPr/>
        </p:nvSpPr>
        <p:spPr>
          <a:xfrm>
            <a:off x="8501090" y="1142984"/>
            <a:ext cx="642910" cy="3046988"/>
          </a:xfrm>
          <a:prstGeom prst="rect">
            <a:avLst/>
          </a:prstGeom>
          <a:noFill/>
        </p:spPr>
        <p:txBody>
          <a:bodyPr wrap="square" rtlCol="0">
            <a:spAutoFit/>
          </a:bodyPr>
          <a:lstStyle/>
          <a:p>
            <a:r>
              <a:rPr lang="en-US" sz="3200" dirty="0" smtClean="0">
                <a:solidFill>
                  <a:srgbClr val="FFFF00"/>
                </a:solidFill>
                <a:latin typeface="Century Gothic" pitchFamily="34" charset="0"/>
              </a:rPr>
              <a:t>B</a:t>
            </a:r>
          </a:p>
          <a:p>
            <a:r>
              <a:rPr lang="en-US" sz="3200" dirty="0" smtClean="0">
                <a:solidFill>
                  <a:srgbClr val="FFFF00"/>
                </a:solidFill>
                <a:latin typeface="Century Gothic" pitchFamily="34" charset="0"/>
              </a:rPr>
              <a:t>E</a:t>
            </a:r>
          </a:p>
          <a:p>
            <a:r>
              <a:rPr lang="en-US" sz="3200" dirty="0" smtClean="0">
                <a:solidFill>
                  <a:srgbClr val="FFFF00"/>
                </a:solidFill>
                <a:latin typeface="Century Gothic" pitchFamily="34" charset="0"/>
              </a:rPr>
              <a:t>A</a:t>
            </a:r>
          </a:p>
          <a:p>
            <a:r>
              <a:rPr lang="en-US" sz="3200" dirty="0" smtClean="0">
                <a:solidFill>
                  <a:srgbClr val="FFFF00"/>
                </a:solidFill>
                <a:latin typeface="Century Gothic" pitchFamily="34" charset="0"/>
              </a:rPr>
              <a:t>V</a:t>
            </a:r>
          </a:p>
          <a:p>
            <a:r>
              <a:rPr lang="en-US" sz="3200" dirty="0" smtClean="0">
                <a:solidFill>
                  <a:srgbClr val="FFFF00"/>
                </a:solidFill>
                <a:latin typeface="Century Gothic" pitchFamily="34" charset="0"/>
              </a:rPr>
              <a:t>E</a:t>
            </a:r>
          </a:p>
          <a:p>
            <a:r>
              <a:rPr lang="en-US" sz="3200" dirty="0" smtClean="0">
                <a:solidFill>
                  <a:srgbClr val="FFFF00"/>
                </a:solidFill>
                <a:latin typeface="Century Gothic" pitchFamily="34" charset="0"/>
              </a:rPr>
              <a:t>R</a:t>
            </a:r>
            <a:endParaRPr lang="ru-RU" sz="3200" dirty="0">
              <a:solidFill>
                <a:srgbClr val="FFFF00"/>
              </a:solidFill>
              <a:latin typeface="Century Gothic" pitchFamily="34" charset="0"/>
            </a:endParaRPr>
          </a:p>
        </p:txBody>
      </p:sp>
      <p:pic>
        <p:nvPicPr>
          <p:cNvPr id="10" name="Picture 4" descr="Картинка 2 из 1193"/>
          <p:cNvPicPr>
            <a:picLocks noChangeAspect="1" noChangeArrowheads="1"/>
          </p:cNvPicPr>
          <p:nvPr/>
        </p:nvPicPr>
        <p:blipFill>
          <a:blip r:embed="rId4"/>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decel="100000"/>
                                        <p:tgtEl>
                                          <p:spTgt spid="7"/>
                                        </p:tgtEl>
                                      </p:cBhvr>
                                    </p:animEffect>
                                    <p:anim calcmode="lin" valueType="num">
                                      <p:cBhvr>
                                        <p:cTn id="13" dur="800" decel="100000" fill="hold"/>
                                        <p:tgtEl>
                                          <p:spTgt spid="7"/>
                                        </p:tgtEl>
                                        <p:attrNameLst>
                                          <p:attrName>style.rotation</p:attrName>
                                        </p:attrNameLst>
                                      </p:cBhvr>
                                      <p:tavLst>
                                        <p:tav tm="0">
                                          <p:val>
                                            <p:fltVal val="-90"/>
                                          </p:val>
                                        </p:tav>
                                        <p:tav tm="100000">
                                          <p:val>
                                            <p:fltVal val="0"/>
                                          </p:val>
                                        </p:tav>
                                      </p:tavLst>
                                    </p:anim>
                                    <p:anim calcmode="lin" valueType="num">
                                      <p:cBhvr>
                                        <p:cTn id="14" dur="800" decel="100000" fill="hold"/>
                                        <p:tgtEl>
                                          <p:spTgt spid="7"/>
                                        </p:tgtEl>
                                        <p:attrNameLst>
                                          <p:attrName>ppt_x</p:attrName>
                                        </p:attrNameLst>
                                      </p:cBhvr>
                                      <p:tavLst>
                                        <p:tav tm="0">
                                          <p:val>
                                            <p:strVal val="#ppt_x+0.4"/>
                                          </p:val>
                                        </p:tav>
                                        <p:tav tm="100000">
                                          <p:val>
                                            <p:strVal val="#ppt_x-0.05"/>
                                          </p:val>
                                        </p:tav>
                                      </p:tavLst>
                                    </p:anim>
                                    <p:anim calcmode="lin" valueType="num">
                                      <p:cBhvr>
                                        <p:cTn id="15" dur="800" decel="100000" fill="hold"/>
                                        <p:tgtEl>
                                          <p:spTgt spid="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23"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4"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checkerboard(across)">
                                      <p:cBhvr>
                                        <p:cTn id="31" dur="500"/>
                                        <p:tgtEl>
                                          <p:spTgt spid="1027"/>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800" decel="100000"/>
                                        <p:tgtEl>
                                          <p:spTgt spid="9"/>
                                        </p:tgtEl>
                                      </p:cBhvr>
                                    </p:animEffect>
                                    <p:anim calcmode="lin" valueType="num">
                                      <p:cBhvr>
                                        <p:cTn id="37" dur="800" decel="100000" fill="hold"/>
                                        <p:tgtEl>
                                          <p:spTgt spid="9"/>
                                        </p:tgtEl>
                                        <p:attrNameLst>
                                          <p:attrName>style.rotation</p:attrName>
                                        </p:attrNameLst>
                                      </p:cBhvr>
                                      <p:tavLst>
                                        <p:tav tm="0">
                                          <p:val>
                                            <p:fltVal val="-90"/>
                                          </p:val>
                                        </p:tav>
                                        <p:tav tm="100000">
                                          <p:val>
                                            <p:fltVal val="0"/>
                                          </p:val>
                                        </p:tav>
                                      </p:tavLst>
                                    </p:anim>
                                    <p:anim calcmode="lin" valueType="num">
                                      <p:cBhvr>
                                        <p:cTn id="38" dur="800" decel="100000" fill="hold"/>
                                        <p:tgtEl>
                                          <p:spTgt spid="9"/>
                                        </p:tgtEl>
                                        <p:attrNameLst>
                                          <p:attrName>ppt_x</p:attrName>
                                        </p:attrNameLst>
                                      </p:cBhvr>
                                      <p:tavLst>
                                        <p:tav tm="0">
                                          <p:val>
                                            <p:strVal val="#ppt_x+0.4"/>
                                          </p:val>
                                        </p:tav>
                                        <p:tav tm="100000">
                                          <p:val>
                                            <p:strVal val="#ppt_x-0.05"/>
                                          </p:val>
                                        </p:tav>
                                      </p:tavLst>
                                    </p:anim>
                                    <p:anim calcmode="lin" valueType="num">
                                      <p:cBhvr>
                                        <p:cTn id="39" dur="800" decel="100000" fill="hold"/>
                                        <p:tgtEl>
                                          <p:spTgt spid="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grpId="0"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p:cTn id="46"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47"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48"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49"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animEffect transition="in" filter="checkerboard(across)">
                                      <p:cBhvr>
                                        <p:cTn id="5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dirty="0" smtClean="0">
                <a:effectLst>
                  <a:outerShdw blurRad="38100" dist="38100" dir="2700000" algn="tl">
                    <a:srgbClr val="000000">
                      <a:alpha val="43137"/>
                    </a:srgbClr>
                  </a:outerShdw>
                </a:effectLst>
                <a:latin typeface="Century Gothic" pitchFamily="34" charset="0"/>
              </a:rPr>
              <a:t>Minerals of Canada</a:t>
            </a:r>
            <a:r>
              <a:rPr lang="en-US" b="1" dirty="0" smtClean="0">
                <a:solidFill>
                  <a:srgbClr val="FF0000"/>
                </a:solidFill>
                <a:effectLst>
                  <a:outerShdw blurRad="38100" dist="38100" dir="2700000" algn="tl">
                    <a:srgbClr val="000000">
                      <a:alpha val="43137"/>
                    </a:srgbClr>
                  </a:outerShdw>
                </a:effectLst>
              </a:rPr>
              <a:t/>
            </a:r>
            <a:br>
              <a:rPr lang="en-US" b="1" dirty="0" smtClean="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04800" y="5638800"/>
            <a:ext cx="8229600" cy="4525963"/>
          </a:xfrm>
        </p:spPr>
        <p:txBody>
          <a:bodyPr>
            <a:normAutofit/>
          </a:bodyPr>
          <a:lstStyle/>
          <a:p>
            <a:pPr>
              <a:buNone/>
            </a:pPr>
            <a:r>
              <a:rPr lang="en-US" sz="2400" dirty="0" smtClean="0">
                <a:effectLst>
                  <a:outerShdw blurRad="38100" dist="38100" dir="2700000" algn="tl">
                    <a:srgbClr val="000000">
                      <a:alpha val="43137"/>
                    </a:srgbClr>
                  </a:outerShdw>
                </a:effectLst>
                <a:latin typeface="Century Gothic" pitchFamily="34" charset="0"/>
              </a:rPr>
              <a:t>Canada is rich in mineral resources. Country produces oil, natural gas, coal, iron ore, nickel, copper, polymetallic ores, uranium, gold and silver.</a:t>
            </a:r>
            <a:r>
              <a:rPr lang="ru-RU" sz="2400" dirty="0" smtClean="0">
                <a:effectLst>
                  <a:outerShdw blurRad="38100" dist="38100" dir="2700000" algn="tl">
                    <a:srgbClr val="000000">
                      <a:alpha val="43137"/>
                    </a:srgbClr>
                  </a:outerShdw>
                </a:effectLst>
                <a:latin typeface="Century Gothic" pitchFamily="34" charset="0"/>
              </a:rPr>
              <a:t> </a:t>
            </a:r>
            <a:endParaRPr lang="ru-RU" sz="2400" dirty="0">
              <a:effectLst>
                <a:outerShdw blurRad="38100" dist="38100" dir="2700000" algn="tl">
                  <a:srgbClr val="000000">
                    <a:alpha val="43137"/>
                  </a:srgbClr>
                </a:outerShdw>
              </a:effectLst>
              <a:latin typeface="Century Gothic" pitchFamily="34" charset="0"/>
            </a:endParaRPr>
          </a:p>
        </p:txBody>
      </p:sp>
      <p:pic>
        <p:nvPicPr>
          <p:cNvPr id="5" name="Picture 8" descr="Картинка 9 из 3517"/>
          <p:cNvPicPr>
            <a:picLocks noChangeAspect="1" noChangeArrowheads="1"/>
          </p:cNvPicPr>
          <p:nvPr/>
        </p:nvPicPr>
        <p:blipFill>
          <a:blip r:embed="rId2" cstate="print"/>
          <a:srcRect/>
          <a:stretch>
            <a:fillRect/>
          </a:stretch>
        </p:blipFill>
        <p:spPr bwMode="auto">
          <a:xfrm>
            <a:off x="304800" y="1143000"/>
            <a:ext cx="2418948" cy="2133600"/>
          </a:xfrm>
          <a:prstGeom prst="rect">
            <a:avLst/>
          </a:prstGeom>
          <a:noFill/>
        </p:spPr>
      </p:pic>
      <p:pic>
        <p:nvPicPr>
          <p:cNvPr id="6" name="Picture 4" descr="Картинка 1 из 6044"/>
          <p:cNvPicPr>
            <a:picLocks noChangeAspect="1" noChangeArrowheads="1"/>
          </p:cNvPicPr>
          <p:nvPr/>
        </p:nvPicPr>
        <p:blipFill>
          <a:blip r:embed="rId3" cstate="print"/>
          <a:srcRect/>
          <a:stretch>
            <a:fillRect/>
          </a:stretch>
        </p:blipFill>
        <p:spPr bwMode="auto">
          <a:xfrm>
            <a:off x="2971800" y="1143000"/>
            <a:ext cx="2639949" cy="2133600"/>
          </a:xfrm>
          <a:prstGeom prst="rect">
            <a:avLst/>
          </a:prstGeom>
          <a:noFill/>
        </p:spPr>
      </p:pic>
      <p:pic>
        <p:nvPicPr>
          <p:cNvPr id="7" name="Picture 6" descr="Картинка 4 из 11114"/>
          <p:cNvPicPr>
            <a:picLocks noChangeAspect="1" noChangeArrowheads="1"/>
          </p:cNvPicPr>
          <p:nvPr/>
        </p:nvPicPr>
        <p:blipFill>
          <a:blip r:embed="rId4" cstate="print"/>
          <a:srcRect/>
          <a:stretch>
            <a:fillRect/>
          </a:stretch>
        </p:blipFill>
        <p:spPr bwMode="auto">
          <a:xfrm>
            <a:off x="5867400" y="1143000"/>
            <a:ext cx="2741486" cy="2133600"/>
          </a:xfrm>
          <a:prstGeom prst="rect">
            <a:avLst/>
          </a:prstGeom>
          <a:noFill/>
        </p:spPr>
      </p:pic>
      <p:pic>
        <p:nvPicPr>
          <p:cNvPr id="8" name="Picture 10" descr="http://www.jumk.de/mein-pse/nickel.jpg"/>
          <p:cNvPicPr>
            <a:picLocks noChangeAspect="1" noChangeArrowheads="1"/>
          </p:cNvPicPr>
          <p:nvPr/>
        </p:nvPicPr>
        <p:blipFill>
          <a:blip r:embed="rId5" cstate="print"/>
          <a:srcRect/>
          <a:stretch>
            <a:fillRect/>
          </a:stretch>
        </p:blipFill>
        <p:spPr bwMode="auto">
          <a:xfrm>
            <a:off x="762000" y="3581400"/>
            <a:ext cx="1524000" cy="1524000"/>
          </a:xfrm>
          <a:prstGeom prst="rect">
            <a:avLst/>
          </a:prstGeom>
          <a:noFill/>
        </p:spPr>
      </p:pic>
      <p:pic>
        <p:nvPicPr>
          <p:cNvPr id="9" name="Picture 12" descr="Картинка 3 из 84000"/>
          <p:cNvPicPr>
            <a:picLocks noChangeAspect="1" noChangeArrowheads="1"/>
          </p:cNvPicPr>
          <p:nvPr/>
        </p:nvPicPr>
        <p:blipFill>
          <a:blip r:embed="rId6" cstate="print"/>
          <a:srcRect/>
          <a:stretch>
            <a:fillRect/>
          </a:stretch>
        </p:blipFill>
        <p:spPr bwMode="auto">
          <a:xfrm>
            <a:off x="3276600" y="3581400"/>
            <a:ext cx="1981200" cy="1524000"/>
          </a:xfrm>
          <a:prstGeom prst="rect">
            <a:avLst/>
          </a:prstGeom>
          <a:noFill/>
        </p:spPr>
      </p:pic>
      <p:pic>
        <p:nvPicPr>
          <p:cNvPr id="10" name="Picture 14" descr="Картинка 2 из 337"/>
          <p:cNvPicPr>
            <a:picLocks noChangeAspect="1" noChangeArrowheads="1"/>
          </p:cNvPicPr>
          <p:nvPr/>
        </p:nvPicPr>
        <p:blipFill>
          <a:blip r:embed="rId7" cstate="print"/>
          <a:srcRect/>
          <a:stretch>
            <a:fillRect/>
          </a:stretch>
        </p:blipFill>
        <p:spPr bwMode="auto">
          <a:xfrm>
            <a:off x="6248400" y="3581400"/>
            <a:ext cx="2196084" cy="1524000"/>
          </a:xfrm>
          <a:prstGeom prst="rect">
            <a:avLst/>
          </a:prstGeom>
          <a:noFill/>
        </p:spPr>
      </p:pic>
      <p:pic>
        <p:nvPicPr>
          <p:cNvPr id="11" name="Picture 4" descr="Картинка 2 из 1193"/>
          <p:cNvPicPr>
            <a:picLocks noChangeAspect="1" noChangeArrowheads="1"/>
          </p:cNvPicPr>
          <p:nvPr/>
        </p:nvPicPr>
        <p:blipFill>
          <a:blip r:embed="rId8"/>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4000"/>
                            </p:stCondLst>
                            <p:childTnLst>
                              <p:par>
                                <p:cTn id="21" presetID="50" presetClass="entr" presetSubtype="0" decel="10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3"/>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par>
                          <p:cTn id="26" fill="hold">
                            <p:stCondLst>
                              <p:cond delay="50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par>
                          <p:cTn id="33" fill="hold">
                            <p:stCondLst>
                              <p:cond delay="6000"/>
                            </p:stCondLst>
                            <p:childTnLst>
                              <p:par>
                                <p:cTn id="34" presetID="21"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4)">
                                      <p:cBhvr>
                                        <p:cTn id="36" dur="2000"/>
                                        <p:tgtEl>
                                          <p:spTgt spid="8"/>
                                        </p:tgtEl>
                                      </p:cBhvr>
                                    </p:animEffect>
                                  </p:childTnLst>
                                </p:cTn>
                              </p:par>
                            </p:childTnLst>
                          </p:cTn>
                        </p:par>
                        <p:par>
                          <p:cTn id="37" fill="hold">
                            <p:stCondLst>
                              <p:cond delay="8000"/>
                            </p:stCondLst>
                            <p:childTnLst>
                              <p:par>
                                <p:cTn id="38" presetID="37"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4" fill="hold">
                            <p:stCondLst>
                              <p:cond delay="9000"/>
                            </p:stCondLst>
                            <p:childTnLst>
                              <p:par>
                                <p:cTn id="45" presetID="25"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Картинка 18 из 6400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4" descr="Картинка 2 из 1193"/>
          <p:cNvPicPr>
            <a:picLocks noChangeAspect="1" noChangeArrowheads="1"/>
          </p:cNvPicPr>
          <p:nvPr/>
        </p:nvPicPr>
        <p:blipFill>
          <a:blip r:embed="rId3"/>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7500" y="52388"/>
            <a:ext cx="8637588" cy="1431925"/>
          </a:xfrm>
        </p:spPr>
        <p:txBody>
          <a:bodyPr/>
          <a:lstStyle/>
          <a:p>
            <a:r>
              <a:rPr lang="en-US" dirty="0">
                <a:latin typeface="Century Gothic" pitchFamily="34" charset="0"/>
              </a:rPr>
              <a:t>Traditions and customs of Canada</a:t>
            </a:r>
            <a:r>
              <a:rPr lang="ru-RU" dirty="0">
                <a:latin typeface="Century Gothic" pitchFamily="34" charset="0"/>
              </a:rPr>
              <a:t>.</a:t>
            </a:r>
          </a:p>
        </p:txBody>
      </p:sp>
      <p:sp>
        <p:nvSpPr>
          <p:cNvPr id="4099" name="Rectangle 3"/>
          <p:cNvSpPr>
            <a:spLocks noGrp="1" noChangeArrowheads="1"/>
          </p:cNvSpPr>
          <p:nvPr>
            <p:ph type="body" idx="1"/>
          </p:nvPr>
        </p:nvSpPr>
        <p:spPr/>
        <p:txBody>
          <a:bodyPr/>
          <a:lstStyle/>
          <a:p>
            <a:pPr>
              <a:lnSpc>
                <a:spcPct val="80000"/>
              </a:lnSpc>
              <a:buFontTx/>
              <a:buNone/>
            </a:pPr>
            <a:endParaRPr lang="en-US" sz="2800" dirty="0">
              <a:latin typeface="Century Gothic" pitchFamily="34" charset="0"/>
            </a:endParaRPr>
          </a:p>
          <a:p>
            <a:pPr>
              <a:lnSpc>
                <a:spcPct val="80000"/>
              </a:lnSpc>
            </a:pPr>
            <a:r>
              <a:rPr lang="en-US" sz="2800" dirty="0">
                <a:latin typeface="Century Gothic" pitchFamily="34" charset="0"/>
              </a:rPr>
              <a:t>   New Year – first of January.</a:t>
            </a:r>
          </a:p>
          <a:p>
            <a:pPr>
              <a:lnSpc>
                <a:spcPct val="80000"/>
              </a:lnSpc>
            </a:pPr>
            <a:r>
              <a:rPr lang="en-US" sz="2800" dirty="0">
                <a:latin typeface="Century Gothic" pitchFamily="34" charset="0"/>
              </a:rPr>
              <a:t>   Thanksgiving Day – the second Monday in October.</a:t>
            </a:r>
          </a:p>
          <a:p>
            <a:pPr>
              <a:lnSpc>
                <a:spcPct val="80000"/>
              </a:lnSpc>
            </a:pPr>
            <a:r>
              <a:rPr lang="en-US" sz="2800" dirty="0">
                <a:latin typeface="Century Gothic" pitchFamily="34" charset="0"/>
              </a:rPr>
              <a:t>   Easter – a Good Friday and the first Monday after Easter.</a:t>
            </a:r>
          </a:p>
          <a:p>
            <a:pPr>
              <a:lnSpc>
                <a:spcPct val="80000"/>
              </a:lnSpc>
            </a:pPr>
            <a:r>
              <a:rPr lang="en-US" sz="2800" dirty="0">
                <a:latin typeface="Century Gothic" pitchFamily="34" charset="0"/>
              </a:rPr>
              <a:t>   Christmas – eleventh of November.</a:t>
            </a:r>
          </a:p>
          <a:p>
            <a:pPr>
              <a:lnSpc>
                <a:spcPct val="80000"/>
              </a:lnSpc>
            </a:pPr>
            <a:r>
              <a:rPr lang="en-US" sz="2800" dirty="0">
                <a:latin typeface="Century Gothic" pitchFamily="34" charset="0"/>
              </a:rPr>
              <a:t>   Day of Canada – first of July.</a:t>
            </a:r>
            <a:endParaRPr lang="ru-RU" sz="2800" dirty="0">
              <a:latin typeface="Century Gothic" pitchFamily="34" charset="0"/>
            </a:endParaRPr>
          </a:p>
        </p:txBody>
      </p:sp>
      <p:pic>
        <p:nvPicPr>
          <p:cNvPr id="4"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68313" y="115888"/>
            <a:ext cx="8229600" cy="1143000"/>
          </a:xfrm>
        </p:spPr>
        <p:txBody>
          <a:bodyPr/>
          <a:lstStyle/>
          <a:p>
            <a:pPr eaLnBrk="1" hangingPunct="1"/>
            <a:r>
              <a:rPr lang="en-US" smtClean="0">
                <a:latin typeface="Century Gothic" pitchFamily="34" charset="0"/>
              </a:rPr>
              <a:t>Famous people.</a:t>
            </a:r>
            <a:endParaRPr lang="ru-RU" smtClean="0">
              <a:latin typeface="Century Gothic" pitchFamily="34" charset="0"/>
            </a:endParaRPr>
          </a:p>
        </p:txBody>
      </p:sp>
      <p:sp>
        <p:nvSpPr>
          <p:cNvPr id="14339" name="Содержимое 2"/>
          <p:cNvSpPr>
            <a:spLocks noGrp="1"/>
          </p:cNvSpPr>
          <p:nvPr>
            <p:ph idx="1"/>
          </p:nvPr>
        </p:nvSpPr>
        <p:spPr>
          <a:xfrm>
            <a:off x="395288" y="1773238"/>
            <a:ext cx="8229600" cy="4525962"/>
          </a:xfrm>
        </p:spPr>
        <p:txBody>
          <a:bodyPr/>
          <a:lstStyle/>
          <a:p>
            <a:pPr eaLnBrk="1" hangingPunct="1">
              <a:buFont typeface="Arial" charset="0"/>
              <a:buNone/>
            </a:pPr>
            <a:r>
              <a:rPr lang="en-US" sz="2400" dirty="0" smtClean="0">
                <a:latin typeface="Century Gothic" pitchFamily="34" charset="0"/>
              </a:rPr>
              <a:t>Jim Carrey was born in Canada.</a:t>
            </a:r>
          </a:p>
          <a:p>
            <a:pPr eaLnBrk="1" hangingPunct="1">
              <a:buFont typeface="Arial" charset="0"/>
              <a:buNone/>
            </a:pPr>
            <a:endParaRPr lang="en-US" sz="2400" dirty="0" smtClean="0">
              <a:latin typeface="Century Gothic" pitchFamily="34" charset="0"/>
            </a:endParaRPr>
          </a:p>
          <a:p>
            <a:pPr eaLnBrk="1" hangingPunct="1">
              <a:buFont typeface="Arial" charset="0"/>
              <a:buNone/>
            </a:pPr>
            <a:endParaRPr lang="en-US" sz="2400" dirty="0" smtClean="0">
              <a:latin typeface="Century Gothic" pitchFamily="34" charset="0"/>
            </a:endParaRPr>
          </a:p>
          <a:p>
            <a:pPr eaLnBrk="1" hangingPunct="1">
              <a:buFont typeface="Arial" charset="0"/>
              <a:buNone/>
            </a:pPr>
            <a:endParaRPr lang="en-US" sz="2400" dirty="0" smtClean="0">
              <a:latin typeface="Century Gothic" pitchFamily="34" charset="0"/>
            </a:endParaRPr>
          </a:p>
          <a:p>
            <a:pPr eaLnBrk="1" hangingPunct="1">
              <a:buFont typeface="Arial" charset="0"/>
              <a:buNone/>
            </a:pPr>
            <a:endParaRPr lang="en-US" sz="2400" dirty="0" smtClean="0">
              <a:latin typeface="Century Gothic" pitchFamily="34" charset="0"/>
            </a:endParaRPr>
          </a:p>
          <a:p>
            <a:pPr eaLnBrk="1" hangingPunct="1">
              <a:buFont typeface="Arial" charset="0"/>
              <a:buNone/>
            </a:pPr>
            <a:endParaRPr lang="en-US" sz="2400" dirty="0" smtClean="0">
              <a:latin typeface="Century Gothic" pitchFamily="34" charset="0"/>
            </a:endParaRPr>
          </a:p>
          <a:p>
            <a:pPr eaLnBrk="1" hangingPunct="1">
              <a:buFont typeface="Arial" charset="0"/>
              <a:buNone/>
            </a:pPr>
            <a:r>
              <a:rPr lang="en-US" sz="2400" dirty="0" smtClean="0">
                <a:latin typeface="Century Gothic" pitchFamily="34" charset="0"/>
              </a:rPr>
              <a:t>James Cameron was born in Canada.</a:t>
            </a:r>
            <a:endParaRPr lang="ru-RU" sz="2400" dirty="0" smtClean="0">
              <a:latin typeface="Century Gothic" pitchFamily="34" charset="0"/>
            </a:endParaRPr>
          </a:p>
        </p:txBody>
      </p:sp>
      <p:pic>
        <p:nvPicPr>
          <p:cNvPr id="14340"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pic>
        <p:nvPicPr>
          <p:cNvPr id="14341" name="Picture 2" descr="Картинка 3 из 23281"/>
          <p:cNvPicPr>
            <a:picLocks noChangeAspect="1" noChangeArrowheads="1"/>
          </p:cNvPicPr>
          <p:nvPr/>
        </p:nvPicPr>
        <p:blipFill>
          <a:blip r:embed="rId3"/>
          <a:srcRect/>
          <a:stretch>
            <a:fillRect/>
          </a:stretch>
        </p:blipFill>
        <p:spPr bwMode="auto">
          <a:xfrm>
            <a:off x="7019925" y="908050"/>
            <a:ext cx="1825625" cy="2665413"/>
          </a:xfrm>
          <a:prstGeom prst="rect">
            <a:avLst/>
          </a:prstGeom>
          <a:noFill/>
          <a:ln w="9525">
            <a:noFill/>
            <a:miter lim="800000"/>
            <a:headEnd/>
            <a:tailEnd/>
          </a:ln>
        </p:spPr>
      </p:pic>
      <p:pic>
        <p:nvPicPr>
          <p:cNvPr id="14342" name="Picture 4" descr="Картинка 21 из 17739"/>
          <p:cNvPicPr>
            <a:picLocks noChangeAspect="1" noChangeArrowheads="1"/>
          </p:cNvPicPr>
          <p:nvPr/>
        </p:nvPicPr>
        <p:blipFill>
          <a:blip r:embed="rId4"/>
          <a:srcRect/>
          <a:stretch>
            <a:fillRect/>
          </a:stretch>
        </p:blipFill>
        <p:spPr bwMode="auto">
          <a:xfrm>
            <a:off x="7019925" y="3789363"/>
            <a:ext cx="1824038"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76250"/>
            <a:ext cx="8229600" cy="1143000"/>
          </a:xfrm>
        </p:spPr>
        <p:txBody>
          <a:bodyPr rtlCol="0">
            <a:normAutofit fontScale="90000"/>
          </a:bodyPr>
          <a:lstStyle/>
          <a:p>
            <a:pPr eaLnBrk="1" fontAlgn="auto" hangingPunct="1">
              <a:spcAft>
                <a:spcPts val="0"/>
              </a:spcAft>
              <a:defRPr/>
            </a:pPr>
            <a:r>
              <a:rPr lang="en-US" dirty="0" smtClean="0">
                <a:latin typeface="Century Gothic" pitchFamily="34" charset="0"/>
              </a:rPr>
              <a:t>National dishes.</a:t>
            </a:r>
            <a:br>
              <a:rPr lang="en-US" dirty="0" smtClean="0">
                <a:latin typeface="Century Gothic" pitchFamily="34" charset="0"/>
              </a:rPr>
            </a:br>
            <a:endParaRPr lang="ru-RU" dirty="0" smtClean="0">
              <a:latin typeface="Century Gothic" pitchFamily="34" charset="0"/>
            </a:endParaRPr>
          </a:p>
        </p:txBody>
      </p:sp>
      <p:sp>
        <p:nvSpPr>
          <p:cNvPr id="9219" name="Содержимое 2"/>
          <p:cNvSpPr>
            <a:spLocks noGrp="1"/>
          </p:cNvSpPr>
          <p:nvPr>
            <p:ph idx="1"/>
          </p:nvPr>
        </p:nvSpPr>
        <p:spPr>
          <a:xfrm>
            <a:off x="0" y="1600200"/>
            <a:ext cx="4572000" cy="4924425"/>
          </a:xfrm>
        </p:spPr>
        <p:txBody>
          <a:bodyPr/>
          <a:lstStyle/>
          <a:p>
            <a:pPr eaLnBrk="1" hangingPunct="1">
              <a:buFont typeface="Arial" charset="0"/>
              <a:buNone/>
            </a:pPr>
            <a:r>
              <a:rPr lang="en-US" smtClean="0"/>
              <a:t>    </a:t>
            </a:r>
            <a:r>
              <a:rPr lang="en-US" smtClean="0">
                <a:latin typeface="Century Gothic" pitchFamily="34" charset="0"/>
              </a:rPr>
              <a:t>The main part of the Canadian food - Quebec food, as recipes of French cooking historically and geographically nearer Canada.</a:t>
            </a:r>
          </a:p>
        </p:txBody>
      </p:sp>
      <p:pic>
        <p:nvPicPr>
          <p:cNvPr id="27650" name="Picture 2" descr="Файл:Maple syrup.jpg"/>
          <p:cNvPicPr>
            <a:picLocks noChangeAspect="1" noChangeArrowheads="1"/>
          </p:cNvPicPr>
          <p:nvPr/>
        </p:nvPicPr>
        <p:blipFill>
          <a:blip r:embed="rId3" cstate="print"/>
          <a:srcRect/>
          <a:stretch>
            <a:fillRect/>
          </a:stretch>
        </p:blipFill>
        <p:spPr bwMode="auto">
          <a:xfrm>
            <a:off x="5580112" y="1628800"/>
            <a:ext cx="2359597" cy="4687838"/>
          </a:xfrm>
          <a:prstGeom prst="rect">
            <a:avLst/>
          </a:prstGeom>
          <a:ln>
            <a:noFill/>
          </a:ln>
          <a:effectLst>
            <a:softEdge rad="112500"/>
          </a:effectLst>
        </p:spPr>
      </p:pic>
      <p:pic>
        <p:nvPicPr>
          <p:cNvPr id="9221" name="Picture 4" descr="Картинка 2 из 1193"/>
          <p:cNvPicPr>
            <a:picLocks noChangeAspect="1" noChangeArrowheads="1"/>
          </p:cNvPicPr>
          <p:nvPr/>
        </p:nvPicPr>
        <p:blipFill>
          <a:blip r:embed="rId4"/>
          <a:srcRect/>
          <a:stretch>
            <a:fillRect/>
          </a:stretch>
        </p:blipFill>
        <p:spPr bwMode="auto">
          <a:xfrm>
            <a:off x="0" y="6021388"/>
            <a:ext cx="836613" cy="836612"/>
          </a:xfrm>
          <a:prstGeom prst="rect">
            <a:avLst/>
          </a:prstGeom>
          <a:noFill/>
          <a:ln w="9525">
            <a:noFill/>
            <a:miter lim="800000"/>
            <a:headEnd/>
            <a:tailEnd/>
          </a:ln>
        </p:spPr>
      </p:pic>
      <p:sp>
        <p:nvSpPr>
          <p:cNvPr id="9222" name="TextBox 5"/>
          <p:cNvSpPr txBox="1">
            <a:spLocks noChangeArrowheads="1"/>
          </p:cNvSpPr>
          <p:nvPr/>
        </p:nvSpPr>
        <p:spPr bwMode="auto">
          <a:xfrm>
            <a:off x="6011863" y="6237288"/>
            <a:ext cx="1944687" cy="369887"/>
          </a:xfrm>
          <a:prstGeom prst="rect">
            <a:avLst/>
          </a:prstGeom>
          <a:noFill/>
          <a:ln w="9525">
            <a:noFill/>
            <a:miter lim="800000"/>
            <a:headEnd/>
            <a:tailEnd/>
          </a:ln>
        </p:spPr>
        <p:txBody>
          <a:bodyPr>
            <a:spAutoFit/>
          </a:bodyPr>
          <a:lstStyle/>
          <a:p>
            <a:r>
              <a:rPr lang="en-US">
                <a:latin typeface="Century Gothic" pitchFamily="34" charset="0"/>
              </a:rPr>
              <a:t>Maple syrup</a:t>
            </a:r>
            <a:endParaRPr lang="ru-RU">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395288" y="115888"/>
            <a:ext cx="8229600" cy="1143000"/>
          </a:xfrm>
        </p:spPr>
        <p:txBody>
          <a:bodyPr/>
          <a:lstStyle/>
          <a:p>
            <a:pPr eaLnBrk="1" hangingPunct="1"/>
            <a:r>
              <a:rPr lang="en-US" smtClean="0">
                <a:latin typeface="Century Gothic" pitchFamily="34" charset="0"/>
              </a:rPr>
              <a:t>Broshett Fillet.</a:t>
            </a:r>
            <a:endParaRPr lang="ru-RU" smtClean="0">
              <a:latin typeface="Century Gothic" pitchFamily="34" charset="0"/>
            </a:endParaRPr>
          </a:p>
        </p:txBody>
      </p:sp>
      <p:sp>
        <p:nvSpPr>
          <p:cNvPr id="10243" name="Содержимое 2"/>
          <p:cNvSpPr>
            <a:spLocks noGrp="1"/>
          </p:cNvSpPr>
          <p:nvPr>
            <p:ph idx="1"/>
          </p:nvPr>
        </p:nvSpPr>
        <p:spPr>
          <a:xfrm>
            <a:off x="179388" y="1600200"/>
            <a:ext cx="4608512" cy="4525963"/>
          </a:xfrm>
        </p:spPr>
        <p:txBody>
          <a:bodyPr/>
          <a:lstStyle/>
          <a:p>
            <a:pPr eaLnBrk="1" hangingPunct="1">
              <a:buFont typeface="Arial" charset="0"/>
              <a:buNone/>
            </a:pPr>
            <a:r>
              <a:rPr lang="en-US" smtClean="0">
                <a:latin typeface="Century Gothic" pitchFamily="34" charset="0"/>
              </a:rPr>
              <a:t>   </a:t>
            </a:r>
            <a:r>
              <a:rPr lang="en-US" sz="2600" smtClean="0">
                <a:latin typeface="Century Gothic" pitchFamily="34" charset="0"/>
              </a:rPr>
              <a:t>Everyday dishes Canadians are natural meat dishes such as steak, roast beef. The best dish of Canadian food - Broshett Fillet it is fried slices of roast fillet of chicken, bacon, mushrooms and onions.</a:t>
            </a:r>
          </a:p>
          <a:p>
            <a:pPr eaLnBrk="1" hangingPunct="1"/>
            <a:endParaRPr lang="ru-RU" smtClean="0"/>
          </a:p>
        </p:txBody>
      </p:sp>
      <p:pic>
        <p:nvPicPr>
          <p:cNvPr id="10244"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pic>
        <p:nvPicPr>
          <p:cNvPr id="10245" name="Picture 4" descr="http://images5.fotki.com/v80/photos/5/51842/4513933/kurinyj_shlyk-vi.jpg"/>
          <p:cNvPicPr>
            <a:picLocks noChangeAspect="1" noChangeArrowheads="1"/>
          </p:cNvPicPr>
          <p:nvPr/>
        </p:nvPicPr>
        <p:blipFill>
          <a:blip r:embed="rId3"/>
          <a:srcRect/>
          <a:stretch>
            <a:fillRect/>
          </a:stretch>
        </p:blipFill>
        <p:spPr bwMode="auto">
          <a:xfrm>
            <a:off x="5435600" y="1844675"/>
            <a:ext cx="29813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95288" y="404813"/>
            <a:ext cx="8229600" cy="1143000"/>
          </a:xfrm>
        </p:spPr>
        <p:txBody>
          <a:bodyPr/>
          <a:lstStyle/>
          <a:p>
            <a:pPr eaLnBrk="1" hangingPunct="1"/>
            <a:r>
              <a:rPr lang="en-US" smtClean="0">
                <a:latin typeface="Century Gothic" pitchFamily="34" charset="0"/>
              </a:rPr>
              <a:t>Pumpkin soup.</a:t>
            </a:r>
            <a:r>
              <a:rPr lang="en-US" smtClean="0"/>
              <a:t/>
            </a:r>
            <a:br>
              <a:rPr lang="en-US" smtClean="0"/>
            </a:br>
            <a:endParaRPr lang="ru-RU" smtClean="0"/>
          </a:p>
        </p:txBody>
      </p:sp>
      <p:pic>
        <p:nvPicPr>
          <p:cNvPr id="11267"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pic>
        <p:nvPicPr>
          <p:cNvPr id="11268" name="Picture 2" descr="Картинка 10 из 6572"/>
          <p:cNvPicPr>
            <a:picLocks noChangeAspect="1" noChangeArrowheads="1"/>
          </p:cNvPicPr>
          <p:nvPr/>
        </p:nvPicPr>
        <p:blipFill>
          <a:blip r:embed="rId3"/>
          <a:srcRect/>
          <a:stretch>
            <a:fillRect/>
          </a:stretch>
        </p:blipFill>
        <p:spPr bwMode="auto">
          <a:xfrm>
            <a:off x="5580063" y="1844675"/>
            <a:ext cx="2790825" cy="3810000"/>
          </a:xfrm>
          <a:prstGeom prst="rect">
            <a:avLst/>
          </a:prstGeom>
          <a:noFill/>
          <a:ln w="9525">
            <a:noFill/>
            <a:miter lim="800000"/>
            <a:headEnd/>
            <a:tailEnd/>
          </a:ln>
        </p:spPr>
      </p:pic>
      <p:sp>
        <p:nvSpPr>
          <p:cNvPr id="11269" name="TextBox 6"/>
          <p:cNvSpPr txBox="1">
            <a:spLocks noChangeArrowheads="1"/>
          </p:cNvSpPr>
          <p:nvPr/>
        </p:nvSpPr>
        <p:spPr bwMode="auto">
          <a:xfrm>
            <a:off x="684213" y="1844675"/>
            <a:ext cx="3887787" cy="4524375"/>
          </a:xfrm>
          <a:prstGeom prst="rect">
            <a:avLst/>
          </a:prstGeom>
          <a:noFill/>
          <a:ln w="9525">
            <a:noFill/>
            <a:miter lim="800000"/>
            <a:headEnd/>
            <a:tailEnd/>
          </a:ln>
        </p:spPr>
        <p:txBody>
          <a:bodyPr>
            <a:spAutoFit/>
          </a:bodyPr>
          <a:lstStyle/>
          <a:p>
            <a:r>
              <a:rPr lang="en-US" sz="2400">
                <a:latin typeface="Century Gothic" pitchFamily="34" charset="0"/>
              </a:rPr>
              <a:t>On the first Canadians like to eat light soups. It's a delicate soup with milk, onions and peppers. This soup is usually the first dish from the Canadians. It is very dietary and tasty soup. Canadians eat this soup with toasts</a:t>
            </a:r>
          </a:p>
          <a:p>
            <a:endParaRPr lang="en-US" sz="2400">
              <a:latin typeface="Century Gothic" pitchFamily="34" charset="0"/>
            </a:endParaRPr>
          </a:p>
          <a:p>
            <a:endParaRPr lang="ru-RU" sz="2400">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2195513" y="2205038"/>
            <a:ext cx="6130925" cy="676275"/>
          </a:xfrm>
        </p:spPr>
        <p:txBody>
          <a:bodyPr/>
          <a:lstStyle/>
          <a:p>
            <a:pPr eaLnBrk="1" hangingPunct="1">
              <a:buFont typeface="Arial" charset="0"/>
              <a:buNone/>
            </a:pPr>
            <a:r>
              <a:rPr lang="en-US" sz="9600" smtClean="0">
                <a:latin typeface="Century Gothic" pitchFamily="34" charset="0"/>
              </a:rPr>
              <a:t>Thanks.</a:t>
            </a:r>
            <a:endParaRPr lang="ru-RU" sz="9600" smtClean="0">
              <a:latin typeface="Century Gothic" pitchFamily="34" charset="0"/>
            </a:endParaRPr>
          </a:p>
        </p:txBody>
      </p:sp>
      <p:pic>
        <p:nvPicPr>
          <p:cNvPr id="15363" name="Picture 4" descr="Картинка 2 из 1193"/>
          <p:cNvPicPr>
            <a:picLocks noChangeAspect="1" noChangeArrowheads="1"/>
          </p:cNvPicPr>
          <p:nvPr/>
        </p:nvPicPr>
        <p:blipFill>
          <a:blip r:embed="rId2"/>
          <a:srcRect/>
          <a:stretch>
            <a:fillRect/>
          </a:stretch>
        </p:blipFill>
        <p:spPr bwMode="auto">
          <a:xfrm>
            <a:off x="8307388" y="1125538"/>
            <a:ext cx="836612" cy="836612"/>
          </a:xfrm>
          <a:prstGeom prst="rect">
            <a:avLst/>
          </a:prstGeom>
          <a:noFill/>
          <a:ln w="9525">
            <a:noFill/>
            <a:miter lim="800000"/>
            <a:headEnd/>
            <a:tailEnd/>
          </a:ln>
        </p:spPr>
      </p:pic>
      <p:pic>
        <p:nvPicPr>
          <p:cNvPr id="15364" name="Picture 4" descr="Картинка 2 из 1193"/>
          <p:cNvPicPr>
            <a:picLocks noChangeAspect="1" noChangeArrowheads="1"/>
          </p:cNvPicPr>
          <p:nvPr/>
        </p:nvPicPr>
        <p:blipFill>
          <a:blip r:embed="rId2"/>
          <a:srcRect/>
          <a:stretch>
            <a:fillRect/>
          </a:stretch>
        </p:blipFill>
        <p:spPr bwMode="auto">
          <a:xfrm>
            <a:off x="0" y="0"/>
            <a:ext cx="836613" cy="836613"/>
          </a:xfrm>
          <a:prstGeom prst="rect">
            <a:avLst/>
          </a:prstGeom>
          <a:noFill/>
          <a:ln w="9525">
            <a:noFill/>
            <a:miter lim="800000"/>
            <a:headEnd/>
            <a:tailEnd/>
          </a:ln>
        </p:spPr>
      </p:pic>
      <p:pic>
        <p:nvPicPr>
          <p:cNvPr id="15365" name="Picture 4" descr="Картинка 2 из 1193"/>
          <p:cNvPicPr>
            <a:picLocks noChangeAspect="1" noChangeArrowheads="1"/>
          </p:cNvPicPr>
          <p:nvPr/>
        </p:nvPicPr>
        <p:blipFill>
          <a:blip r:embed="rId3"/>
          <a:srcRect/>
          <a:stretch>
            <a:fillRect/>
          </a:stretch>
        </p:blipFill>
        <p:spPr bwMode="auto">
          <a:xfrm>
            <a:off x="8307388" y="6021388"/>
            <a:ext cx="836612" cy="836612"/>
          </a:xfrm>
          <a:prstGeom prst="rect">
            <a:avLst/>
          </a:prstGeom>
          <a:noFill/>
          <a:ln w="9525">
            <a:noFill/>
            <a:miter lim="800000"/>
            <a:headEnd/>
            <a:tailEnd/>
          </a:ln>
        </p:spPr>
      </p:pic>
      <p:pic>
        <p:nvPicPr>
          <p:cNvPr id="15366" name="Picture 4" descr="Картинка 2 из 1193"/>
          <p:cNvPicPr>
            <a:picLocks noChangeAspect="1" noChangeArrowheads="1"/>
          </p:cNvPicPr>
          <p:nvPr/>
        </p:nvPicPr>
        <p:blipFill>
          <a:blip r:embed="rId2"/>
          <a:srcRect/>
          <a:stretch>
            <a:fillRect/>
          </a:stretch>
        </p:blipFill>
        <p:spPr bwMode="auto">
          <a:xfrm>
            <a:off x="8307388" y="0"/>
            <a:ext cx="836612" cy="836613"/>
          </a:xfrm>
          <a:prstGeom prst="rect">
            <a:avLst/>
          </a:prstGeom>
          <a:noFill/>
          <a:ln w="9525">
            <a:noFill/>
            <a:miter lim="800000"/>
            <a:headEnd/>
            <a:tailEnd/>
          </a:ln>
        </p:spPr>
      </p:pic>
      <p:pic>
        <p:nvPicPr>
          <p:cNvPr id="15367" name="Picture 4" descr="Картинка 2 из 1193"/>
          <p:cNvPicPr>
            <a:picLocks noChangeAspect="1" noChangeArrowheads="1"/>
          </p:cNvPicPr>
          <p:nvPr/>
        </p:nvPicPr>
        <p:blipFill>
          <a:blip r:embed="rId3"/>
          <a:srcRect/>
          <a:stretch>
            <a:fillRect/>
          </a:stretch>
        </p:blipFill>
        <p:spPr bwMode="auto">
          <a:xfrm>
            <a:off x="8307388" y="5084763"/>
            <a:ext cx="836612" cy="836612"/>
          </a:xfrm>
          <a:prstGeom prst="rect">
            <a:avLst/>
          </a:prstGeom>
          <a:noFill/>
          <a:ln w="9525">
            <a:noFill/>
            <a:miter lim="800000"/>
            <a:headEnd/>
            <a:tailEnd/>
          </a:ln>
        </p:spPr>
      </p:pic>
      <p:pic>
        <p:nvPicPr>
          <p:cNvPr id="15368" name="Picture 4" descr="Картинка 2 из 1193"/>
          <p:cNvPicPr>
            <a:picLocks noChangeAspect="1" noChangeArrowheads="1"/>
          </p:cNvPicPr>
          <p:nvPr/>
        </p:nvPicPr>
        <p:blipFill>
          <a:blip r:embed="rId3"/>
          <a:srcRect/>
          <a:stretch>
            <a:fillRect/>
          </a:stretch>
        </p:blipFill>
        <p:spPr bwMode="auto">
          <a:xfrm>
            <a:off x="0" y="5084763"/>
            <a:ext cx="836613" cy="836612"/>
          </a:xfrm>
          <a:prstGeom prst="rect">
            <a:avLst/>
          </a:prstGeom>
          <a:noFill/>
          <a:ln w="9525">
            <a:noFill/>
            <a:miter lim="800000"/>
            <a:headEnd/>
            <a:tailEnd/>
          </a:ln>
        </p:spPr>
      </p:pic>
      <p:pic>
        <p:nvPicPr>
          <p:cNvPr id="15369" name="Picture 4" descr="Картинка 2 из 1193"/>
          <p:cNvPicPr>
            <a:picLocks noChangeAspect="1" noChangeArrowheads="1"/>
          </p:cNvPicPr>
          <p:nvPr/>
        </p:nvPicPr>
        <p:blipFill>
          <a:blip r:embed="rId3"/>
          <a:srcRect/>
          <a:stretch>
            <a:fillRect/>
          </a:stretch>
        </p:blipFill>
        <p:spPr bwMode="auto">
          <a:xfrm>
            <a:off x="0" y="4149725"/>
            <a:ext cx="836613" cy="836613"/>
          </a:xfrm>
          <a:prstGeom prst="rect">
            <a:avLst/>
          </a:prstGeom>
          <a:noFill/>
          <a:ln w="9525">
            <a:noFill/>
            <a:miter lim="800000"/>
            <a:headEnd/>
            <a:tailEnd/>
          </a:ln>
        </p:spPr>
      </p:pic>
      <p:pic>
        <p:nvPicPr>
          <p:cNvPr id="15370" name="Picture 4" descr="Картинка 2 из 1193"/>
          <p:cNvPicPr>
            <a:picLocks noChangeAspect="1" noChangeArrowheads="1"/>
          </p:cNvPicPr>
          <p:nvPr/>
        </p:nvPicPr>
        <p:blipFill>
          <a:blip r:embed="rId3"/>
          <a:srcRect/>
          <a:stretch>
            <a:fillRect/>
          </a:stretch>
        </p:blipFill>
        <p:spPr bwMode="auto">
          <a:xfrm>
            <a:off x="0" y="3068638"/>
            <a:ext cx="836613" cy="836612"/>
          </a:xfrm>
          <a:prstGeom prst="rect">
            <a:avLst/>
          </a:prstGeom>
          <a:noFill/>
          <a:ln w="9525">
            <a:noFill/>
            <a:miter lim="800000"/>
            <a:headEnd/>
            <a:tailEnd/>
          </a:ln>
        </p:spPr>
      </p:pic>
      <p:pic>
        <p:nvPicPr>
          <p:cNvPr id="15371" name="Picture 4" descr="Картинка 2 из 1193"/>
          <p:cNvPicPr>
            <a:picLocks noChangeAspect="1" noChangeArrowheads="1"/>
          </p:cNvPicPr>
          <p:nvPr/>
        </p:nvPicPr>
        <p:blipFill>
          <a:blip r:embed="rId2"/>
          <a:srcRect/>
          <a:stretch>
            <a:fillRect/>
          </a:stretch>
        </p:blipFill>
        <p:spPr bwMode="auto">
          <a:xfrm>
            <a:off x="0" y="2060575"/>
            <a:ext cx="836613" cy="836613"/>
          </a:xfrm>
          <a:prstGeom prst="rect">
            <a:avLst/>
          </a:prstGeom>
          <a:noFill/>
          <a:ln w="9525">
            <a:noFill/>
            <a:miter lim="800000"/>
            <a:headEnd/>
            <a:tailEnd/>
          </a:ln>
        </p:spPr>
      </p:pic>
      <p:pic>
        <p:nvPicPr>
          <p:cNvPr id="15372" name="Picture 4" descr="Картинка 2 из 1193"/>
          <p:cNvPicPr>
            <a:picLocks noChangeAspect="1" noChangeArrowheads="1"/>
          </p:cNvPicPr>
          <p:nvPr/>
        </p:nvPicPr>
        <p:blipFill>
          <a:blip r:embed="rId2"/>
          <a:srcRect/>
          <a:stretch>
            <a:fillRect/>
          </a:stretch>
        </p:blipFill>
        <p:spPr bwMode="auto">
          <a:xfrm>
            <a:off x="0" y="1052513"/>
            <a:ext cx="836613" cy="836612"/>
          </a:xfrm>
          <a:prstGeom prst="rect">
            <a:avLst/>
          </a:prstGeom>
          <a:noFill/>
          <a:ln w="9525">
            <a:noFill/>
            <a:miter lim="800000"/>
            <a:headEnd/>
            <a:tailEnd/>
          </a:ln>
        </p:spPr>
      </p:pic>
      <p:pic>
        <p:nvPicPr>
          <p:cNvPr id="15373" name="Picture 4" descr="Картинка 2 из 1193"/>
          <p:cNvPicPr>
            <a:picLocks noChangeAspect="1" noChangeArrowheads="1"/>
          </p:cNvPicPr>
          <p:nvPr/>
        </p:nvPicPr>
        <p:blipFill>
          <a:blip r:embed="rId2"/>
          <a:srcRect/>
          <a:stretch>
            <a:fillRect/>
          </a:stretch>
        </p:blipFill>
        <p:spPr bwMode="auto">
          <a:xfrm>
            <a:off x="8307388" y="2133600"/>
            <a:ext cx="836612" cy="836613"/>
          </a:xfrm>
          <a:prstGeom prst="rect">
            <a:avLst/>
          </a:prstGeom>
          <a:noFill/>
          <a:ln w="9525">
            <a:noFill/>
            <a:miter lim="800000"/>
            <a:headEnd/>
            <a:tailEnd/>
          </a:ln>
        </p:spPr>
      </p:pic>
      <p:pic>
        <p:nvPicPr>
          <p:cNvPr id="15374" name="Picture 4" descr="Картинка 2 из 1193"/>
          <p:cNvPicPr>
            <a:picLocks noChangeAspect="1" noChangeArrowheads="1"/>
          </p:cNvPicPr>
          <p:nvPr/>
        </p:nvPicPr>
        <p:blipFill>
          <a:blip r:embed="rId3"/>
          <a:srcRect/>
          <a:stretch>
            <a:fillRect/>
          </a:stretch>
        </p:blipFill>
        <p:spPr bwMode="auto">
          <a:xfrm>
            <a:off x="8307388" y="3068638"/>
            <a:ext cx="836612" cy="836612"/>
          </a:xfrm>
          <a:prstGeom prst="rect">
            <a:avLst/>
          </a:prstGeom>
          <a:noFill/>
          <a:ln w="9525">
            <a:noFill/>
            <a:miter lim="800000"/>
            <a:headEnd/>
            <a:tailEnd/>
          </a:ln>
        </p:spPr>
      </p:pic>
      <p:pic>
        <p:nvPicPr>
          <p:cNvPr id="15375" name="Picture 4" descr="Картинка 2 из 1193"/>
          <p:cNvPicPr>
            <a:picLocks noChangeAspect="1" noChangeArrowheads="1"/>
          </p:cNvPicPr>
          <p:nvPr/>
        </p:nvPicPr>
        <p:blipFill>
          <a:blip r:embed="rId3"/>
          <a:srcRect/>
          <a:stretch>
            <a:fillRect/>
          </a:stretch>
        </p:blipFill>
        <p:spPr bwMode="auto">
          <a:xfrm>
            <a:off x="8307388" y="4076700"/>
            <a:ext cx="836612" cy="836613"/>
          </a:xfrm>
          <a:prstGeom prst="rect">
            <a:avLst/>
          </a:prstGeom>
          <a:noFill/>
          <a:ln w="9525">
            <a:noFill/>
            <a:miter lim="800000"/>
            <a:headEnd/>
            <a:tailEnd/>
          </a:ln>
        </p:spPr>
      </p:pic>
      <p:pic>
        <p:nvPicPr>
          <p:cNvPr id="15376" name="Picture 4" descr="Картинка 2 из 1193"/>
          <p:cNvPicPr>
            <a:picLocks noChangeAspect="1" noChangeArrowheads="1"/>
          </p:cNvPicPr>
          <p:nvPr/>
        </p:nvPicPr>
        <p:blipFill>
          <a:blip r:embed="rId3"/>
          <a:srcRect/>
          <a:stretch>
            <a:fillRect/>
          </a:stretch>
        </p:blipFill>
        <p:spPr bwMode="auto">
          <a:xfrm>
            <a:off x="0" y="6021388"/>
            <a:ext cx="836613" cy="836612"/>
          </a:xfrm>
          <a:prstGeom prst="rect">
            <a:avLst/>
          </a:prstGeom>
          <a:noFill/>
          <a:ln w="9525">
            <a:noFill/>
            <a:miter lim="800000"/>
            <a:headEnd/>
            <a:tailEnd/>
          </a:ln>
        </p:spPr>
      </p:pic>
      <p:pic>
        <p:nvPicPr>
          <p:cNvPr id="15377" name="Picture 4" descr="Картинка 2 из 1193"/>
          <p:cNvPicPr>
            <a:picLocks noChangeAspect="1" noChangeArrowheads="1"/>
          </p:cNvPicPr>
          <p:nvPr/>
        </p:nvPicPr>
        <p:blipFill>
          <a:blip r:embed="rId4"/>
          <a:srcRect/>
          <a:stretch>
            <a:fillRect/>
          </a:stretch>
        </p:blipFill>
        <p:spPr bwMode="auto">
          <a:xfrm>
            <a:off x="1835150" y="6021388"/>
            <a:ext cx="836613" cy="836612"/>
          </a:xfrm>
          <a:prstGeom prst="rect">
            <a:avLst/>
          </a:prstGeom>
          <a:noFill/>
          <a:ln w="9525">
            <a:noFill/>
            <a:miter lim="800000"/>
            <a:headEnd/>
            <a:tailEnd/>
          </a:ln>
        </p:spPr>
      </p:pic>
      <p:pic>
        <p:nvPicPr>
          <p:cNvPr id="15378" name="Picture 4" descr="Картинка 2 из 1193"/>
          <p:cNvPicPr>
            <a:picLocks noChangeAspect="1" noChangeArrowheads="1"/>
          </p:cNvPicPr>
          <p:nvPr/>
        </p:nvPicPr>
        <p:blipFill>
          <a:blip r:embed="rId4"/>
          <a:srcRect/>
          <a:stretch>
            <a:fillRect/>
          </a:stretch>
        </p:blipFill>
        <p:spPr bwMode="auto">
          <a:xfrm>
            <a:off x="827088" y="6021388"/>
            <a:ext cx="836612" cy="836612"/>
          </a:xfrm>
          <a:prstGeom prst="rect">
            <a:avLst/>
          </a:prstGeom>
          <a:noFill/>
          <a:ln w="9525">
            <a:noFill/>
            <a:miter lim="800000"/>
            <a:headEnd/>
            <a:tailEnd/>
          </a:ln>
        </p:spPr>
      </p:pic>
      <p:pic>
        <p:nvPicPr>
          <p:cNvPr id="15379" name="Picture 4" descr="Картинка 2 из 1193"/>
          <p:cNvPicPr>
            <a:picLocks noChangeAspect="1" noChangeArrowheads="1"/>
          </p:cNvPicPr>
          <p:nvPr/>
        </p:nvPicPr>
        <p:blipFill>
          <a:blip r:embed="rId5"/>
          <a:srcRect/>
          <a:stretch>
            <a:fillRect/>
          </a:stretch>
        </p:blipFill>
        <p:spPr bwMode="auto">
          <a:xfrm>
            <a:off x="7451725" y="6021388"/>
            <a:ext cx="836613" cy="836612"/>
          </a:xfrm>
          <a:prstGeom prst="rect">
            <a:avLst/>
          </a:prstGeom>
          <a:noFill/>
          <a:ln w="9525">
            <a:noFill/>
            <a:miter lim="800000"/>
            <a:headEnd/>
            <a:tailEnd/>
          </a:ln>
        </p:spPr>
      </p:pic>
      <p:pic>
        <p:nvPicPr>
          <p:cNvPr id="15380" name="Picture 4" descr="Картинка 2 из 1193"/>
          <p:cNvPicPr>
            <a:picLocks noChangeAspect="1" noChangeArrowheads="1"/>
          </p:cNvPicPr>
          <p:nvPr/>
        </p:nvPicPr>
        <p:blipFill>
          <a:blip r:embed="rId4"/>
          <a:srcRect/>
          <a:stretch>
            <a:fillRect/>
          </a:stretch>
        </p:blipFill>
        <p:spPr bwMode="auto">
          <a:xfrm>
            <a:off x="3708400" y="6021388"/>
            <a:ext cx="836613" cy="836612"/>
          </a:xfrm>
          <a:prstGeom prst="rect">
            <a:avLst/>
          </a:prstGeom>
          <a:noFill/>
          <a:ln w="9525">
            <a:noFill/>
            <a:miter lim="800000"/>
            <a:headEnd/>
            <a:tailEnd/>
          </a:ln>
        </p:spPr>
      </p:pic>
      <p:pic>
        <p:nvPicPr>
          <p:cNvPr id="15381" name="Picture 4" descr="Картинка 2 из 1193"/>
          <p:cNvPicPr>
            <a:picLocks noChangeAspect="1" noChangeArrowheads="1"/>
          </p:cNvPicPr>
          <p:nvPr/>
        </p:nvPicPr>
        <p:blipFill>
          <a:blip r:embed="rId4"/>
          <a:srcRect/>
          <a:stretch>
            <a:fillRect/>
          </a:stretch>
        </p:blipFill>
        <p:spPr bwMode="auto">
          <a:xfrm>
            <a:off x="2771775" y="6021388"/>
            <a:ext cx="836613" cy="836612"/>
          </a:xfrm>
          <a:prstGeom prst="rect">
            <a:avLst/>
          </a:prstGeom>
          <a:noFill/>
          <a:ln w="9525">
            <a:noFill/>
            <a:miter lim="800000"/>
            <a:headEnd/>
            <a:tailEnd/>
          </a:ln>
        </p:spPr>
      </p:pic>
      <p:pic>
        <p:nvPicPr>
          <p:cNvPr id="15382" name="Picture 4" descr="Картинка 2 из 1193"/>
          <p:cNvPicPr>
            <a:picLocks noChangeAspect="1" noChangeArrowheads="1"/>
          </p:cNvPicPr>
          <p:nvPr/>
        </p:nvPicPr>
        <p:blipFill>
          <a:blip r:embed="rId5"/>
          <a:srcRect/>
          <a:stretch>
            <a:fillRect/>
          </a:stretch>
        </p:blipFill>
        <p:spPr bwMode="auto">
          <a:xfrm>
            <a:off x="6516688" y="6021388"/>
            <a:ext cx="836612" cy="836612"/>
          </a:xfrm>
          <a:prstGeom prst="rect">
            <a:avLst/>
          </a:prstGeom>
          <a:noFill/>
          <a:ln w="9525">
            <a:noFill/>
            <a:miter lim="800000"/>
            <a:headEnd/>
            <a:tailEnd/>
          </a:ln>
        </p:spPr>
      </p:pic>
      <p:pic>
        <p:nvPicPr>
          <p:cNvPr id="15383" name="Picture 4" descr="Картинка 2 из 1193"/>
          <p:cNvPicPr>
            <a:picLocks noChangeAspect="1" noChangeArrowheads="1"/>
          </p:cNvPicPr>
          <p:nvPr/>
        </p:nvPicPr>
        <p:blipFill>
          <a:blip r:embed="rId5"/>
          <a:srcRect/>
          <a:stretch>
            <a:fillRect/>
          </a:stretch>
        </p:blipFill>
        <p:spPr bwMode="auto">
          <a:xfrm>
            <a:off x="5580063" y="6021388"/>
            <a:ext cx="836612" cy="836612"/>
          </a:xfrm>
          <a:prstGeom prst="rect">
            <a:avLst/>
          </a:prstGeom>
          <a:noFill/>
          <a:ln w="9525">
            <a:noFill/>
            <a:miter lim="800000"/>
            <a:headEnd/>
            <a:tailEnd/>
          </a:ln>
        </p:spPr>
      </p:pic>
      <p:pic>
        <p:nvPicPr>
          <p:cNvPr id="15384" name="Picture 4" descr="Картинка 2 из 1193"/>
          <p:cNvPicPr>
            <a:picLocks noChangeAspect="1" noChangeArrowheads="1"/>
          </p:cNvPicPr>
          <p:nvPr/>
        </p:nvPicPr>
        <p:blipFill>
          <a:blip r:embed="rId5"/>
          <a:srcRect/>
          <a:stretch>
            <a:fillRect/>
          </a:stretch>
        </p:blipFill>
        <p:spPr bwMode="auto">
          <a:xfrm>
            <a:off x="4643438" y="6021388"/>
            <a:ext cx="836612" cy="836612"/>
          </a:xfrm>
          <a:prstGeom prst="rect">
            <a:avLst/>
          </a:prstGeom>
          <a:noFill/>
          <a:ln w="9525">
            <a:noFill/>
            <a:miter lim="800000"/>
            <a:headEnd/>
            <a:tailEnd/>
          </a:ln>
        </p:spPr>
      </p:pic>
      <p:pic>
        <p:nvPicPr>
          <p:cNvPr id="15385" name="Picture 4" descr="Картинка 2 из 1193"/>
          <p:cNvPicPr>
            <a:picLocks noChangeAspect="1" noChangeArrowheads="1"/>
          </p:cNvPicPr>
          <p:nvPr/>
        </p:nvPicPr>
        <p:blipFill>
          <a:blip r:embed="rId4"/>
          <a:srcRect/>
          <a:stretch>
            <a:fillRect/>
          </a:stretch>
        </p:blipFill>
        <p:spPr bwMode="auto">
          <a:xfrm>
            <a:off x="4716463" y="0"/>
            <a:ext cx="836612" cy="836613"/>
          </a:xfrm>
          <a:prstGeom prst="rect">
            <a:avLst/>
          </a:prstGeom>
          <a:noFill/>
          <a:ln w="9525">
            <a:noFill/>
            <a:miter lim="800000"/>
            <a:headEnd/>
            <a:tailEnd/>
          </a:ln>
        </p:spPr>
      </p:pic>
      <p:pic>
        <p:nvPicPr>
          <p:cNvPr id="15386" name="Picture 4" descr="Картинка 2 из 1193"/>
          <p:cNvPicPr>
            <a:picLocks noChangeAspect="1" noChangeArrowheads="1"/>
          </p:cNvPicPr>
          <p:nvPr/>
        </p:nvPicPr>
        <p:blipFill>
          <a:blip r:embed="rId5"/>
          <a:srcRect/>
          <a:stretch>
            <a:fillRect/>
          </a:stretch>
        </p:blipFill>
        <p:spPr bwMode="auto">
          <a:xfrm>
            <a:off x="3708400" y="0"/>
            <a:ext cx="836613" cy="836613"/>
          </a:xfrm>
          <a:prstGeom prst="rect">
            <a:avLst/>
          </a:prstGeom>
          <a:noFill/>
          <a:ln w="9525">
            <a:noFill/>
            <a:miter lim="800000"/>
            <a:headEnd/>
            <a:tailEnd/>
          </a:ln>
        </p:spPr>
      </p:pic>
      <p:pic>
        <p:nvPicPr>
          <p:cNvPr id="15387" name="Picture 4" descr="Картинка 2 из 1193"/>
          <p:cNvPicPr>
            <a:picLocks noChangeAspect="1" noChangeArrowheads="1"/>
          </p:cNvPicPr>
          <p:nvPr/>
        </p:nvPicPr>
        <p:blipFill>
          <a:blip r:embed="rId5"/>
          <a:srcRect/>
          <a:stretch>
            <a:fillRect/>
          </a:stretch>
        </p:blipFill>
        <p:spPr bwMode="auto">
          <a:xfrm>
            <a:off x="2700338" y="0"/>
            <a:ext cx="836612" cy="836613"/>
          </a:xfrm>
          <a:prstGeom prst="rect">
            <a:avLst/>
          </a:prstGeom>
          <a:noFill/>
          <a:ln w="9525">
            <a:noFill/>
            <a:miter lim="800000"/>
            <a:headEnd/>
            <a:tailEnd/>
          </a:ln>
        </p:spPr>
      </p:pic>
      <p:pic>
        <p:nvPicPr>
          <p:cNvPr id="15388" name="Picture 4" descr="Картинка 2 из 1193"/>
          <p:cNvPicPr>
            <a:picLocks noChangeAspect="1" noChangeArrowheads="1"/>
          </p:cNvPicPr>
          <p:nvPr/>
        </p:nvPicPr>
        <p:blipFill>
          <a:blip r:embed="rId5"/>
          <a:srcRect/>
          <a:stretch>
            <a:fillRect/>
          </a:stretch>
        </p:blipFill>
        <p:spPr bwMode="auto">
          <a:xfrm>
            <a:off x="1763713" y="0"/>
            <a:ext cx="836612" cy="836613"/>
          </a:xfrm>
          <a:prstGeom prst="rect">
            <a:avLst/>
          </a:prstGeom>
          <a:noFill/>
          <a:ln w="9525">
            <a:noFill/>
            <a:miter lim="800000"/>
            <a:headEnd/>
            <a:tailEnd/>
          </a:ln>
        </p:spPr>
      </p:pic>
      <p:pic>
        <p:nvPicPr>
          <p:cNvPr id="15389" name="Picture 4" descr="Картинка 2 из 1193"/>
          <p:cNvPicPr>
            <a:picLocks noChangeAspect="1" noChangeArrowheads="1"/>
          </p:cNvPicPr>
          <p:nvPr/>
        </p:nvPicPr>
        <p:blipFill>
          <a:blip r:embed="rId5"/>
          <a:srcRect/>
          <a:stretch>
            <a:fillRect/>
          </a:stretch>
        </p:blipFill>
        <p:spPr bwMode="auto">
          <a:xfrm>
            <a:off x="827088" y="0"/>
            <a:ext cx="836612" cy="836613"/>
          </a:xfrm>
          <a:prstGeom prst="rect">
            <a:avLst/>
          </a:prstGeom>
          <a:noFill/>
          <a:ln w="9525">
            <a:noFill/>
            <a:miter lim="800000"/>
            <a:headEnd/>
            <a:tailEnd/>
          </a:ln>
        </p:spPr>
      </p:pic>
      <p:pic>
        <p:nvPicPr>
          <p:cNvPr id="15390" name="Picture 4" descr="Картинка 2 из 1193"/>
          <p:cNvPicPr>
            <a:picLocks noChangeAspect="1" noChangeArrowheads="1"/>
          </p:cNvPicPr>
          <p:nvPr/>
        </p:nvPicPr>
        <p:blipFill>
          <a:blip r:embed="rId4"/>
          <a:srcRect/>
          <a:stretch>
            <a:fillRect/>
          </a:stretch>
        </p:blipFill>
        <p:spPr bwMode="auto">
          <a:xfrm>
            <a:off x="5651500" y="0"/>
            <a:ext cx="836613" cy="836613"/>
          </a:xfrm>
          <a:prstGeom prst="rect">
            <a:avLst/>
          </a:prstGeom>
          <a:noFill/>
          <a:ln w="9525">
            <a:noFill/>
            <a:miter lim="800000"/>
            <a:headEnd/>
            <a:tailEnd/>
          </a:ln>
        </p:spPr>
      </p:pic>
      <p:pic>
        <p:nvPicPr>
          <p:cNvPr id="15391" name="Picture 4" descr="Картинка 2 из 1193"/>
          <p:cNvPicPr>
            <a:picLocks noChangeAspect="1" noChangeArrowheads="1"/>
          </p:cNvPicPr>
          <p:nvPr/>
        </p:nvPicPr>
        <p:blipFill>
          <a:blip r:embed="rId4"/>
          <a:srcRect/>
          <a:stretch>
            <a:fillRect/>
          </a:stretch>
        </p:blipFill>
        <p:spPr bwMode="auto">
          <a:xfrm>
            <a:off x="7451725" y="0"/>
            <a:ext cx="836613" cy="836613"/>
          </a:xfrm>
          <a:prstGeom prst="rect">
            <a:avLst/>
          </a:prstGeom>
          <a:noFill/>
          <a:ln w="9525">
            <a:noFill/>
            <a:miter lim="800000"/>
            <a:headEnd/>
            <a:tailEnd/>
          </a:ln>
        </p:spPr>
      </p:pic>
      <p:pic>
        <p:nvPicPr>
          <p:cNvPr id="15392" name="Picture 4" descr="Картинка 2 из 1193"/>
          <p:cNvPicPr>
            <a:picLocks noChangeAspect="1" noChangeArrowheads="1"/>
          </p:cNvPicPr>
          <p:nvPr/>
        </p:nvPicPr>
        <p:blipFill>
          <a:blip r:embed="rId4"/>
          <a:srcRect/>
          <a:stretch>
            <a:fillRect/>
          </a:stretch>
        </p:blipFill>
        <p:spPr bwMode="auto">
          <a:xfrm>
            <a:off x="6588125" y="0"/>
            <a:ext cx="836613"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r>
              <a:rPr lang="en-US" dirty="0" smtClean="0">
                <a:latin typeface="Century Gothic" pitchFamily="34" charset="0"/>
              </a:rPr>
              <a:t>Plan</a:t>
            </a:r>
            <a:r>
              <a:rPr lang="ru-RU" dirty="0" smtClean="0">
                <a:latin typeface="Century Gothic" pitchFamily="34" charset="0"/>
              </a:rPr>
              <a:t>:</a:t>
            </a:r>
          </a:p>
        </p:txBody>
      </p:sp>
      <p:sp>
        <p:nvSpPr>
          <p:cNvPr id="3" name="Содержимое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None/>
              <a:defRPr/>
            </a:pPr>
            <a:r>
              <a:rPr lang="en-US" dirty="0" smtClean="0">
                <a:latin typeface="Century Gothic" pitchFamily="34" charset="0"/>
              </a:rPr>
              <a:t>1. Canada</a:t>
            </a:r>
          </a:p>
          <a:p>
            <a:pPr eaLnBrk="1" fontAlgn="auto" hangingPunct="1">
              <a:spcAft>
                <a:spcPts val="0"/>
              </a:spcAft>
              <a:buFont typeface="Arial" pitchFamily="34" charset="0"/>
              <a:buNone/>
              <a:defRPr/>
            </a:pPr>
            <a:r>
              <a:rPr lang="en-US" dirty="0" smtClean="0">
                <a:latin typeface="Century Gothic" pitchFamily="34" charset="0"/>
              </a:rPr>
              <a:t>2. Location of Canada</a:t>
            </a:r>
          </a:p>
          <a:p>
            <a:pPr eaLnBrk="1" fontAlgn="auto" hangingPunct="1">
              <a:spcAft>
                <a:spcPts val="0"/>
              </a:spcAft>
              <a:buFont typeface="Arial" pitchFamily="34" charset="0"/>
              <a:buNone/>
              <a:defRPr/>
            </a:pPr>
            <a:r>
              <a:rPr lang="en-US" dirty="0" smtClean="0">
                <a:latin typeface="Century Gothic" pitchFamily="34" charset="0"/>
              </a:rPr>
              <a:t>3. National flag</a:t>
            </a:r>
          </a:p>
          <a:p>
            <a:pPr eaLnBrk="1" fontAlgn="auto" hangingPunct="1">
              <a:spcAft>
                <a:spcPts val="0"/>
              </a:spcAft>
              <a:buFont typeface="Arial" pitchFamily="34" charset="0"/>
              <a:buNone/>
              <a:defRPr/>
            </a:pPr>
            <a:r>
              <a:rPr lang="en-US" dirty="0" smtClean="0">
                <a:latin typeface="Century Gothic" pitchFamily="34" charset="0"/>
              </a:rPr>
              <a:t>4. Heraldic</a:t>
            </a:r>
          </a:p>
          <a:p>
            <a:pPr eaLnBrk="1" fontAlgn="auto" hangingPunct="1">
              <a:spcAft>
                <a:spcPts val="0"/>
              </a:spcAft>
              <a:buFont typeface="Arial" pitchFamily="34" charset="0"/>
              <a:buNone/>
              <a:defRPr/>
            </a:pPr>
            <a:r>
              <a:rPr lang="en-US" dirty="0" smtClean="0">
                <a:latin typeface="Century Gothic" pitchFamily="34" charset="0"/>
              </a:rPr>
              <a:t>5. Anthem</a:t>
            </a:r>
            <a:endParaRPr lang="ru-RU" dirty="0" smtClean="0">
              <a:latin typeface="Century Gothic" pitchFamily="34" charset="0"/>
            </a:endParaRPr>
          </a:p>
          <a:p>
            <a:pPr eaLnBrk="1" fontAlgn="auto" hangingPunct="1">
              <a:spcAft>
                <a:spcPts val="0"/>
              </a:spcAft>
              <a:buFont typeface="Arial" pitchFamily="34" charset="0"/>
              <a:buNone/>
              <a:defRPr/>
            </a:pPr>
            <a:r>
              <a:rPr lang="ru-RU" dirty="0" smtClean="0">
                <a:latin typeface="Century Gothic" pitchFamily="34" charset="0"/>
              </a:rPr>
              <a:t>6.</a:t>
            </a:r>
            <a:r>
              <a:rPr lang="en-US" dirty="0" smtClean="0">
                <a:latin typeface="Century Gothic" pitchFamily="34" charset="0"/>
              </a:rPr>
              <a:t> History</a:t>
            </a:r>
          </a:p>
          <a:p>
            <a:pPr eaLnBrk="1" fontAlgn="auto" hangingPunct="1">
              <a:spcAft>
                <a:spcPts val="0"/>
              </a:spcAft>
              <a:buFont typeface="Arial" pitchFamily="34" charset="0"/>
              <a:buNone/>
              <a:defRPr/>
            </a:pPr>
            <a:r>
              <a:rPr lang="en-US" dirty="0" smtClean="0">
                <a:latin typeface="Century Gothic" pitchFamily="34" charset="0"/>
              </a:rPr>
              <a:t>7. Population</a:t>
            </a:r>
          </a:p>
          <a:p>
            <a:pPr eaLnBrk="1" fontAlgn="auto" hangingPunct="1">
              <a:spcAft>
                <a:spcPts val="0"/>
              </a:spcAft>
              <a:buFont typeface="Arial" pitchFamily="34" charset="0"/>
              <a:buNone/>
              <a:defRPr/>
            </a:pPr>
            <a:r>
              <a:rPr lang="en-US" dirty="0" smtClean="0">
                <a:latin typeface="Century Gothic" pitchFamily="34" charset="0"/>
              </a:rPr>
              <a:t>8. Relief</a:t>
            </a:r>
          </a:p>
          <a:p>
            <a:pPr eaLnBrk="1" fontAlgn="auto" hangingPunct="1">
              <a:spcAft>
                <a:spcPts val="0"/>
              </a:spcAft>
              <a:buFont typeface="Arial" pitchFamily="34" charset="0"/>
              <a:buNone/>
              <a:defRPr/>
            </a:pPr>
            <a:r>
              <a:rPr lang="en-US" dirty="0" smtClean="0">
                <a:latin typeface="Century Gothic" pitchFamily="34" charset="0"/>
              </a:rPr>
              <a:t>9. Climate</a:t>
            </a:r>
          </a:p>
          <a:p>
            <a:pPr eaLnBrk="1" fontAlgn="auto" hangingPunct="1">
              <a:spcAft>
                <a:spcPts val="0"/>
              </a:spcAft>
              <a:buFont typeface="Arial" pitchFamily="34" charset="0"/>
              <a:buNone/>
              <a:defRPr/>
            </a:pPr>
            <a:r>
              <a:rPr lang="en-US" dirty="0" smtClean="0">
                <a:latin typeface="Century Gothic" pitchFamily="34" charset="0"/>
              </a:rPr>
              <a:t>10. Flora</a:t>
            </a:r>
            <a:endParaRPr lang="ru-RU" dirty="0" smtClean="0">
              <a:latin typeface="Century Gothic" pitchFamily="34" charset="0"/>
            </a:endParaRPr>
          </a:p>
          <a:p>
            <a:pPr eaLnBrk="1" fontAlgn="auto" hangingPunct="1">
              <a:spcAft>
                <a:spcPts val="0"/>
              </a:spcAft>
              <a:buFont typeface="Arial" pitchFamily="34" charset="0"/>
              <a:buNone/>
              <a:defRPr/>
            </a:pPr>
            <a:r>
              <a:rPr lang="ru-RU" dirty="0" smtClean="0">
                <a:latin typeface="Century Gothic" pitchFamily="34" charset="0"/>
              </a:rPr>
              <a:t>11. </a:t>
            </a:r>
            <a:r>
              <a:rPr lang="en-US" dirty="0" smtClean="0">
                <a:latin typeface="Century Gothic" pitchFamily="34" charset="0"/>
              </a:rPr>
              <a:t>Fauna</a:t>
            </a:r>
          </a:p>
          <a:p>
            <a:pPr eaLnBrk="1" fontAlgn="auto" hangingPunct="1">
              <a:spcAft>
                <a:spcPts val="0"/>
              </a:spcAft>
              <a:buFont typeface="Arial" pitchFamily="34" charset="0"/>
              <a:buNone/>
              <a:defRPr/>
            </a:pPr>
            <a:r>
              <a:rPr lang="en-US" dirty="0" smtClean="0">
                <a:latin typeface="Century Gothic" pitchFamily="34" charset="0"/>
              </a:rPr>
              <a:t>13. Minerals</a:t>
            </a:r>
          </a:p>
          <a:p>
            <a:pPr eaLnBrk="1" fontAlgn="auto" hangingPunct="1">
              <a:spcAft>
                <a:spcPts val="0"/>
              </a:spcAft>
              <a:buFont typeface="Arial" pitchFamily="34" charset="0"/>
              <a:buNone/>
              <a:defRPr/>
            </a:pPr>
            <a:r>
              <a:rPr lang="en-US" dirty="0" smtClean="0">
                <a:latin typeface="Century Gothic" pitchFamily="34" charset="0"/>
              </a:rPr>
              <a:t>14. Traditions and Customs</a:t>
            </a:r>
          </a:p>
          <a:p>
            <a:pPr eaLnBrk="1" fontAlgn="auto" hangingPunct="1">
              <a:spcAft>
                <a:spcPts val="0"/>
              </a:spcAft>
              <a:buFont typeface="Arial" pitchFamily="34" charset="0"/>
              <a:buNone/>
              <a:defRPr/>
            </a:pPr>
            <a:r>
              <a:rPr lang="en-US" dirty="0" smtClean="0">
                <a:latin typeface="Century Gothic" pitchFamily="34" charset="0"/>
              </a:rPr>
              <a:t>15. National dishes</a:t>
            </a:r>
          </a:p>
        </p:txBody>
      </p:sp>
      <p:pic>
        <p:nvPicPr>
          <p:cNvPr id="3076"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pic>
        <p:nvPicPr>
          <p:cNvPr id="3077" name="Picture 2" descr="Картинка 18 из 64000"/>
          <p:cNvPicPr>
            <a:picLocks noChangeAspect="1" noChangeArrowheads="1"/>
          </p:cNvPicPr>
          <p:nvPr/>
        </p:nvPicPr>
        <p:blipFill>
          <a:blip r:embed="rId3"/>
          <a:srcRect/>
          <a:stretch>
            <a:fillRect/>
          </a:stretch>
        </p:blipFill>
        <p:spPr bwMode="auto">
          <a:xfrm>
            <a:off x="5292725" y="3271838"/>
            <a:ext cx="3527425" cy="3119437"/>
          </a:xfrm>
          <a:prstGeom prst="rect">
            <a:avLst/>
          </a:prstGeom>
          <a:noFill/>
          <a:ln w="9525">
            <a:noFill/>
            <a:miter lim="800000"/>
            <a:headEnd/>
            <a:tailEnd/>
          </a:ln>
        </p:spPr>
      </p:pic>
      <p:sp>
        <p:nvSpPr>
          <p:cNvPr id="6" name="Прямоугольник 5"/>
          <p:cNvSpPr/>
          <p:nvPr/>
        </p:nvSpPr>
        <p:spPr>
          <a:xfrm>
            <a:off x="4140200" y="5876925"/>
            <a:ext cx="309562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787900" y="1628775"/>
            <a:ext cx="3313113" cy="280828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4099" name="Заголовок 1"/>
          <p:cNvSpPr>
            <a:spLocks noGrp="1"/>
          </p:cNvSpPr>
          <p:nvPr>
            <p:ph type="title"/>
          </p:nvPr>
        </p:nvSpPr>
        <p:spPr/>
        <p:txBody>
          <a:bodyPr/>
          <a:lstStyle/>
          <a:p>
            <a:pPr eaLnBrk="1" hangingPunct="1"/>
            <a:r>
              <a:rPr lang="en-US" smtClean="0">
                <a:latin typeface="Century Gothic" pitchFamily="34" charset="0"/>
              </a:rPr>
              <a:t>Canada.</a:t>
            </a:r>
            <a:endParaRPr lang="ru-RU" smtClean="0">
              <a:latin typeface="Century Gothic" pitchFamily="34" charset="0"/>
            </a:endParaRPr>
          </a:p>
        </p:txBody>
      </p:sp>
      <p:sp>
        <p:nvSpPr>
          <p:cNvPr id="3" name="Содержимое 2"/>
          <p:cNvSpPr>
            <a:spLocks noGrp="1"/>
          </p:cNvSpPr>
          <p:nvPr>
            <p:ph idx="1"/>
          </p:nvPr>
        </p:nvSpPr>
        <p:spPr>
          <a:xfrm>
            <a:off x="755650" y="1557338"/>
            <a:ext cx="3203575" cy="4525962"/>
          </a:xfrm>
        </p:spPr>
        <p:txBody>
          <a:bodyPr rtlCol="0">
            <a:normAutofit fontScale="77500" lnSpcReduction="20000"/>
          </a:bodyPr>
          <a:lstStyle/>
          <a:p>
            <a:pPr eaLnBrk="1" fontAlgn="auto" hangingPunct="1">
              <a:spcAft>
                <a:spcPts val="0"/>
              </a:spcAft>
              <a:buFont typeface="Arial" pitchFamily="34" charset="0"/>
              <a:buNone/>
              <a:defRPr/>
            </a:pPr>
            <a:r>
              <a:rPr lang="en-US" dirty="0" smtClean="0"/>
              <a:t>     </a:t>
            </a:r>
            <a:r>
              <a:rPr lang="en-US" dirty="0" smtClean="0">
                <a:latin typeface="Century Gothic" pitchFamily="34" charset="0"/>
              </a:rPr>
              <a:t>Canada is a country in North America, ranks second in terms of area. Washed by three oceans. Borders with other big country - America. Canada's border with the United States is the longest border in the world.</a:t>
            </a:r>
          </a:p>
        </p:txBody>
      </p:sp>
      <p:pic>
        <p:nvPicPr>
          <p:cNvPr id="4101"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sp>
        <p:nvSpPr>
          <p:cNvPr id="5" name="TextBox 4"/>
          <p:cNvSpPr txBox="1"/>
          <p:nvPr/>
        </p:nvSpPr>
        <p:spPr>
          <a:xfrm>
            <a:off x="5003800" y="1628775"/>
            <a:ext cx="3313113" cy="3694113"/>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Century Gothic" pitchFamily="34" charset="0"/>
                <a:cs typeface="+mn-cs"/>
              </a:rPr>
              <a:t> Russia               17 075</a:t>
            </a:r>
          </a:p>
          <a:p>
            <a:pPr marL="342900" indent="-342900" fontAlgn="auto">
              <a:spcBef>
                <a:spcPts val="0"/>
              </a:spcBef>
              <a:spcAft>
                <a:spcPts val="0"/>
              </a:spcAft>
              <a:buFontTx/>
              <a:buAutoNum type="arabicPeriod"/>
              <a:defRPr/>
            </a:pPr>
            <a:r>
              <a:rPr lang="en-US" dirty="0">
                <a:latin typeface="Century Gothic" pitchFamily="34" charset="0"/>
                <a:cs typeface="+mn-cs"/>
              </a:rPr>
              <a:t> Canada             9 971</a:t>
            </a:r>
          </a:p>
          <a:p>
            <a:pPr marL="342900" indent="-342900" fontAlgn="auto">
              <a:spcBef>
                <a:spcPts val="0"/>
              </a:spcBef>
              <a:spcAft>
                <a:spcPts val="0"/>
              </a:spcAft>
              <a:buFontTx/>
              <a:buAutoNum type="arabicPeriod"/>
              <a:defRPr/>
            </a:pPr>
            <a:r>
              <a:rPr lang="en-US" dirty="0">
                <a:latin typeface="Century Gothic" pitchFamily="34" charset="0"/>
                <a:cs typeface="+mn-cs"/>
              </a:rPr>
              <a:t> China                 9 598</a:t>
            </a:r>
          </a:p>
          <a:p>
            <a:pPr marL="342900" indent="-342900" fontAlgn="auto">
              <a:spcBef>
                <a:spcPts val="0"/>
              </a:spcBef>
              <a:spcAft>
                <a:spcPts val="0"/>
              </a:spcAft>
              <a:buFontTx/>
              <a:buAutoNum type="arabicPeriod"/>
              <a:defRPr/>
            </a:pPr>
            <a:r>
              <a:rPr lang="en-US" dirty="0">
                <a:latin typeface="Century Gothic" pitchFamily="34" charset="0"/>
                <a:cs typeface="+mn-cs"/>
              </a:rPr>
              <a:t> USA                     9 519</a:t>
            </a:r>
          </a:p>
          <a:p>
            <a:pPr marL="342900" indent="-342900" fontAlgn="auto">
              <a:spcBef>
                <a:spcPts val="0"/>
              </a:spcBef>
              <a:spcAft>
                <a:spcPts val="0"/>
              </a:spcAft>
              <a:buFontTx/>
              <a:buAutoNum type="arabicPeriod"/>
              <a:defRPr/>
            </a:pPr>
            <a:r>
              <a:rPr lang="en-US" dirty="0">
                <a:latin typeface="Century Gothic" pitchFamily="34" charset="0"/>
                <a:cs typeface="+mn-cs"/>
              </a:rPr>
              <a:t> Brazil                   8 547</a:t>
            </a:r>
          </a:p>
          <a:p>
            <a:pPr marL="342900" indent="-342900" fontAlgn="auto">
              <a:spcBef>
                <a:spcPts val="0"/>
              </a:spcBef>
              <a:spcAft>
                <a:spcPts val="0"/>
              </a:spcAft>
              <a:buFontTx/>
              <a:buAutoNum type="arabicPeriod"/>
              <a:defRPr/>
            </a:pPr>
            <a:r>
              <a:rPr lang="en-US" dirty="0">
                <a:latin typeface="Century Gothic" pitchFamily="34" charset="0"/>
                <a:cs typeface="+mn-cs"/>
              </a:rPr>
              <a:t> Australia             7 682</a:t>
            </a:r>
          </a:p>
          <a:p>
            <a:pPr marL="342900" indent="-342900" fontAlgn="auto">
              <a:spcBef>
                <a:spcPts val="0"/>
              </a:spcBef>
              <a:spcAft>
                <a:spcPts val="0"/>
              </a:spcAft>
              <a:buFontTx/>
              <a:buAutoNum type="arabicPeriod"/>
              <a:defRPr/>
            </a:pPr>
            <a:r>
              <a:rPr lang="en-US" dirty="0">
                <a:latin typeface="Century Gothic" pitchFamily="34" charset="0"/>
                <a:cs typeface="+mn-cs"/>
              </a:rPr>
              <a:t> India                   3 287</a:t>
            </a:r>
          </a:p>
          <a:p>
            <a:pPr marL="342900" indent="-342900" fontAlgn="auto">
              <a:spcBef>
                <a:spcPts val="0"/>
              </a:spcBef>
              <a:spcAft>
                <a:spcPts val="0"/>
              </a:spcAft>
              <a:buFontTx/>
              <a:buAutoNum type="arabicPeriod"/>
              <a:defRPr/>
            </a:pPr>
            <a:r>
              <a:rPr lang="en-US" dirty="0">
                <a:latin typeface="Century Gothic" pitchFamily="34" charset="0"/>
                <a:cs typeface="+mn-cs"/>
              </a:rPr>
              <a:t> Argentina           2 780 </a:t>
            </a:r>
          </a:p>
          <a:p>
            <a:pPr marL="342900" indent="-342900" fontAlgn="auto">
              <a:spcBef>
                <a:spcPts val="0"/>
              </a:spcBef>
              <a:spcAft>
                <a:spcPts val="0"/>
              </a:spcAft>
              <a:buFontTx/>
              <a:buAutoNum type="arabicPeriod"/>
              <a:defRPr/>
            </a:pPr>
            <a:r>
              <a:rPr lang="en-US" dirty="0">
                <a:latin typeface="Century Gothic" pitchFamily="34" charset="0"/>
                <a:cs typeface="+mn-cs"/>
              </a:rPr>
              <a:t> Kazakhstan         2 725</a:t>
            </a:r>
          </a:p>
          <a:p>
            <a:pPr marL="342900" indent="-342900" fontAlgn="auto">
              <a:spcBef>
                <a:spcPts val="0"/>
              </a:spcBef>
              <a:spcAft>
                <a:spcPts val="0"/>
              </a:spcAft>
              <a:buFontTx/>
              <a:buAutoNum type="arabicPeriod"/>
              <a:defRPr/>
            </a:pPr>
            <a:r>
              <a:rPr lang="en-US" dirty="0">
                <a:latin typeface="Century Gothic" pitchFamily="34" charset="0"/>
                <a:cs typeface="+mn-cs"/>
              </a:rPr>
              <a:t> Sudan                  2 506</a:t>
            </a:r>
          </a:p>
          <a:p>
            <a:pPr marL="342900" indent="-342900" fontAlgn="auto">
              <a:spcBef>
                <a:spcPts val="0"/>
              </a:spcBef>
              <a:spcAft>
                <a:spcPts val="0"/>
              </a:spcAft>
              <a:buFontTx/>
              <a:buAutoNum type="arabicPeriod"/>
              <a:defRPr/>
            </a:pPr>
            <a:endParaRPr lang="en-US" dirty="0">
              <a:latin typeface="+mn-lt"/>
              <a:cs typeface="+mn-cs"/>
            </a:endParaRPr>
          </a:p>
          <a:p>
            <a:pPr fontAlgn="auto">
              <a:spcBef>
                <a:spcPts val="0"/>
              </a:spcBef>
              <a:spcAft>
                <a:spcPts val="0"/>
              </a:spcAft>
              <a:defRPr/>
            </a:pPr>
            <a:r>
              <a:rPr lang="en-US" dirty="0">
                <a:latin typeface="+mn-lt"/>
                <a:cs typeface="+mn-cs"/>
              </a:rPr>
              <a:t/>
            </a:r>
            <a:br>
              <a:rPr lang="en-US" dirty="0">
                <a:latin typeface="+mn-lt"/>
                <a:cs typeface="+mn-cs"/>
              </a:rPr>
            </a:br>
            <a:endParaRPr lang="ru-RU" dirty="0">
              <a:latin typeface="+mn-lt"/>
              <a:cs typeface="+mn-cs"/>
            </a:endParaRPr>
          </a:p>
        </p:txBody>
      </p:sp>
      <p:cxnSp>
        <p:nvCxnSpPr>
          <p:cNvPr id="8" name="Прямая соединительная линия 7"/>
          <p:cNvCxnSpPr>
            <a:stCxn id="6" idx="0"/>
            <a:endCxn id="6" idx="0"/>
          </p:cNvCxnSpPr>
          <p:nvPr/>
        </p:nvCxnSpPr>
        <p:spPr>
          <a:xfrm rot="5400000" flipH="1" flipV="1">
            <a:off x="6443663" y="16287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a:off x="5615781" y="3032919"/>
            <a:ext cx="28082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Прямая соединительная линия 13"/>
          <p:cNvCxnSpPr/>
          <p:nvPr/>
        </p:nvCxnSpPr>
        <p:spPr>
          <a:xfrm>
            <a:off x="4787900" y="1916113"/>
            <a:ext cx="331311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Прямая соединительная линия 15"/>
          <p:cNvCxnSpPr/>
          <p:nvPr/>
        </p:nvCxnSpPr>
        <p:spPr>
          <a:xfrm>
            <a:off x="4787900" y="2205038"/>
            <a:ext cx="331311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Прямая соединительная линия 17"/>
          <p:cNvCxnSpPr/>
          <p:nvPr/>
        </p:nvCxnSpPr>
        <p:spPr>
          <a:xfrm>
            <a:off x="4787900" y="2492375"/>
            <a:ext cx="331311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Прямая соединительная линия 19"/>
          <p:cNvCxnSpPr/>
          <p:nvPr/>
        </p:nvCxnSpPr>
        <p:spPr>
          <a:xfrm>
            <a:off x="4787900" y="2781300"/>
            <a:ext cx="331311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Прямая соединительная линия 25"/>
          <p:cNvCxnSpPr>
            <a:stCxn id="6" idx="1"/>
            <a:endCxn id="6" idx="1"/>
          </p:cNvCxnSpPr>
          <p:nvPr/>
        </p:nvCxnSpPr>
        <p:spPr>
          <a:xfrm rot="10800000">
            <a:off x="4787900" y="303371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787900" y="3068638"/>
            <a:ext cx="331311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Прямая соединительная линия 37"/>
          <p:cNvCxnSpPr/>
          <p:nvPr/>
        </p:nvCxnSpPr>
        <p:spPr>
          <a:xfrm>
            <a:off x="4787900" y="3357563"/>
            <a:ext cx="331311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Прямая соединительная линия 39"/>
          <p:cNvCxnSpPr/>
          <p:nvPr/>
        </p:nvCxnSpPr>
        <p:spPr>
          <a:xfrm>
            <a:off x="4787900" y="3573463"/>
            <a:ext cx="331311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Прямая соединительная линия 41"/>
          <p:cNvCxnSpPr/>
          <p:nvPr/>
        </p:nvCxnSpPr>
        <p:spPr>
          <a:xfrm>
            <a:off x="4787900" y="3860800"/>
            <a:ext cx="331311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6" name="Прямая соединительная линия 45"/>
          <p:cNvCxnSpPr/>
          <p:nvPr/>
        </p:nvCxnSpPr>
        <p:spPr>
          <a:xfrm>
            <a:off x="4787900" y="4149725"/>
            <a:ext cx="3313113"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en-US" smtClean="0">
                <a:latin typeface="Century Gothic" pitchFamily="34" charset="0"/>
              </a:rPr>
              <a:t>Location of Canada.</a:t>
            </a:r>
            <a:endParaRPr lang="ru-RU" smtClean="0">
              <a:latin typeface="Century Gothic" pitchFamily="34" charset="0"/>
            </a:endParaRPr>
          </a:p>
        </p:txBody>
      </p:sp>
      <p:sp>
        <p:nvSpPr>
          <p:cNvPr id="5123" name="Содержимое 2"/>
          <p:cNvSpPr>
            <a:spLocks noGrp="1"/>
          </p:cNvSpPr>
          <p:nvPr>
            <p:ph idx="1"/>
          </p:nvPr>
        </p:nvSpPr>
        <p:spPr>
          <a:xfrm>
            <a:off x="0" y="1268413"/>
            <a:ext cx="4211638" cy="5589587"/>
          </a:xfrm>
        </p:spPr>
        <p:txBody>
          <a:bodyPr/>
          <a:lstStyle/>
          <a:p>
            <a:pPr eaLnBrk="1" hangingPunct="1">
              <a:buFont typeface="Arial" charset="0"/>
              <a:buNone/>
            </a:pPr>
            <a:r>
              <a:rPr lang="en-US" dirty="0" smtClean="0">
                <a:latin typeface="Century Gothic" pitchFamily="34" charset="0"/>
              </a:rPr>
              <a:t>   </a:t>
            </a:r>
            <a:r>
              <a:rPr lang="en-US" sz="2400" dirty="0" smtClean="0">
                <a:latin typeface="Century Gothic" pitchFamily="34" charset="0"/>
              </a:rPr>
              <a:t>Canada is situated near America and near Greenland. Canada is located in the Northern Hemisphere. This country has the way to the Arctic Ocean, the Pacific and the Atlantic Ocean</a:t>
            </a:r>
          </a:p>
        </p:txBody>
      </p:sp>
      <p:pic>
        <p:nvPicPr>
          <p:cNvPr id="5124" name="Picture 2" descr="Файл:Canada (orthographic projection).svg"/>
          <p:cNvPicPr>
            <a:picLocks noChangeAspect="1" noChangeArrowheads="1"/>
          </p:cNvPicPr>
          <p:nvPr/>
        </p:nvPicPr>
        <p:blipFill>
          <a:blip r:embed="rId2"/>
          <a:srcRect/>
          <a:stretch>
            <a:fillRect/>
          </a:stretch>
        </p:blipFill>
        <p:spPr bwMode="auto">
          <a:xfrm>
            <a:off x="4427538" y="1700213"/>
            <a:ext cx="4468812" cy="4468812"/>
          </a:xfrm>
          <a:prstGeom prst="rect">
            <a:avLst/>
          </a:prstGeom>
          <a:noFill/>
          <a:ln w="9525">
            <a:noFill/>
            <a:miter lim="800000"/>
            <a:headEnd/>
            <a:tailEnd/>
          </a:ln>
        </p:spPr>
      </p:pic>
      <p:pic>
        <p:nvPicPr>
          <p:cNvPr id="5125" name="Picture 4" descr="Картинка 2 из 1193"/>
          <p:cNvPicPr>
            <a:picLocks noChangeAspect="1" noChangeArrowheads="1"/>
          </p:cNvPicPr>
          <p:nvPr/>
        </p:nvPicPr>
        <p:blipFill>
          <a:blip r:embed="rId3"/>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r>
              <a:rPr lang="en-US" smtClean="0">
                <a:latin typeface="Century Gothic" pitchFamily="34" charset="0"/>
              </a:rPr>
              <a:t>National flag.</a:t>
            </a:r>
            <a:endParaRPr lang="ru-RU" smtClean="0">
              <a:latin typeface="Century Gothic" pitchFamily="34" charset="0"/>
            </a:endParaRPr>
          </a:p>
        </p:txBody>
      </p:sp>
      <p:sp>
        <p:nvSpPr>
          <p:cNvPr id="3" name="Содержимое 2"/>
          <p:cNvSpPr>
            <a:spLocks noGrp="1"/>
          </p:cNvSpPr>
          <p:nvPr>
            <p:ph idx="1"/>
          </p:nvPr>
        </p:nvSpPr>
        <p:spPr>
          <a:xfrm>
            <a:off x="468313" y="1628775"/>
            <a:ext cx="3887787" cy="4525963"/>
          </a:xfrm>
        </p:spPr>
        <p:txBody>
          <a:bodyPr rtlCol="0">
            <a:normAutofit fontScale="62500" lnSpcReduction="20000"/>
          </a:bodyPr>
          <a:lstStyle/>
          <a:p>
            <a:pPr eaLnBrk="1" fontAlgn="auto" hangingPunct="1">
              <a:spcAft>
                <a:spcPts val="0"/>
              </a:spcAft>
              <a:buFont typeface="Arial" pitchFamily="34" charset="0"/>
              <a:buNone/>
              <a:defRPr/>
            </a:pPr>
            <a:r>
              <a:rPr lang="en-US" dirty="0" smtClean="0"/>
              <a:t>      </a:t>
            </a:r>
            <a:r>
              <a:rPr lang="en-US" dirty="0" smtClean="0">
                <a:latin typeface="Century Gothic" pitchFamily="34" charset="0"/>
              </a:rPr>
              <a:t>The state flag was confirmed by the Canadian Parliament in 1964, after lengthy debate (then already created for over 2,600 designs!). The flag shows two Oceans washing the coasts of Canada - Pacific and Atlantic – and country located between oceans. Maple Leaf shows the unity of the nation. Red - Color of the UK. White - the color of the French monarchy.</a:t>
            </a:r>
          </a:p>
          <a:p>
            <a:pPr lvl="1"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latin typeface="Century Gothic" pitchFamily="34" charset="0"/>
            </a:endParaRP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latin typeface="Century Gothic" pitchFamily="34" charset="0"/>
            </a:endParaRPr>
          </a:p>
          <a:p>
            <a:pPr eaLnBrk="1" fontAlgn="auto" hangingPunct="1">
              <a:spcAft>
                <a:spcPts val="0"/>
              </a:spcAft>
              <a:buFont typeface="Arial" pitchFamily="34" charset="0"/>
              <a:buChar char="•"/>
              <a:defRPr/>
            </a:pPr>
            <a:endParaRPr lang="ru-RU" dirty="0" smtClean="0"/>
          </a:p>
        </p:txBody>
      </p:sp>
      <p:pic>
        <p:nvPicPr>
          <p:cNvPr id="6148"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pic>
        <p:nvPicPr>
          <p:cNvPr id="6149" name="Picture 2" descr="Файл:Flag of Canada.svg"/>
          <p:cNvPicPr>
            <a:picLocks noChangeAspect="1" noChangeArrowheads="1"/>
          </p:cNvPicPr>
          <p:nvPr/>
        </p:nvPicPr>
        <p:blipFill>
          <a:blip r:embed="rId3"/>
          <a:srcRect/>
          <a:stretch>
            <a:fillRect/>
          </a:stretch>
        </p:blipFill>
        <p:spPr bwMode="auto">
          <a:xfrm>
            <a:off x="4787900" y="2276475"/>
            <a:ext cx="403225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8313" y="0"/>
            <a:ext cx="8229600" cy="1143000"/>
          </a:xfrm>
        </p:spPr>
        <p:txBody>
          <a:bodyPr/>
          <a:lstStyle/>
          <a:p>
            <a:pPr eaLnBrk="1" hangingPunct="1"/>
            <a:r>
              <a:rPr lang="en-US" smtClean="0">
                <a:latin typeface="Century Gothic" pitchFamily="34" charset="0"/>
              </a:rPr>
              <a:t>Heraldic.</a:t>
            </a:r>
            <a:endParaRPr lang="ru-RU" smtClean="0">
              <a:latin typeface="Century Gothic" pitchFamily="34" charset="0"/>
            </a:endParaRPr>
          </a:p>
        </p:txBody>
      </p:sp>
      <p:sp>
        <p:nvSpPr>
          <p:cNvPr id="7171" name="Содержимое 2"/>
          <p:cNvSpPr>
            <a:spLocks noGrp="1"/>
          </p:cNvSpPr>
          <p:nvPr>
            <p:ph idx="1"/>
          </p:nvPr>
        </p:nvSpPr>
        <p:spPr>
          <a:xfrm>
            <a:off x="179388" y="1196975"/>
            <a:ext cx="4403725" cy="4525963"/>
          </a:xfrm>
        </p:spPr>
        <p:txBody>
          <a:bodyPr/>
          <a:lstStyle/>
          <a:p>
            <a:pPr eaLnBrk="1" hangingPunct="1">
              <a:buFont typeface="Arial" charset="0"/>
              <a:buNone/>
            </a:pPr>
            <a:r>
              <a:rPr lang="ru-RU" dirty="0" smtClean="0"/>
              <a:t>    </a:t>
            </a:r>
            <a:r>
              <a:rPr lang="en-US" sz="2400" dirty="0" smtClean="0">
                <a:latin typeface="Century Gothic" pitchFamily="34" charset="0"/>
              </a:rPr>
              <a:t>Heraldry of Canada - one of the official state symbols of Canada. Originally Canada had its own heraldry. It was first created in 1868 as the emblem of the Canadian Confederation. Canadian heraldry is very similar to the English heraldry.</a:t>
            </a:r>
          </a:p>
          <a:p>
            <a:pPr eaLnBrk="1" hangingPunct="1">
              <a:buFont typeface="Arial" charset="0"/>
              <a:buNone/>
            </a:pPr>
            <a:endParaRPr lang="en-US" sz="2400" dirty="0" smtClean="0">
              <a:latin typeface="Century Gothic" pitchFamily="34" charset="0"/>
            </a:endParaRPr>
          </a:p>
          <a:p>
            <a:pPr eaLnBrk="1" hangingPunct="1">
              <a:buFont typeface="Arial" charset="0"/>
              <a:buNone/>
            </a:pPr>
            <a:endParaRPr lang="ru-RU" sz="2400" dirty="0" smtClean="0">
              <a:latin typeface="Century Gothic" pitchFamily="34" charset="0"/>
            </a:endParaRPr>
          </a:p>
        </p:txBody>
      </p:sp>
      <p:pic>
        <p:nvPicPr>
          <p:cNvPr id="7172"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pic>
        <p:nvPicPr>
          <p:cNvPr id="7173" name="Picture 2" descr="Файл:Coat of arms of Canada modern.png"/>
          <p:cNvPicPr>
            <a:picLocks noChangeAspect="1" noChangeArrowheads="1"/>
          </p:cNvPicPr>
          <p:nvPr/>
        </p:nvPicPr>
        <p:blipFill>
          <a:blip r:embed="rId3"/>
          <a:srcRect/>
          <a:stretch>
            <a:fillRect/>
          </a:stretch>
        </p:blipFill>
        <p:spPr bwMode="auto">
          <a:xfrm>
            <a:off x="5076825" y="1196975"/>
            <a:ext cx="348615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68313" y="0"/>
            <a:ext cx="8229600" cy="1143000"/>
          </a:xfrm>
        </p:spPr>
        <p:txBody>
          <a:bodyPr/>
          <a:lstStyle/>
          <a:p>
            <a:pPr eaLnBrk="1" hangingPunct="1"/>
            <a:r>
              <a:rPr lang="en-US" smtClean="0">
                <a:latin typeface="Century Gothic" pitchFamily="34" charset="0"/>
              </a:rPr>
              <a:t>Anthem.</a:t>
            </a:r>
            <a:endParaRPr lang="ru-RU" smtClean="0">
              <a:latin typeface="Century Gothic" pitchFamily="34" charset="0"/>
            </a:endParaRPr>
          </a:p>
        </p:txBody>
      </p:sp>
      <p:sp>
        <p:nvSpPr>
          <p:cNvPr id="3" name="Содержимое 2"/>
          <p:cNvSpPr>
            <a:spLocks noGrp="1"/>
          </p:cNvSpPr>
          <p:nvPr>
            <p:ph idx="1"/>
          </p:nvPr>
        </p:nvSpPr>
        <p:spPr>
          <a:xfrm>
            <a:off x="250825" y="1052513"/>
            <a:ext cx="4176713" cy="5805487"/>
          </a:xfrm>
        </p:spPr>
        <p:txBody>
          <a:bodyPr rtlCol="0">
            <a:normAutofit fontScale="77500" lnSpcReduction="20000"/>
          </a:bodyPr>
          <a:lstStyle/>
          <a:p>
            <a:pPr eaLnBrk="1" fontAlgn="auto" hangingPunct="1">
              <a:spcAft>
                <a:spcPts val="0"/>
              </a:spcAft>
              <a:buFont typeface="Arial" pitchFamily="34" charset="0"/>
              <a:buNone/>
              <a:defRPr/>
            </a:pPr>
            <a:r>
              <a:rPr lang="en-US" sz="2900" dirty="0" smtClean="0"/>
              <a:t>      </a:t>
            </a:r>
            <a:r>
              <a:rPr lang="en-US" sz="2900" dirty="0" smtClean="0">
                <a:latin typeface="Century Gothic" pitchFamily="34" charset="0"/>
              </a:rPr>
              <a:t>For the first time the Canadian anthem was performed June 24, 1880 in Quebec by Joseph </a:t>
            </a:r>
            <a:r>
              <a:rPr lang="en-US" sz="2900" dirty="0" err="1" smtClean="0">
                <a:latin typeface="Century Gothic" pitchFamily="34" charset="0"/>
              </a:rPr>
              <a:t>Vezina</a:t>
            </a:r>
            <a:r>
              <a:rPr lang="en-US" sz="2900" dirty="0" smtClean="0">
                <a:latin typeface="Century Gothic" pitchFamily="34" charset="0"/>
              </a:rPr>
              <a:t>. Then it was a song in French, which was called "Song of the nation." In 1908, a teacher from Montreal, Robert Stanley Weir wrote the words to songs in English. Now the words of the anthem is the same as they were writing in 1908. Officially «O Canada» became the anthem of Canada in 1980. </a:t>
            </a:r>
            <a:br>
              <a:rPr lang="en-US" sz="2900" dirty="0" smtClean="0">
                <a:latin typeface="Century Gothic" pitchFamily="34" charset="0"/>
              </a:rPr>
            </a:br>
            <a:r>
              <a:rPr lang="en-US" dirty="0" smtClean="0">
                <a:latin typeface="Century Gothic" pitchFamily="34" charset="0"/>
              </a:rPr>
              <a:t/>
            </a:r>
            <a:br>
              <a:rPr lang="en-US" dirty="0" smtClean="0">
                <a:latin typeface="Century Gothic" pitchFamily="34" charset="0"/>
              </a:rPr>
            </a:br>
            <a:endParaRPr lang="en-US" dirty="0" smtClean="0">
              <a:latin typeface="Century Gothic" pitchFamily="34" charset="0"/>
            </a:endParaRPr>
          </a:p>
          <a:p>
            <a:pPr eaLnBrk="1" fontAlgn="auto" hangingPunct="1">
              <a:spcAft>
                <a:spcPts val="0"/>
              </a:spcAft>
              <a:buFont typeface="Arial" pitchFamily="34" charset="0"/>
              <a:buNone/>
              <a:defRPr/>
            </a:pPr>
            <a:endParaRPr lang="en-US" b="1" dirty="0" smtClean="0">
              <a:latin typeface="Century Gothic" pitchFamily="34" charset="0"/>
            </a:endParaRPr>
          </a:p>
          <a:p>
            <a:pPr eaLnBrk="1" fontAlgn="auto" hangingPunct="1">
              <a:spcAft>
                <a:spcPts val="0"/>
              </a:spcAft>
              <a:buFont typeface="Arial" pitchFamily="34" charset="0"/>
              <a:buChar char="•"/>
              <a:defRPr/>
            </a:pPr>
            <a:endParaRPr lang="ru-RU" dirty="0" smtClean="0"/>
          </a:p>
        </p:txBody>
      </p:sp>
      <p:pic>
        <p:nvPicPr>
          <p:cNvPr id="8196" name="Picture 4" descr="Картинка 2 из 1193"/>
          <p:cNvPicPr>
            <a:picLocks noChangeAspect="1" noChangeArrowheads="1"/>
          </p:cNvPicPr>
          <p:nvPr/>
        </p:nvPicPr>
        <p:blipFill>
          <a:blip r:embed="rId2"/>
          <a:srcRect/>
          <a:stretch>
            <a:fillRect/>
          </a:stretch>
        </p:blipFill>
        <p:spPr bwMode="auto">
          <a:xfrm>
            <a:off x="0" y="6021388"/>
            <a:ext cx="836613" cy="836612"/>
          </a:xfrm>
          <a:prstGeom prst="rect">
            <a:avLst/>
          </a:prstGeom>
          <a:noFill/>
          <a:ln w="9525">
            <a:noFill/>
            <a:miter lim="800000"/>
            <a:headEnd/>
            <a:tailEnd/>
          </a:ln>
        </p:spPr>
      </p:pic>
      <p:pic>
        <p:nvPicPr>
          <p:cNvPr id="24578" name="Picture 2" descr="Файл:O Canada.png"/>
          <p:cNvPicPr>
            <a:picLocks noChangeAspect="1" noChangeArrowheads="1"/>
          </p:cNvPicPr>
          <p:nvPr/>
        </p:nvPicPr>
        <p:blipFill>
          <a:blip r:embed="rId3" cstate="print"/>
          <a:srcRect/>
          <a:stretch>
            <a:fillRect/>
          </a:stretch>
        </p:blipFill>
        <p:spPr bwMode="auto">
          <a:xfrm>
            <a:off x="4857752" y="642918"/>
            <a:ext cx="3936829" cy="55709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Century Gothic" pitchFamily="34" charset="0"/>
              </a:rPr>
              <a:t>History</a:t>
            </a:r>
            <a:endParaRPr lang="ru-RU" dirty="0">
              <a:latin typeface="Century Gothic"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142976" y="1857364"/>
            <a:ext cx="6791955" cy="4505330"/>
          </a:xfrm>
          <a:prstGeom prst="rect">
            <a:avLst/>
          </a:prstGeom>
          <a:noFill/>
          <a:ln w="9525">
            <a:noFill/>
            <a:miter lim="800000"/>
            <a:headEnd/>
            <a:tailEnd/>
          </a:ln>
        </p:spPr>
      </p:pic>
      <p:pic>
        <p:nvPicPr>
          <p:cNvPr id="4" name="Picture 4" descr="Картинка 2 из 1193"/>
          <p:cNvPicPr>
            <a:picLocks noChangeAspect="1" noChangeArrowheads="1"/>
          </p:cNvPicPr>
          <p:nvPr/>
        </p:nvPicPr>
        <p:blipFill>
          <a:blip r:embed="rId3"/>
          <a:srcRect/>
          <a:stretch>
            <a:fillRect/>
          </a:stretch>
        </p:blipFill>
        <p:spPr bwMode="auto">
          <a:xfrm>
            <a:off x="0" y="6021388"/>
            <a:ext cx="836613"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1199</Words>
  <Application>Microsoft Office PowerPoint</Application>
  <PresentationFormat>Экран (4:3)</PresentationFormat>
  <Paragraphs>106</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Canada.</vt:lpstr>
      <vt:lpstr>Слайд 2</vt:lpstr>
      <vt:lpstr>Plan:</vt:lpstr>
      <vt:lpstr>Canada.</vt:lpstr>
      <vt:lpstr>Location of Canada.</vt:lpstr>
      <vt:lpstr>National flag.</vt:lpstr>
      <vt:lpstr>Heraldic.</vt:lpstr>
      <vt:lpstr>Anthem.</vt:lpstr>
      <vt:lpstr>History</vt:lpstr>
      <vt:lpstr>Слайд 10</vt:lpstr>
      <vt:lpstr>The population of Canada</vt:lpstr>
      <vt:lpstr>Characteristic. </vt:lpstr>
      <vt:lpstr>Currency. </vt:lpstr>
      <vt:lpstr>Слайд 14</vt:lpstr>
      <vt:lpstr>Слайд 15</vt:lpstr>
      <vt:lpstr>Слайд 16</vt:lpstr>
      <vt:lpstr>Animals.</vt:lpstr>
      <vt:lpstr>Symbols of Canada.</vt:lpstr>
      <vt:lpstr>Minerals of Canada </vt:lpstr>
      <vt:lpstr>Traditions and customs of Canada.</vt:lpstr>
      <vt:lpstr>Famous people.</vt:lpstr>
      <vt:lpstr>National dishes. </vt:lpstr>
      <vt:lpstr>Broshett Fillet.</vt:lpstr>
      <vt:lpstr>Pumpkin soup. </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Leming</dc:creator>
  <cp:lastModifiedBy>2</cp:lastModifiedBy>
  <cp:revision>39</cp:revision>
  <dcterms:created xsi:type="dcterms:W3CDTF">2011-02-08T15:19:51Z</dcterms:created>
  <dcterms:modified xsi:type="dcterms:W3CDTF">2011-03-14T08:06:13Z</dcterms:modified>
</cp:coreProperties>
</file>