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300" r:id="rId4"/>
    <p:sldId id="301" r:id="rId5"/>
    <p:sldId id="302" r:id="rId6"/>
    <p:sldId id="308" r:id="rId7"/>
    <p:sldId id="303" r:id="rId8"/>
    <p:sldId id="304" r:id="rId9"/>
    <p:sldId id="305" r:id="rId10"/>
    <p:sldId id="306" r:id="rId11"/>
    <p:sldId id="309" r:id="rId12"/>
    <p:sldId id="268" r:id="rId13"/>
    <p:sldId id="310" r:id="rId14"/>
    <p:sldId id="311" r:id="rId15"/>
    <p:sldId id="312" r:id="rId16"/>
    <p:sldId id="313" r:id="rId17"/>
    <p:sldId id="314" r:id="rId18"/>
    <p:sldId id="260" r:id="rId19"/>
    <p:sldId id="271" r:id="rId20"/>
    <p:sldId id="277" r:id="rId21"/>
    <p:sldId id="272" r:id="rId22"/>
    <p:sldId id="315" r:id="rId23"/>
    <p:sldId id="316" r:id="rId24"/>
    <p:sldId id="317" r:id="rId25"/>
    <p:sldId id="318" r:id="rId26"/>
    <p:sldId id="279" r:id="rId27"/>
    <p:sldId id="298" r:id="rId28"/>
    <p:sldId id="289" r:id="rId29"/>
    <p:sldId id="281" r:id="rId30"/>
    <p:sldId id="282" r:id="rId31"/>
    <p:sldId id="321" r:id="rId32"/>
    <p:sldId id="293" r:id="rId33"/>
    <p:sldId id="322" r:id="rId34"/>
    <p:sldId id="294" r:id="rId35"/>
    <p:sldId id="323" r:id="rId36"/>
    <p:sldId id="324" r:id="rId37"/>
    <p:sldId id="297" r:id="rId38"/>
    <p:sldId id="325" r:id="rId39"/>
    <p:sldId id="261" r:id="rId40"/>
    <p:sldId id="326" r:id="rId41"/>
    <p:sldId id="327" r:id="rId42"/>
    <p:sldId id="284" r:id="rId43"/>
    <p:sldId id="29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FEBFA2-28D5-4FC3-B920-CDE5578B8CED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1B0890-B4E9-41EF-A9EB-463EEAAFD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DE5E-9AE7-4DF6-AD90-6393826FABEB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024B-B04E-4767-8222-44561325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039152-EBD9-4AB9-A1BF-E739A8A7A306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1B5A5A-11C1-4BF9-A280-6E10AFF8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378B-065F-4865-BC76-BB29FC6DAA13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3768-62D5-400E-A977-3304E457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2664EF-02EC-4DD8-855F-A0503702A598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A6632-9B85-4453-A9DB-595D3C113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9DC8-819B-4E13-9A94-374D8915C489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CFAC-E056-4167-AA62-1EEEA0F7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672F-83D6-47C8-8E07-FA439E6881AB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D0DD-58E4-4E58-BEED-E3F14D4F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2DA7-BCD7-4D81-A502-28940D7CCEC5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527B-9799-487C-B207-F9E68B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7AE8-4C16-4DB0-8536-010E41F8F762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C43D-AAFA-4771-9E8F-4552AD9CD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31EB-40E9-4A50-AAFE-F82F1BCAB9A3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8221-2832-44DC-B30D-1821467D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D43B1-3297-4E19-AF18-C6BB499A893D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3400A-F0BF-4912-B372-17F2843A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442D8C-029E-4AEA-945A-6964C57A717A}" type="datetimeFigureOut">
              <a:rPr lang="ru-RU"/>
              <a:pPr>
                <a:defRPr/>
              </a:pPr>
              <a:t>10.12.2011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3BAF17F-623F-48EB-9A9A-952109EE0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23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3400"/>
            <a:ext cx="8043672" cy="182403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«Откуда есть пошла русская земля…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563" y="1143000"/>
            <a:ext cx="3429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571500"/>
            <a:ext cx="3429000" cy="60721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smtClean="0"/>
              <a:t>И с престола римский царь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Говорит с послами,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Незнакомый люд стоит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Пред его очами.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Молодец все к молодцу: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Кудри золотые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Густо вьются по плечам,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Очи – голубые;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Словно все в одно лицо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Та ж краса и сила,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Словно всех-то их одна матерь </a:t>
            </a:r>
            <a:r>
              <a:rPr lang="ru-RU" sz="2400" b="1" smtClean="0"/>
              <a:t>породила.</a:t>
            </a:r>
          </a:p>
          <a:p>
            <a:pPr algn="r">
              <a:spcBef>
                <a:spcPct val="0"/>
              </a:spcBef>
            </a:pPr>
            <a:r>
              <a:rPr lang="ru-RU" sz="2000" b="1" smtClean="0"/>
              <a:t>А.Н. Майков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" y="512763"/>
            <a:ext cx="5338763" cy="5338762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Вопрос: Какими видели славян  историки  и путешественники?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Ответ: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chemeClr val="tx2"/>
                </a:solidFill>
              </a:rPr>
              <a:t>Некоторые историки разделяли славян на два основных типа: светловолосые небольшого роста и темноволосые высокого роста.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chemeClr val="tx2"/>
                </a:solidFill>
              </a:rPr>
              <a:t>Византийские и арабские писатели 6 – 9 веков знают славян как высоких блондинов.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chemeClr val="tx2"/>
                </a:solidFill>
              </a:rPr>
              <a:t>У арабов славяне всегда именуются русыми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357188"/>
            <a:ext cx="4710113" cy="5786437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32861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643188"/>
            <a:ext cx="25003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393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7239000" cy="59563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Рассказывают, будто славяне были так честны, что в обещаниях своих вместо клятв говорили только: «Если я не сдержу своего слова, да будет мне стыдно!» – и всегда исполняли обещанное.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0718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07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5884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Наши предки старались селиться по берегам рек и озер. К выбору мест относились придирчиво: нужна была непременно близость к воде, лучше всего к речному устью, богатому рыбой. Нужны щедрые леса и луга, нужна земля, пригодная для пахоты. Для селения место выбиралось ровное, высокое на пригорке,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чтобы весеннее половодье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ни подмывало жилище.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250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5884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Ненастье и стужа заставили уже в древности предков наших задумываться о том, как бы получше устроить себе кров.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А климат тогда был очень суровый. Вот как рассказывает Н.М. Карамзин о том, какое впечатление произвел климат нашей страны на греческого историка Геродота: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«Он за чудо сказывает своим единоземцам, что зима продолжается там восемь месяцев, и воздух в сие время, по словам скифов, бывает наполнен летающими перьями, т.е снегом; что море Азовское замерзает, жители ездят на санях, чрез неподвижную глубину его».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322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Славяне жили родами, т.е каждый со всеми людьми, находившимся с ним в родстве. Глава целого рода назывался князем, он был, как правило, старший и мудрейший. Ему все оказывали большие почести; он творил суд и правду между родичами</a:t>
            </a:r>
            <a:r>
              <a:rPr lang="ru-RU" sz="2800" smtClean="0"/>
              <a:t>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75"/>
            <a:ext cx="3557588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800" smtClean="0">
              <a:solidFill>
                <a:schemeClr val="tx2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</a:rPr>
              <a:t>   Предки наши были язычники, идолопоклонники, т.е молились идолам и приносили им жертвы, даже иногда человеческие. Богов у них было много, но главным божеством был Перун – бог грома и молнии, войны и мира. 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7030A0"/>
                </a:solidFill>
              </a:rPr>
              <a:t>Вопрос: Каких еще славянских богов вы можете назвать</a:t>
            </a:r>
            <a:r>
              <a:rPr lang="ru-RU" sz="3200" smtClean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85750"/>
            <a:ext cx="4067175" cy="6357938"/>
          </a:xfr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3714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215312" cy="62865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7239000" cy="61706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Два чувства дивно близки нам,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В них обретает сердце пищу: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Любовь к родному пепелищу,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Любовь к отеческим гробам.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На них основано от века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По воле бога самого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Самостоянье человека,-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Залог величия Его.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Животворящая святыня!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Земля была б без них мертва,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Без них наш целый мир – пустыня,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Душа – алтарь без божества.</a:t>
            </a:r>
          </a:p>
          <a:p>
            <a:pPr algn="r">
              <a:buFont typeface="Wingdings 2" pitchFamily="18" charset="2"/>
              <a:buNone/>
            </a:pPr>
            <a:r>
              <a:rPr lang="ru-RU" sz="1800" smtClean="0">
                <a:solidFill>
                  <a:schemeClr val="tx2"/>
                </a:solidFill>
              </a:rPr>
              <a:t>(А.С. Пушкин 1830 г.)</a:t>
            </a:r>
            <a:endParaRPr lang="ru-RU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571500"/>
            <a:ext cx="5110163" cy="5929313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285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Покровителя стад,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бога скота называли Велесом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571625"/>
            <a:ext cx="2747962" cy="5060950"/>
          </a:xfr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392906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7239000" cy="6027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200" smtClean="0">
                <a:solidFill>
                  <a:schemeClr val="tx2"/>
                </a:solidFill>
              </a:rPr>
              <a:t>Солнце славяне праздновали несколько раз в году. Праздник Коляда был в конце декабря, когда солнце поворачивает на весну и дни начинают прибывать. В это время ходили из дома в дом славили божество и собирали подаяние, чтобы принести богу  жертву. Этот языческий обряд сохранился на Руси во многих местах и поныне: колядуют в сочельник перед Рождеством.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tx2"/>
                </a:solidFill>
              </a:rPr>
              <a:t>Другой праздник был весенний, его справляют и теперь и называют Масленицей. Весну обыкновенно встречали на красной горке и водили хороводы, а зиму сжигали, сделав для этого женское чучело.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5"/>
            <a:ext cx="4183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3286125"/>
            <a:ext cx="42100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   Еще большой праздник у славян был 23 июня и назывался Купала. Вечером в этот день собирали травы, купались, зажигали костры и прыгали через них. Приносили в жертву солнцу белого петуха, а чучело топили в воде.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143250"/>
            <a:ext cx="4054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8"/>
            <a:ext cx="42148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7030A0"/>
                </a:solidFill>
              </a:rPr>
              <a:t>Вопрос: Какие языческие праздники и обряды сохранились и после введения христианства на Руси?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chemeClr val="tx2"/>
                </a:solidFill>
              </a:rPr>
              <a:t>Ответ: Масленица, Пасха, Троица, Покров, Солнцеворот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7715250" cy="63198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14375"/>
            <a:ext cx="7239000" cy="5680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143875" cy="63579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1214438"/>
            <a:ext cx="4191000" cy="5095875"/>
          </a:xfrm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71563"/>
            <a:ext cx="250031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75" y="1143000"/>
            <a:ext cx="2960688" cy="214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3" y="714375"/>
            <a:ext cx="3460750" cy="4929188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ru-RU" sz="2000" smtClean="0"/>
          </a:p>
          <a:p>
            <a:pPr algn="ctr">
              <a:spcBef>
                <a:spcPct val="0"/>
              </a:spcBef>
            </a:pPr>
            <a:r>
              <a:rPr lang="ru-RU" sz="2000" smtClean="0"/>
              <a:t>Наши далекие предки прорубали путь сквозь дремучие леса, пробирались через топкие болота. Движение это было  медленным, но остановить его было невозможно. Оно продолжалось целое тысячелетие. Так заселялась среднерусская равнина.</a:t>
            </a:r>
          </a:p>
          <a:p>
            <a:pPr algn="ctr">
              <a:spcBef>
                <a:spcPct val="0"/>
              </a:spcBef>
            </a:pPr>
            <a:r>
              <a:rPr lang="ru-RU" sz="2000" smtClean="0">
                <a:solidFill>
                  <a:srgbClr val="00B0F0"/>
                </a:solidFill>
              </a:rPr>
              <a:t>Вопрос: Знаете ли вы, как происходило расселение славян?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695325"/>
            <a:ext cx="4913313" cy="4956175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428625"/>
            <a:ext cx="5786438" cy="6143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563" y="1143000"/>
            <a:ext cx="3429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4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357188"/>
            <a:ext cx="3429000" cy="535781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Наши предки умели наслаждаться и музыкой. Вот что мы читаем об этом в «Истории государства Российского»: «Северные венеды в 6 веке сказывали греческому императору, что главное услаждение жизни их есть музыка и что они берут обыкновенно в путь с собой не оружие, а гусли ими выдуманные»</a:t>
            </a:r>
          </a:p>
          <a:p>
            <a:pPr>
              <a:spcBef>
                <a:spcPct val="0"/>
              </a:spcBef>
            </a:pPr>
            <a:endParaRPr lang="ru-RU" sz="240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" y="695325"/>
            <a:ext cx="4960938" cy="4962525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61913"/>
            <a:ext cx="7429500" cy="63674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7239000" cy="6027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С музыкой рождалось и стихотворство. Одни песни народные славили мужество и память великих предков, другие – уводили от житейских горестей.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Вопрос: Каких былинных героев вы знаете?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Ответ: только самых главных героев русского эпоса – более 50. их именами, как правило, названы былины, различавшиеся по именам, про кого былина: про Илью Муромца, про Добрыню, про Алешу, про Чурилу, про Никиту Кожемяку.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800"/>
            <a:ext cx="3929063" cy="6450013"/>
          </a:xfr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500"/>
            <a:ext cx="4357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7239000" cy="617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Женских персонажей можно назвать несколько десятков: Авдотья Рязаночка, княгина Апраксина, Забава Путятична, Марья лебедь белая…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428875"/>
            <a:ext cx="2214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143125"/>
            <a:ext cx="2955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7239000" cy="59563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Одежду славяне шили из тканей, а так же шкур диких и домашних животных. Мужчины надевали порты из холста и на плечи накидывали рубахи: в холодное время окутывались кожухами и мехами, на ноги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обували лапти,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плетенные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из липового лыка,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кожаные сапоги.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3188"/>
            <a:ext cx="24939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98513"/>
            <a:ext cx="3500438" cy="5691187"/>
          </a:xfr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428750"/>
            <a:ext cx="381317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357313"/>
            <a:ext cx="257175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7239000" cy="59563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z="2800" smtClean="0">
                <a:solidFill>
                  <a:schemeClr val="tx2"/>
                </a:solidFill>
              </a:rPr>
              <a:t>Женщины носили более длинные рубахи и такие же плащи, как у мужчин.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В те давние времена,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как и сейчас,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любили женщины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наряжаться: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украшали себя кольцами,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серьгами, ожерельями.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3571875" cy="4643437"/>
          </a:xfr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8"/>
            <a:ext cx="2505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563" y="1143000"/>
            <a:ext cx="34290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642938"/>
            <a:ext cx="3429000" cy="49291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smtClean="0"/>
              <a:t>Славяне, сначала селились по нижнему течению Дуная и заняли земли к северу от него, вдоль до Карпатских гор. На Дунае жить было привольно: климат теплый, земли плодородные, растительность богатая.</a:t>
            </a:r>
          </a:p>
          <a:p>
            <a:pPr>
              <a:spcBef>
                <a:spcPct val="0"/>
              </a:spcBef>
            </a:pPr>
            <a:r>
              <a:rPr lang="ru-RU" sz="2400" smtClean="0"/>
              <a:t>От них ведет начало русский народ.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549275"/>
            <a:ext cx="5035550" cy="5033963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239000" cy="609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tx2"/>
                </a:solidFill>
              </a:rPr>
              <a:t>Посуда и разные предметы домашнего обихода славян были из дерева и глины. Глиняные сосуды изготавливались руками, позднее в употребление вошел гончарный круг.</a:t>
            </a:r>
          </a:p>
          <a:p>
            <a:pPr>
              <a:buFont typeface="Wingdings 2" pitchFamily="18" charset="2"/>
              <a:buNone/>
            </a:pP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25"/>
            <a:ext cx="54006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7239000" cy="6170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  Все тяжелее нашим предкам становилось жить разрозненно. Между славянскими племенами не было согласия. Некотрые племена, рассудив, что добру от этого не бывать, решили выбрать себе князя, но не из своих, а из чужих. Для этого были отправлены за море к соседнему варяжскому племени послы. Три князя, Рюрик и два брата его, пришли к нам и начали княжить: сам Рюрик сел в Новгороде, а братьев он послал в другие города. Так началось в 862 г. по Рождестве Христовом </a:t>
            </a:r>
            <a:r>
              <a:rPr lang="ru-RU" b="1" smtClean="0">
                <a:solidFill>
                  <a:schemeClr val="tx2"/>
                </a:solidFill>
              </a:rPr>
              <a:t>Русское государство.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57188"/>
            <a:ext cx="7572375" cy="6061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357188"/>
            <a:ext cx="7000875" cy="607218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0"/>
            <a:ext cx="5059363" cy="3733800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494982">
            <a:off x="5235575" y="436563"/>
            <a:ext cx="3414713" cy="45259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324">
            <a:off x="4943475" y="3157538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11430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 В</a:t>
            </a:r>
            <a:r>
              <a:rPr lang="ru-RU" sz="2000" dirty="0" smtClean="0">
                <a:solidFill>
                  <a:schemeClr val="accent2"/>
                </a:solidFill>
              </a:rPr>
              <a:t>опрос:  Назовите первый известный текст, повествующий о жизни наших предков. Кем и когда он был составлен?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2"/>
                </a:solidFill>
              </a:rPr>
              <a:t>   Ответ: «Нестор, инок монастыря Киево- Печерского, прозванного в дальнейшем отцом истории, составил первую летопись «Повесть временных лет».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90775">
            <a:off x="371475" y="3416300"/>
            <a:ext cx="37242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89563" y="571500"/>
            <a:ext cx="3429000" cy="357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857250"/>
            <a:ext cx="3429000" cy="43465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900" smtClean="0"/>
              <a:t>Славяне, сначала</a:t>
            </a:r>
          </a:p>
          <a:p>
            <a:pPr>
              <a:spcBef>
                <a:spcPct val="0"/>
              </a:spcBef>
            </a:pPr>
            <a:r>
              <a:rPr lang="ru-RU" sz="1900" smtClean="0"/>
              <a:t>селились по нижнему течению Дуная и заняли земли к северу от него, вдоль до Карпатских гор. Не ушли бы они по своей воли, да стали их теснить другие народы. Пришлось славянам раздробиться и двинуться на север, спасаясь от врагов.</a:t>
            </a:r>
          </a:p>
          <a:p>
            <a:pPr>
              <a:spcBef>
                <a:spcPct val="0"/>
              </a:spcBef>
            </a:pPr>
            <a:r>
              <a:rPr lang="ru-RU" sz="1900" smtClean="0"/>
              <a:t>Часть их все таки осталась на Дунае. От этих славян ведут начало сербы и болгары. Те, что пошли на север, северо-восток, расселились по Днепру и его притокам да по Ильменю и Волхову. От них ведет начало русский народ.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8" y="768350"/>
            <a:ext cx="5181600" cy="5175250"/>
          </a:xfr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5884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tx2"/>
                </a:solidFill>
              </a:rPr>
              <a:t>Предки наши называли себя славянами.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rgbClr val="7030A0"/>
                </a:solidFill>
              </a:rPr>
              <a:t>Каковы же были древние славяне? </a:t>
            </a:r>
            <a:r>
              <a:rPr lang="ru-RU" sz="3200" smtClean="0">
                <a:solidFill>
                  <a:schemeClr val="tx2"/>
                </a:solidFill>
              </a:rPr>
              <a:t>Н.М.Карамзин пишет, «что историки того времени изображают их бодрыми, сильными, неутомимыми. Греки же хвалят их стройность, высокий рост и мужественную приятность лица. Загорая от жарких лучей солнца, они казались смуглыми и все без исключения были русыми».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296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542</TotalTime>
  <Words>1005</Words>
  <Application>Microsoft Office PowerPoint</Application>
  <PresentationFormat>Экран (4:3)</PresentationFormat>
  <Paragraphs>75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ольга</cp:lastModifiedBy>
  <cp:revision>58</cp:revision>
  <dcterms:created xsi:type="dcterms:W3CDTF">2010-03-22T08:46:51Z</dcterms:created>
  <dcterms:modified xsi:type="dcterms:W3CDTF">2011-12-10T18:01:30Z</dcterms:modified>
</cp:coreProperties>
</file>