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5" r:id="rId8"/>
    <p:sldId id="266" r:id="rId9"/>
    <p:sldId id="267" r:id="rId10"/>
    <p:sldId id="268" r:id="rId11"/>
    <p:sldId id="261" r:id="rId12"/>
    <p:sldId id="269" r:id="rId13"/>
    <p:sldId id="270" r:id="rId14"/>
    <p:sldId id="271" r:id="rId15"/>
    <p:sldId id="272" r:id="rId16"/>
    <p:sldId id="262" r:id="rId17"/>
    <p:sldId id="273" r:id="rId18"/>
    <p:sldId id="274" r:id="rId19"/>
    <p:sldId id="263" r:id="rId20"/>
    <p:sldId id="275" r:id="rId21"/>
    <p:sldId id="276" r:id="rId22"/>
    <p:sldId id="277" r:id="rId23"/>
    <p:sldId id="278" r:id="rId24"/>
    <p:sldId id="279" r:id="rId25"/>
    <p:sldId id="280" r:id="rId26"/>
    <p:sldId id="281" r:id="rId27"/>
    <p:sldId id="282" r:id="rId28"/>
    <p:sldId id="283" r:id="rId29"/>
    <p:sldId id="287" r:id="rId30"/>
    <p:sldId id="286" r:id="rId31"/>
    <p:sldId id="288"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DD7C0F5-B0B3-4C79-9E6F-479E9BC4246A}" type="datetimeFigureOut">
              <a:rPr lang="ru-RU" smtClean="0"/>
              <a:pPr/>
              <a:t>20.01.2012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ABA822C-6B86-4151-A0FB-D75CFE42AE6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BA822C-6B86-4151-A0FB-D75CFE42AE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BA822C-6B86-4151-A0FB-D75CFE42AE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BA822C-6B86-4151-A0FB-D75CFE42AE6F}"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BA822C-6B86-4151-A0FB-D75CFE42AE6F}"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ABA822C-6B86-4151-A0FB-D75CFE42AE6F}"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ABA822C-6B86-4151-A0FB-D75CFE42AE6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ABA822C-6B86-4151-A0FB-D75CFE42AE6F}"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DD7C0F5-B0B3-4C79-9E6F-479E9BC4246A}" type="datetimeFigureOut">
              <a:rPr lang="ru-RU" smtClean="0"/>
              <a:pPr/>
              <a:t>20.01.2012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ABA822C-6B86-4151-A0FB-D75CFE42AE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DD7C0F5-B0B3-4C79-9E6F-479E9BC4246A}" type="datetimeFigureOut">
              <a:rPr lang="ru-RU" smtClean="0"/>
              <a:pPr/>
              <a:t>20.01.2012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ABA822C-6B86-4151-A0FB-D75CFE42AE6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DD7C0F5-B0B3-4C79-9E6F-479E9BC4246A}" type="datetimeFigureOut">
              <a:rPr lang="ru-RU" smtClean="0"/>
              <a:pPr/>
              <a:t>20.01.2012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ABA822C-6B86-4151-A0FB-D75CFE42AE6F}"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DD7C0F5-B0B3-4C79-9E6F-479E9BC4246A}" type="datetimeFigureOut">
              <a:rPr lang="ru-RU" smtClean="0"/>
              <a:pPr/>
              <a:t>20.01.2012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BA822C-6B86-4151-A0FB-D75CFE42AE6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tvoyrebenok.ru/images/marshal/malinovsky1.1.jpg" TargetMode="Externa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hyperlink" Target="http://www.tvoyrebenok.ru/images/marshal/rokosovsky1.1.jpg" TargetMode="External"/><Relationship Id="rId2" Type="http://schemas.openxmlformats.org/officeDocument/2006/relationships/hyperlink" Target="http://www.tvoyrebenok.ru/images/marshal/vasilevsky1.1.jpg" TargetMode="External"/><Relationship Id="rId1" Type="http://schemas.openxmlformats.org/officeDocument/2006/relationships/slideLayout" Target="../slideLayouts/slideLayout2.xml"/><Relationship Id="rId6" Type="http://schemas.openxmlformats.org/officeDocument/2006/relationships/hyperlink" Target="http://www.tvoyrebenok.ru/images/marshal/konev1.1.jpg"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18.jpeg"/><Relationship Id="rId10" Type="http://schemas.openxmlformats.org/officeDocument/2006/relationships/hyperlink" Target="http://www.tvoyrebenok.ru/images/marshal/mereckov1.1.jpg" TargetMode="External"/><Relationship Id="rId4" Type="http://schemas.openxmlformats.org/officeDocument/2006/relationships/hyperlink" Target="http://www.tvoyrebenok.ru/images/marshal/govorov1.1.jpg" TargetMode="External"/><Relationship Id="rId9" Type="http://schemas.openxmlformats.org/officeDocument/2006/relationships/image" Target="../media/image15.jpeg"/><Relationship Id="rId14" Type="http://schemas.openxmlformats.org/officeDocument/2006/relationships/hyperlink" Target="http://www.tvoyrebenok.ru/images/marshal/timoshenko1.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voyrebenok.ru/images/marshal/zhukov1.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voyrebenok.ru/images/marshal/stalin1.1.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85861"/>
            <a:ext cx="7772400" cy="2000263"/>
          </a:xfrm>
        </p:spPr>
        <p:txBody>
          <a:bodyPr>
            <a:normAutofit fontScale="90000"/>
          </a:bodyPr>
          <a:lstStyle/>
          <a:p>
            <a:r>
              <a:rPr lang="ru-RU" dirty="0" smtClean="0">
                <a:solidFill>
                  <a:schemeClr val="accent2">
                    <a:lumMod val="75000"/>
                  </a:schemeClr>
                </a:solidFill>
                <a:effectLst>
                  <a:outerShdw blurRad="38100" dist="38100" dir="2700000" algn="tl">
                    <a:srgbClr val="000000">
                      <a:alpha val="43137"/>
                    </a:srgbClr>
                  </a:outerShdw>
                </a:effectLst>
              </a:rPr>
              <a:t>Урок-семинар</a:t>
            </a:r>
            <a:r>
              <a:rPr lang="ru-RU" dirty="0" smtClean="0">
                <a:solidFill>
                  <a:schemeClr val="accent2">
                    <a:lumMod val="75000"/>
                  </a:schemeClr>
                </a:solidFill>
              </a:rPr>
              <a:t> по истории</a:t>
            </a:r>
            <a:br>
              <a:rPr lang="ru-RU" dirty="0" smtClean="0">
                <a:solidFill>
                  <a:schemeClr val="accent2">
                    <a:lumMod val="75000"/>
                  </a:schemeClr>
                </a:solidFill>
              </a:rPr>
            </a:br>
            <a:r>
              <a:rPr lang="ru-RU" dirty="0" smtClean="0">
                <a:solidFill>
                  <a:schemeClr val="accent2">
                    <a:lumMod val="75000"/>
                  </a:schemeClr>
                </a:solidFill>
              </a:rPr>
              <a:t>«Они защищали Родину»</a:t>
            </a:r>
            <a:endParaRPr lang="ru-RU" dirty="0">
              <a:solidFill>
                <a:schemeClr val="accent2">
                  <a:lumMod val="75000"/>
                </a:schemeClr>
              </a:solidFill>
            </a:endParaRPr>
          </a:p>
        </p:txBody>
      </p:sp>
      <p:sp>
        <p:nvSpPr>
          <p:cNvPr id="3" name="Подзаголовок 2"/>
          <p:cNvSpPr>
            <a:spLocks noGrp="1"/>
          </p:cNvSpPr>
          <p:nvPr>
            <p:ph type="subTitle" idx="1"/>
          </p:nvPr>
        </p:nvSpPr>
        <p:spPr>
          <a:xfrm>
            <a:off x="457200" y="3699804"/>
            <a:ext cx="8305800" cy="1515146"/>
          </a:xfrm>
        </p:spPr>
        <p:txBody>
          <a:bodyPr>
            <a:normAutofit fontScale="92500" lnSpcReduction="20000"/>
          </a:bodyPr>
          <a:lstStyle/>
          <a:p>
            <a:r>
              <a:rPr lang="ru-RU" dirty="0" smtClean="0"/>
              <a:t>Учитель истории и обществознания</a:t>
            </a:r>
          </a:p>
          <a:p>
            <a:r>
              <a:rPr lang="ru-RU" dirty="0" smtClean="0"/>
              <a:t> Привалова Ирина Вячеславовна</a:t>
            </a:r>
          </a:p>
          <a:p>
            <a:r>
              <a:rPr lang="ru-RU" dirty="0" smtClean="0"/>
              <a:t>ГОУ ЦО №1130</a:t>
            </a:r>
          </a:p>
          <a:p>
            <a:r>
              <a:rPr lang="ru-RU" dirty="0" smtClean="0"/>
              <a:t>г. Москва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p:txBody>
          <a:bodyPr>
            <a:normAutofit fontScale="92500" lnSpcReduction="10000"/>
          </a:bodyPr>
          <a:lstStyle/>
          <a:p>
            <a:pPr>
              <a:buNone/>
            </a:pPr>
            <a:r>
              <a:rPr lang="ru-RU" dirty="0" smtClean="0"/>
              <a:t>    </a:t>
            </a:r>
            <a:r>
              <a:rPr lang="ru-RU" dirty="0" smtClean="0">
                <a:solidFill>
                  <a:schemeClr val="bg2">
                    <a:lumMod val="25000"/>
                  </a:schemeClr>
                </a:solidFill>
              </a:rPr>
              <a:t>« Шла  она  неслышно</a:t>
            </a:r>
          </a:p>
          <a:p>
            <a:pPr>
              <a:buNone/>
            </a:pPr>
            <a:r>
              <a:rPr lang="ru-RU" dirty="0" smtClean="0">
                <a:solidFill>
                  <a:schemeClr val="bg2">
                    <a:lumMod val="25000"/>
                  </a:schemeClr>
                </a:solidFill>
              </a:rPr>
              <a:t>       От  школьного  порога</a:t>
            </a:r>
          </a:p>
          <a:p>
            <a:pPr>
              <a:buNone/>
            </a:pPr>
            <a:r>
              <a:rPr lang="ru-RU" dirty="0" smtClean="0">
                <a:solidFill>
                  <a:schemeClr val="bg2">
                    <a:lumMod val="25000"/>
                  </a:schemeClr>
                </a:solidFill>
              </a:rPr>
              <a:t>       Уходила  девочка</a:t>
            </a:r>
          </a:p>
          <a:p>
            <a:pPr>
              <a:buNone/>
            </a:pPr>
            <a:r>
              <a:rPr lang="ru-RU" dirty="0" smtClean="0">
                <a:solidFill>
                  <a:schemeClr val="bg2">
                    <a:lumMod val="25000"/>
                  </a:schemeClr>
                </a:solidFill>
              </a:rPr>
              <a:t>       В  бессмертную  дорогу…»</a:t>
            </a:r>
          </a:p>
          <a:p>
            <a:pPr>
              <a:buNone/>
            </a:pPr>
            <a:r>
              <a:rPr lang="ru-RU" dirty="0" smtClean="0">
                <a:solidFill>
                  <a:schemeClr val="bg2">
                    <a:lumMod val="25000"/>
                  </a:schemeClr>
                </a:solidFill>
              </a:rPr>
              <a:t>                                 ( М.Румянцева)</a:t>
            </a:r>
          </a:p>
          <a:p>
            <a:pPr>
              <a:buNone/>
            </a:pPr>
            <a:r>
              <a:rPr lang="ru-RU" dirty="0" smtClean="0">
                <a:solidFill>
                  <a:schemeClr val="bg2">
                    <a:lumMod val="25000"/>
                  </a:schemeClr>
                </a:solidFill>
              </a:rPr>
              <a:t>   Один из немецких солдат, присутствовавший на казни Зои Космодемьянской, попал в плен. Там он вспоминал: « Маленькая героиня вашего народа осталась тверда. Она не знала, что такое предательство. Она посинела от мороза, раны её кровоточили, но она не сказала ничего». </a:t>
            </a:r>
          </a:p>
          <a:p>
            <a:endParaRPr lang="ru-RU" dirty="0"/>
          </a:p>
        </p:txBody>
      </p:sp>
      <p:sp>
        <p:nvSpPr>
          <p:cNvPr id="7" name="Заголовок 6"/>
          <p:cNvSpPr>
            <a:spLocks noGrp="1"/>
          </p:cNvSpPr>
          <p:nvPr>
            <p:ph type="title"/>
          </p:nvPr>
        </p:nvSpPr>
        <p:spPr/>
        <p:txBody>
          <a:bodyPr/>
          <a:lstStyle/>
          <a:p>
            <a:r>
              <a:rPr lang="ru-RU" dirty="0" smtClean="0">
                <a:solidFill>
                  <a:schemeClr val="accent2">
                    <a:lumMod val="75000"/>
                  </a:schemeClr>
                </a:solidFill>
              </a:rPr>
              <a:t>Подвиг Зои Космодемьянской </a:t>
            </a:r>
            <a:endParaRPr lang="ru-RU" dirty="0">
              <a:solidFill>
                <a:schemeClr val="accent2">
                  <a:lumMod val="75000"/>
                </a:schemeClr>
              </a:solidFill>
            </a:endParaRPr>
          </a:p>
        </p:txBody>
      </p:sp>
      <p:pic>
        <p:nvPicPr>
          <p:cNvPr id="10" name="Рисунок 9" descr="http://bestuff.com/images/images_of_stuff/210x600/zoya-kosmodemyanskaya-262473.jpg?1273416415"/>
          <p:cNvPicPr>
            <a:picLocks noChangeAspect="1"/>
          </p:cNvPicPr>
          <p:nvPr/>
        </p:nvPicPr>
        <p:blipFill>
          <a:blip r:embed="rId2" cstate="email"/>
          <a:srcRect/>
          <a:stretch>
            <a:fillRect/>
          </a:stretch>
        </p:blipFill>
        <p:spPr bwMode="auto">
          <a:xfrm>
            <a:off x="6572264" y="1071546"/>
            <a:ext cx="1769362" cy="237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0" dirty="0" smtClean="0">
                <a:solidFill>
                  <a:schemeClr val="accent2">
                    <a:lumMod val="75000"/>
                  </a:schemeClr>
                </a:solidFill>
              </a:rPr>
              <a:t>«Командиры  и  офицеры»</a:t>
            </a:r>
            <a:endParaRPr lang="ru-RU" b="0" dirty="0">
              <a:solidFill>
                <a:schemeClr val="accent2">
                  <a:lumMod val="75000"/>
                </a:schemeClr>
              </a:solidFill>
            </a:endParaRPr>
          </a:p>
        </p:txBody>
      </p:sp>
      <p:pic>
        <p:nvPicPr>
          <p:cNvPr id="4" name="Содержимое 3" descr="Александр Михайлович Василевский">
            <a:hlinkClick r:id="rId2" tgtFrame="_blank"/>
          </p:cNvPr>
          <p:cNvPicPr>
            <a:picLocks noGrp="1"/>
          </p:cNvPicPr>
          <p:nvPr>
            <p:ph idx="1"/>
          </p:nvPr>
        </p:nvPicPr>
        <p:blipFill>
          <a:blip r:embed="rId3" cstate="email"/>
          <a:srcRect/>
          <a:stretch>
            <a:fillRect/>
          </a:stretch>
        </p:blipFill>
        <p:spPr bwMode="auto">
          <a:xfrm>
            <a:off x="2428860" y="1142984"/>
            <a:ext cx="2381250" cy="3286125"/>
          </a:xfrm>
          <a:prstGeom prst="rect">
            <a:avLst/>
          </a:prstGeom>
          <a:noFill/>
          <a:ln w="9525">
            <a:noFill/>
            <a:miter lim="800000"/>
            <a:headEnd/>
            <a:tailEnd/>
          </a:ln>
        </p:spPr>
      </p:pic>
      <p:pic>
        <p:nvPicPr>
          <p:cNvPr id="5" name="Рисунок 4" descr="Леонид Александрович Говоров">
            <a:hlinkClick r:id="rId4" tgtFrame="_blank"/>
          </p:cNvPr>
          <p:cNvPicPr/>
          <p:nvPr/>
        </p:nvPicPr>
        <p:blipFill>
          <a:blip r:embed="rId5" cstate="email"/>
          <a:srcRect/>
          <a:stretch>
            <a:fillRect/>
          </a:stretch>
        </p:blipFill>
        <p:spPr bwMode="auto">
          <a:xfrm>
            <a:off x="0" y="1357298"/>
            <a:ext cx="2381250" cy="3286125"/>
          </a:xfrm>
          <a:prstGeom prst="rect">
            <a:avLst/>
          </a:prstGeom>
          <a:noFill/>
          <a:ln w="9525">
            <a:noFill/>
            <a:miter lim="800000"/>
            <a:headEnd/>
            <a:tailEnd/>
          </a:ln>
        </p:spPr>
      </p:pic>
      <p:pic>
        <p:nvPicPr>
          <p:cNvPr id="7" name="Рисунок 6" descr="http://www.tvoyrebenok.ru/images/marshal/konev1.jpg">
            <a:hlinkClick r:id="rId6" tgtFrame="_blank"/>
          </p:cNvPr>
          <p:cNvPicPr/>
          <p:nvPr/>
        </p:nvPicPr>
        <p:blipFill>
          <a:blip r:embed="rId7" cstate="email"/>
          <a:srcRect/>
          <a:stretch>
            <a:fillRect/>
          </a:stretch>
        </p:blipFill>
        <p:spPr bwMode="auto">
          <a:xfrm>
            <a:off x="3000364" y="3571875"/>
            <a:ext cx="2381250" cy="3286125"/>
          </a:xfrm>
          <a:prstGeom prst="rect">
            <a:avLst/>
          </a:prstGeom>
          <a:noFill/>
          <a:ln w="9525">
            <a:noFill/>
            <a:miter lim="800000"/>
            <a:headEnd/>
            <a:tailEnd/>
          </a:ln>
        </p:spPr>
      </p:pic>
      <p:pic>
        <p:nvPicPr>
          <p:cNvPr id="8" name="Рисунок 7" descr="http://www.tvoyrebenok.ru/images/marshal/malinovsky1.jpg">
            <a:hlinkClick r:id="rId8" tgtFrame="_blank"/>
          </p:cNvPr>
          <p:cNvPicPr/>
          <p:nvPr/>
        </p:nvPicPr>
        <p:blipFill>
          <a:blip r:embed="rId9" cstate="email"/>
          <a:srcRect/>
          <a:stretch>
            <a:fillRect/>
          </a:stretch>
        </p:blipFill>
        <p:spPr bwMode="auto">
          <a:xfrm>
            <a:off x="5000628" y="1142984"/>
            <a:ext cx="2381250" cy="3286125"/>
          </a:xfrm>
          <a:prstGeom prst="rect">
            <a:avLst/>
          </a:prstGeom>
          <a:noFill/>
          <a:ln w="9525">
            <a:noFill/>
            <a:miter lim="800000"/>
            <a:headEnd/>
            <a:tailEnd/>
          </a:ln>
        </p:spPr>
      </p:pic>
      <p:pic>
        <p:nvPicPr>
          <p:cNvPr id="9" name="Рисунок 8" descr="http://www.tvoyrebenok.ru/images/marshal/mereckov1.jpg">
            <a:hlinkClick r:id="rId10" tgtFrame="_blank"/>
          </p:cNvPr>
          <p:cNvPicPr/>
          <p:nvPr/>
        </p:nvPicPr>
        <p:blipFill>
          <a:blip r:embed="rId11" cstate="email"/>
          <a:srcRect/>
          <a:stretch>
            <a:fillRect/>
          </a:stretch>
        </p:blipFill>
        <p:spPr bwMode="auto">
          <a:xfrm>
            <a:off x="6762750" y="1714488"/>
            <a:ext cx="2381250" cy="3286125"/>
          </a:xfrm>
          <a:prstGeom prst="rect">
            <a:avLst/>
          </a:prstGeom>
          <a:noFill/>
          <a:ln w="9525">
            <a:noFill/>
            <a:miter lim="800000"/>
            <a:headEnd/>
            <a:tailEnd/>
          </a:ln>
        </p:spPr>
      </p:pic>
      <p:pic>
        <p:nvPicPr>
          <p:cNvPr id="10" name="Рисунок 9" descr="http://www.tvoyrebenok.ru/images/marshal/rokosovsky1.jpg">
            <a:hlinkClick r:id="rId12" tgtFrame="_blank"/>
          </p:cNvPr>
          <p:cNvPicPr/>
          <p:nvPr/>
        </p:nvPicPr>
        <p:blipFill>
          <a:blip r:embed="rId13" cstate="email"/>
          <a:srcRect/>
          <a:stretch>
            <a:fillRect/>
          </a:stretch>
        </p:blipFill>
        <p:spPr bwMode="auto">
          <a:xfrm>
            <a:off x="500034" y="3571875"/>
            <a:ext cx="2381250" cy="3286125"/>
          </a:xfrm>
          <a:prstGeom prst="rect">
            <a:avLst/>
          </a:prstGeom>
          <a:noFill/>
          <a:ln w="9525">
            <a:noFill/>
            <a:miter lim="800000"/>
            <a:headEnd/>
            <a:tailEnd/>
          </a:ln>
        </p:spPr>
      </p:pic>
      <p:pic>
        <p:nvPicPr>
          <p:cNvPr id="12" name="Рисунок 11" descr="http://www.tvoyrebenok.ru/images/marshal/timoshenko1.jpg">
            <a:hlinkClick r:id="rId14" tgtFrame="_blank"/>
          </p:cNvPr>
          <p:cNvPicPr/>
          <p:nvPr/>
        </p:nvPicPr>
        <p:blipFill>
          <a:blip r:embed="rId15" cstate="email"/>
          <a:srcRect/>
          <a:stretch>
            <a:fillRect/>
          </a:stretch>
        </p:blipFill>
        <p:spPr bwMode="auto">
          <a:xfrm>
            <a:off x="5357818" y="3571875"/>
            <a:ext cx="23812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857364"/>
            <a:ext cx="8229600" cy="4643470"/>
          </a:xfrm>
        </p:spPr>
        <p:txBody>
          <a:bodyPr>
            <a:normAutofit/>
          </a:bodyPr>
          <a:lstStyle/>
          <a:p>
            <a:pPr algn="r">
              <a:buNone/>
            </a:pPr>
            <a:r>
              <a:rPr lang="ru-RU" sz="2000" dirty="0" smtClean="0">
                <a:solidFill>
                  <a:schemeClr val="bg2">
                    <a:lumMod val="25000"/>
                  </a:schemeClr>
                </a:solidFill>
              </a:rPr>
              <a:t>   </a:t>
            </a:r>
            <a:r>
              <a:rPr lang="ru-RU" sz="2000" b="1" dirty="0" smtClean="0">
                <a:solidFill>
                  <a:schemeClr val="bg2">
                    <a:lumMod val="25000"/>
                  </a:schemeClr>
                </a:solidFill>
              </a:rPr>
              <a:t>Жуков Георгий Константинович</a:t>
            </a:r>
          </a:p>
          <a:p>
            <a:pPr algn="r">
              <a:buNone/>
            </a:pPr>
            <a:r>
              <a:rPr lang="ru-RU" sz="1800" dirty="0" smtClean="0">
                <a:solidFill>
                  <a:schemeClr val="bg2">
                    <a:lumMod val="25000"/>
                  </a:schemeClr>
                </a:solidFill>
              </a:rPr>
              <a:t>   ( 1896-1974)</a:t>
            </a:r>
          </a:p>
          <a:p>
            <a:pPr algn="r">
              <a:buNone/>
            </a:pPr>
            <a:r>
              <a:rPr lang="ru-RU" sz="1800" dirty="0" smtClean="0">
                <a:solidFill>
                  <a:schemeClr val="bg2">
                    <a:lumMod val="25000"/>
                  </a:schemeClr>
                </a:solidFill>
              </a:rPr>
              <a:t>   Стал национальным героем России.</a:t>
            </a:r>
          </a:p>
          <a:p>
            <a:pPr algn="r">
              <a:buNone/>
            </a:pPr>
            <a:r>
              <a:rPr lang="ru-RU" sz="1800" dirty="0" smtClean="0">
                <a:solidFill>
                  <a:schemeClr val="bg2">
                    <a:lumMod val="25000"/>
                  </a:schemeClr>
                </a:solidFill>
              </a:rPr>
              <a:t>                                 В  январе- июле 1941 назначен начальником Генштаба- зам. Наркома обороны СССР.</a:t>
            </a:r>
          </a:p>
          <a:p>
            <a:pPr algn="r">
              <a:buNone/>
            </a:pPr>
            <a:r>
              <a:rPr lang="ru-RU" sz="1800" dirty="0" smtClean="0">
                <a:solidFill>
                  <a:schemeClr val="bg2">
                    <a:lumMod val="25000"/>
                  </a:schemeClr>
                </a:solidFill>
              </a:rPr>
              <a:t>   В Великую Отечественную войну проявил себя как талантливый полководец, сыгравший решающую роль в разгроме </a:t>
            </a:r>
            <a:r>
              <a:rPr lang="ru-RU" sz="1800" dirty="0" err="1" smtClean="0">
                <a:solidFill>
                  <a:schemeClr val="bg2">
                    <a:lumMod val="25000"/>
                  </a:schemeClr>
                </a:solidFill>
              </a:rPr>
              <a:t>немецко</a:t>
            </a:r>
            <a:r>
              <a:rPr lang="ru-RU" sz="1800" dirty="0" smtClean="0">
                <a:solidFill>
                  <a:schemeClr val="bg2">
                    <a:lumMod val="25000"/>
                  </a:schemeClr>
                </a:solidFill>
              </a:rPr>
              <a:t>- фашистских войск под Ленинградом, в Московских битвах( 1941-1942) и Курской битве (1943), при наступлении на Правобережной Украине и в Белорусской операции(1943-1944). В Висло- </a:t>
            </a:r>
            <a:r>
              <a:rPr lang="ru-RU" sz="1800" dirty="0" err="1" smtClean="0">
                <a:solidFill>
                  <a:schemeClr val="bg2">
                    <a:lumMod val="25000"/>
                  </a:schemeClr>
                </a:solidFill>
              </a:rPr>
              <a:t>Одерской</a:t>
            </a:r>
            <a:r>
              <a:rPr lang="ru-RU" sz="1800" dirty="0" smtClean="0">
                <a:solidFill>
                  <a:schemeClr val="bg2">
                    <a:lumMod val="25000"/>
                  </a:schemeClr>
                </a:solidFill>
              </a:rPr>
              <a:t> и Берлинской операциях(1944-1945).</a:t>
            </a:r>
          </a:p>
          <a:p>
            <a:pPr algn="r">
              <a:buNone/>
            </a:pPr>
            <a:r>
              <a:rPr lang="ru-RU" sz="1800" dirty="0" smtClean="0">
                <a:solidFill>
                  <a:schemeClr val="bg2">
                    <a:lumMod val="25000"/>
                  </a:schemeClr>
                </a:solidFill>
              </a:rPr>
              <a:t>   8 мая 1945 от имени советского Верховного Главнокомандования принял капитуляцию германских вооружённых сил.</a:t>
            </a:r>
          </a:p>
          <a:p>
            <a:endParaRPr lang="ru-RU" sz="1600" dirty="0"/>
          </a:p>
        </p:txBody>
      </p:sp>
      <p:sp>
        <p:nvSpPr>
          <p:cNvPr id="3" name="Заголовок 2"/>
          <p:cNvSpPr>
            <a:spLocks noGrp="1"/>
          </p:cNvSpPr>
          <p:nvPr>
            <p:ph type="title"/>
          </p:nvPr>
        </p:nvSpPr>
        <p:spPr/>
        <p:txBody>
          <a:bodyPr>
            <a:normAutofit/>
          </a:bodyPr>
          <a:lstStyle/>
          <a:p>
            <a:pPr algn="r"/>
            <a:r>
              <a:rPr lang="ru-RU" sz="4000" dirty="0" smtClean="0">
                <a:solidFill>
                  <a:schemeClr val="accent2">
                    <a:lumMod val="75000"/>
                  </a:schemeClr>
                </a:solidFill>
              </a:rPr>
              <a:t>Полководец Победы</a:t>
            </a:r>
            <a:endParaRPr lang="ru-RU" sz="4000" dirty="0">
              <a:solidFill>
                <a:schemeClr val="accent2">
                  <a:lumMod val="75000"/>
                </a:schemeClr>
              </a:solidFill>
            </a:endParaRPr>
          </a:p>
        </p:txBody>
      </p:sp>
      <p:pic>
        <p:nvPicPr>
          <p:cNvPr id="4" name="Рисунок 3" descr="Георгий Константинович Жуков">
            <a:hlinkClick r:id="rId2" tgtFrame="_blank"/>
          </p:cNvPr>
          <p:cNvPicPr/>
          <p:nvPr/>
        </p:nvPicPr>
        <p:blipFill>
          <a:blip r:embed="rId3" cstate="email"/>
          <a:srcRect/>
          <a:stretch>
            <a:fillRect/>
          </a:stretch>
        </p:blipFill>
        <p:spPr bwMode="auto">
          <a:xfrm>
            <a:off x="142844" y="142852"/>
            <a:ext cx="23812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28802"/>
            <a:ext cx="8229600" cy="4078489"/>
          </a:xfrm>
        </p:spPr>
        <p:txBody>
          <a:bodyPr/>
          <a:lstStyle/>
          <a:p>
            <a:pPr lvl="0"/>
            <a:r>
              <a:rPr lang="ru-RU" dirty="0" smtClean="0">
                <a:solidFill>
                  <a:schemeClr val="bg2">
                    <a:lumMod val="25000"/>
                  </a:schemeClr>
                </a:solidFill>
              </a:rPr>
              <a:t>Кому было это звание присвоено? Справедливо или нет? Аргументируйте свою точку зрения.</a:t>
            </a:r>
            <a:r>
              <a:rPr lang="ru-RU" dirty="0" smtClean="0"/>
              <a:t> </a:t>
            </a:r>
          </a:p>
          <a:p>
            <a:endParaRPr lang="ru-RU" dirty="0"/>
          </a:p>
        </p:txBody>
      </p:sp>
      <p:sp>
        <p:nvSpPr>
          <p:cNvPr id="3" name="Заголовок 2"/>
          <p:cNvSpPr>
            <a:spLocks noGrp="1"/>
          </p:cNvSpPr>
          <p:nvPr>
            <p:ph type="title"/>
          </p:nvPr>
        </p:nvSpPr>
        <p:spPr>
          <a:xfrm>
            <a:off x="457200" y="274638"/>
            <a:ext cx="8229600" cy="1582726"/>
          </a:xfrm>
        </p:spPr>
        <p:txBody>
          <a:bodyPr>
            <a:normAutofit fontScale="90000"/>
          </a:bodyPr>
          <a:lstStyle/>
          <a:p>
            <a:r>
              <a:rPr lang="ru-RU" sz="2700" dirty="0" smtClean="0">
                <a:solidFill>
                  <a:schemeClr val="accent2">
                    <a:lumMod val="75000"/>
                  </a:schemeClr>
                </a:solidFill>
              </a:rPr>
              <a:t>Генералиссимус </a:t>
            </a:r>
            <a:r>
              <a:rPr lang="ru-RU" sz="2000" dirty="0" smtClean="0">
                <a:solidFill>
                  <a:schemeClr val="accent2">
                    <a:lumMod val="75000"/>
                  </a:schemeClr>
                </a:solidFill>
              </a:rPr>
              <a:t> — высшее воинское звание. Исторически это звание присваивалось полководцам, командовавшим в ходе войны несколькими, чаще союзными, армиями, а в некоторых случаях государственным деятелям в качестве почётного звания.</a:t>
            </a:r>
            <a:endParaRPr lang="ru-RU" dirty="0"/>
          </a:p>
        </p:txBody>
      </p:sp>
      <p:pic>
        <p:nvPicPr>
          <p:cNvPr id="4" name="Рисунок 3" descr="http://www.tvoyrebenok.ru/images/marshal/stalin1.jpg">
            <a:hlinkClick r:id="rId2" tgtFrame="_blank"/>
          </p:cNvPr>
          <p:cNvPicPr/>
          <p:nvPr/>
        </p:nvPicPr>
        <p:blipFill>
          <a:blip r:embed="rId3" cstate="email"/>
          <a:srcRect/>
          <a:stretch>
            <a:fillRect/>
          </a:stretch>
        </p:blipFill>
        <p:spPr bwMode="auto">
          <a:xfrm>
            <a:off x="5357818" y="3214686"/>
            <a:ext cx="23812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solidFill>
                  <a:schemeClr val="accent2">
                    <a:lumMod val="75000"/>
                  </a:schemeClr>
                </a:solidFill>
              </a:rPr>
              <a:t>Дмитрий Михайлович </a:t>
            </a:r>
            <a:r>
              <a:rPr lang="ru-RU" dirty="0" err="1" smtClean="0">
                <a:solidFill>
                  <a:schemeClr val="accent2">
                    <a:lumMod val="75000"/>
                  </a:schemeClr>
                </a:solidFill>
              </a:rPr>
              <a:t>Карбышев</a:t>
            </a:r>
            <a:endParaRPr lang="ru-RU" dirty="0">
              <a:solidFill>
                <a:schemeClr val="accent2">
                  <a:lumMod val="75000"/>
                </a:schemeClr>
              </a:solidFill>
            </a:endParaRPr>
          </a:p>
        </p:txBody>
      </p:sp>
      <p:sp>
        <p:nvSpPr>
          <p:cNvPr id="5" name="Содержимое 4"/>
          <p:cNvSpPr>
            <a:spLocks noGrp="1"/>
          </p:cNvSpPr>
          <p:nvPr>
            <p:ph idx="1"/>
          </p:nvPr>
        </p:nvSpPr>
        <p:spPr/>
        <p:txBody>
          <a:bodyPr>
            <a:normAutofit/>
          </a:bodyPr>
          <a:lstStyle/>
          <a:p>
            <a:r>
              <a:rPr lang="ru-RU" sz="1600" dirty="0" smtClean="0">
                <a:solidFill>
                  <a:schemeClr val="bg2">
                    <a:lumMod val="25000"/>
                  </a:schemeClr>
                </a:solidFill>
              </a:rPr>
              <a:t>Обстоятельства и точное место пленения </a:t>
            </a:r>
            <a:r>
              <a:rPr lang="ru-RU" sz="1600" dirty="0" err="1" smtClean="0">
                <a:solidFill>
                  <a:schemeClr val="bg2">
                    <a:lumMod val="25000"/>
                  </a:schemeClr>
                </a:solidFill>
              </a:rPr>
              <a:t>Карбышева</a:t>
            </a:r>
            <a:r>
              <a:rPr lang="ru-RU" sz="1600" dirty="0" smtClean="0">
                <a:solidFill>
                  <a:schemeClr val="bg2">
                    <a:lumMod val="25000"/>
                  </a:schemeClr>
                </a:solidFill>
              </a:rPr>
              <a:t> не известны. Известно только, что он был захвачен раненым, в бессознательном состоянии, после того как руководимая им группа выходящих из окружения бойцов попала под бомбежку. Первое упоминание о нахождении его в плену датировано 26 июля 1941 года. В донесении </a:t>
            </a:r>
            <a:r>
              <a:rPr lang="ru-RU" sz="1600" dirty="0" err="1" smtClean="0">
                <a:solidFill>
                  <a:schemeClr val="bg2">
                    <a:lumMod val="25000"/>
                  </a:schemeClr>
                </a:solidFill>
              </a:rPr>
              <a:t>разведотдела</a:t>
            </a:r>
            <a:r>
              <a:rPr lang="ru-RU" sz="1600" dirty="0" smtClean="0">
                <a:solidFill>
                  <a:schemeClr val="bg2">
                    <a:lumMod val="25000"/>
                  </a:schemeClr>
                </a:solidFill>
              </a:rPr>
              <a:t> штаба 2-й немецкой армии отмечен допрос преподавателя Академии Генштаба генерал-лейтенанта </a:t>
            </a:r>
            <a:r>
              <a:rPr lang="ru-RU" sz="1600" dirty="0" err="1" smtClean="0">
                <a:solidFill>
                  <a:schemeClr val="bg2">
                    <a:lumMod val="25000"/>
                  </a:schemeClr>
                </a:solidFill>
              </a:rPr>
              <a:t>Карбышева</a:t>
            </a:r>
            <a:r>
              <a:rPr lang="ru-RU" sz="1600" dirty="0" smtClean="0">
                <a:solidFill>
                  <a:schemeClr val="bg2">
                    <a:lumMod val="25000"/>
                  </a:schemeClr>
                </a:solidFill>
              </a:rPr>
              <a:t>. Но ни протокола допроса, ни выписки из него нет – это значит, что ничего интересующего фашистов генерал не сообщил. Судя по всему, Дмитрий Михайлович заявил то же, что и на последующих допросах: «Советские генералы совестью не торгуют. Придется умереть – умру, как солдат».</a:t>
            </a:r>
            <a:r>
              <a:rPr lang="ru-RU" sz="1600" dirty="0" smtClean="0"/>
              <a:t/>
            </a:r>
            <a:br>
              <a:rPr lang="ru-RU" sz="1600" dirty="0" smtClean="0"/>
            </a:br>
            <a:endParaRPr lang="ru-RU" sz="1600" dirty="0"/>
          </a:p>
        </p:txBody>
      </p:sp>
      <p:pic>
        <p:nvPicPr>
          <p:cNvPr id="6" name="Рисунок 5" descr="http://shkolazhizni.ru/img/content/i24/24605_or.jpg"/>
          <p:cNvPicPr>
            <a:picLocks noChangeAspect="1"/>
          </p:cNvPicPr>
          <p:nvPr/>
        </p:nvPicPr>
        <p:blipFill>
          <a:blip r:embed="rId2" cstate="email"/>
          <a:srcRect/>
          <a:stretch>
            <a:fillRect/>
          </a:stretch>
        </p:blipFill>
        <p:spPr bwMode="auto">
          <a:xfrm>
            <a:off x="3214678" y="4286256"/>
            <a:ext cx="2748573" cy="24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b="1" dirty="0" smtClean="0">
                <a:solidFill>
                  <a:schemeClr val="bg2">
                    <a:lumMod val="25000"/>
                  </a:schemeClr>
                </a:solidFill>
              </a:rPr>
              <a:t>Виктор Васильевич Талалихин </a:t>
            </a:r>
            <a:r>
              <a:rPr lang="ru-RU" dirty="0" smtClean="0">
                <a:solidFill>
                  <a:schemeClr val="bg2">
                    <a:lumMod val="25000"/>
                  </a:schemeClr>
                </a:solidFill>
              </a:rPr>
              <a:t>- </a:t>
            </a:r>
            <a:r>
              <a:rPr lang="ru-RU" sz="2400" dirty="0" smtClean="0">
                <a:solidFill>
                  <a:schemeClr val="bg2">
                    <a:lumMod val="25000"/>
                  </a:schemeClr>
                </a:solidFill>
              </a:rPr>
              <a:t>в Великую Отечественную войну был заместителем командира </a:t>
            </a:r>
            <a:r>
              <a:rPr lang="ru-RU" sz="2400" dirty="0" err="1" smtClean="0">
                <a:solidFill>
                  <a:schemeClr val="bg2">
                    <a:lumMod val="25000"/>
                  </a:schemeClr>
                </a:solidFill>
              </a:rPr>
              <a:t>авиаэскадрильи</a:t>
            </a:r>
            <a:r>
              <a:rPr lang="ru-RU" sz="2400" dirty="0" smtClean="0">
                <a:solidFill>
                  <a:schemeClr val="bg2">
                    <a:lumMod val="25000"/>
                  </a:schemeClr>
                </a:solidFill>
              </a:rPr>
              <a:t> 177-го истребительного авиаполка. В ночь на 7 августа 1941 года на И-16 </a:t>
            </a:r>
            <a:r>
              <a:rPr lang="ru-RU" sz="2400" u="sng" dirty="0" smtClean="0">
                <a:solidFill>
                  <a:schemeClr val="bg2">
                    <a:lumMod val="25000"/>
                  </a:schemeClr>
                </a:solidFill>
              </a:rPr>
              <a:t>одним из первых произвёл таран в ночном воздушном бою</a:t>
            </a:r>
            <a:r>
              <a:rPr lang="ru-RU" sz="2400" dirty="0" smtClean="0">
                <a:solidFill>
                  <a:schemeClr val="bg2">
                    <a:lumMod val="25000"/>
                  </a:schemeClr>
                </a:solidFill>
              </a:rPr>
              <a:t>, сбив около Москвы бомбардировщик He-111.</a:t>
            </a:r>
          </a:p>
          <a:p>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Воздушные тараны</a:t>
            </a:r>
            <a:endParaRPr lang="ru-RU" dirty="0">
              <a:solidFill>
                <a:schemeClr val="accent2">
                  <a:lumMod val="75000"/>
                </a:schemeClr>
              </a:solidFill>
            </a:endParaRPr>
          </a:p>
        </p:txBody>
      </p:sp>
      <p:pic>
        <p:nvPicPr>
          <p:cNvPr id="4" name="Рисунок 3" descr="http://img11.nnm.ru/6/f/9/c/9/0d7e58abcbdbd218fa71a60808c.jpg"/>
          <p:cNvPicPr>
            <a:picLocks noChangeAspect="1"/>
          </p:cNvPicPr>
          <p:nvPr/>
        </p:nvPicPr>
        <p:blipFill>
          <a:blip r:embed="rId2" cstate="email"/>
          <a:srcRect/>
          <a:stretch>
            <a:fillRect/>
          </a:stretch>
        </p:blipFill>
        <p:spPr bwMode="auto">
          <a:xfrm>
            <a:off x="6929454" y="4050000"/>
            <a:ext cx="2120312" cy="28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225536"/>
          </a:xfrm>
        </p:spPr>
        <p:txBody>
          <a:bodyPr>
            <a:normAutofit fontScale="90000"/>
          </a:bodyPr>
          <a:lstStyle/>
          <a:p>
            <a:pPr algn="ctr"/>
            <a:r>
              <a:rPr lang="ru-RU" b="0" dirty="0" smtClean="0">
                <a:solidFill>
                  <a:schemeClr val="accent2">
                    <a:lumMod val="75000"/>
                  </a:schemeClr>
                </a:solidFill>
              </a:rPr>
              <a:t>«Молодежь в борьбе против захватчиков».</a:t>
            </a:r>
            <a:endParaRPr lang="ru-RU" dirty="0">
              <a:solidFill>
                <a:schemeClr val="accent2">
                  <a:lumMod val="75000"/>
                </a:schemeClr>
              </a:solidFill>
            </a:endParaRPr>
          </a:p>
        </p:txBody>
      </p:sp>
      <p:pic>
        <p:nvPicPr>
          <p:cNvPr id="4" name="Содержимое 3" descr="http://www.savok.org/uploads/posts/2009-11/1258237865_1255955327_war_05.jpg"/>
          <p:cNvPicPr>
            <a:picLocks noGrp="1" noChangeAspect="1"/>
          </p:cNvPicPr>
          <p:nvPr>
            <p:ph idx="1"/>
          </p:nvPr>
        </p:nvPicPr>
        <p:blipFill>
          <a:blip r:embed="rId2" cstate="email"/>
          <a:srcRect/>
          <a:stretch>
            <a:fillRect/>
          </a:stretch>
        </p:blipFill>
        <p:spPr bwMode="auto">
          <a:xfrm>
            <a:off x="2000232" y="1357298"/>
            <a:ext cx="4525991" cy="2928958"/>
          </a:xfrm>
          <a:prstGeom prst="rect">
            <a:avLst/>
          </a:prstGeom>
          <a:noFill/>
          <a:ln w="9525">
            <a:noFill/>
            <a:miter lim="800000"/>
            <a:headEnd/>
            <a:tailEnd/>
          </a:ln>
        </p:spPr>
      </p:pic>
      <p:pic>
        <p:nvPicPr>
          <p:cNvPr id="5" name="Рисунок 4" descr="http://www.zateevo.ru/userfiles/image/Rasskazi/Sin_polka/rasskazsynpolka_1.jpg"/>
          <p:cNvPicPr>
            <a:picLocks noChangeAspect="1"/>
          </p:cNvPicPr>
          <p:nvPr/>
        </p:nvPicPr>
        <p:blipFill>
          <a:blip r:embed="rId3" cstate="email"/>
          <a:srcRect/>
          <a:stretch>
            <a:fillRect/>
          </a:stretch>
        </p:blipFill>
        <p:spPr bwMode="auto">
          <a:xfrm>
            <a:off x="142844" y="1142983"/>
            <a:ext cx="2071702" cy="3002467"/>
          </a:xfrm>
          <a:prstGeom prst="rect">
            <a:avLst/>
          </a:prstGeom>
          <a:noFill/>
          <a:ln w="9525">
            <a:noFill/>
            <a:miter lim="800000"/>
            <a:headEnd/>
            <a:tailEnd/>
          </a:ln>
        </p:spPr>
      </p:pic>
      <p:pic>
        <p:nvPicPr>
          <p:cNvPr id="6" name="Рисунок 5" descr="http://www.mirnov.ru/arhiv/mn861/mn/img/26-1ar.jpg"/>
          <p:cNvPicPr/>
          <p:nvPr/>
        </p:nvPicPr>
        <p:blipFill>
          <a:blip r:embed="rId4" cstate="email"/>
          <a:srcRect/>
          <a:stretch>
            <a:fillRect/>
          </a:stretch>
        </p:blipFill>
        <p:spPr bwMode="auto">
          <a:xfrm>
            <a:off x="5915025" y="1500174"/>
            <a:ext cx="3228975" cy="2381250"/>
          </a:xfrm>
          <a:prstGeom prst="rect">
            <a:avLst/>
          </a:prstGeom>
          <a:noFill/>
          <a:ln w="9525">
            <a:noFill/>
            <a:miter lim="800000"/>
            <a:headEnd/>
            <a:tailEnd/>
          </a:ln>
        </p:spPr>
      </p:pic>
      <p:pic>
        <p:nvPicPr>
          <p:cNvPr id="7" name="Рисунок 6" descr="http://azovblog.ru/wp-content/uploads/2011/04/4.jpg"/>
          <p:cNvPicPr>
            <a:picLocks noChangeAspect="1"/>
          </p:cNvPicPr>
          <p:nvPr/>
        </p:nvPicPr>
        <p:blipFill>
          <a:blip r:embed="rId5" cstate="email"/>
          <a:srcRect/>
          <a:stretch>
            <a:fillRect/>
          </a:stretch>
        </p:blipFill>
        <p:spPr bwMode="auto">
          <a:xfrm>
            <a:off x="1357290" y="3357562"/>
            <a:ext cx="2357454" cy="3297202"/>
          </a:xfrm>
          <a:prstGeom prst="rect">
            <a:avLst/>
          </a:prstGeom>
          <a:noFill/>
          <a:ln w="9525">
            <a:noFill/>
            <a:miter lim="800000"/>
            <a:headEnd/>
            <a:tailEnd/>
          </a:ln>
        </p:spPr>
      </p:pic>
      <p:pic>
        <p:nvPicPr>
          <p:cNvPr id="8" name="Рисунок 7" descr="http://www.interaffairs.ru/i/ispaniya/3.jpg"/>
          <p:cNvPicPr/>
          <p:nvPr/>
        </p:nvPicPr>
        <p:blipFill>
          <a:blip r:embed="rId6" cstate="email"/>
          <a:srcRect/>
          <a:stretch>
            <a:fillRect/>
          </a:stretch>
        </p:blipFill>
        <p:spPr bwMode="auto">
          <a:xfrm>
            <a:off x="4429124" y="4000504"/>
            <a:ext cx="3429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142984"/>
            <a:ext cx="8229600" cy="4525963"/>
          </a:xfrm>
        </p:spPr>
        <p:txBody>
          <a:bodyPr>
            <a:normAutofit/>
          </a:bodyPr>
          <a:lstStyle/>
          <a:p>
            <a:pPr>
              <a:buNone/>
            </a:pPr>
            <a:r>
              <a:rPr lang="ru-RU" dirty="0" smtClean="0">
                <a:solidFill>
                  <a:schemeClr val="bg2">
                    <a:lumMod val="25000"/>
                  </a:schemeClr>
                </a:solidFill>
              </a:rPr>
              <a:t>   </a:t>
            </a:r>
            <a:r>
              <a:rPr lang="ru-RU" sz="1600" dirty="0" smtClean="0">
                <a:solidFill>
                  <a:schemeClr val="bg2">
                    <a:lumMod val="25000"/>
                  </a:schemeClr>
                </a:solidFill>
              </a:rPr>
              <a:t>Фильм снят по одноимённому роману Александра Фадеева. Июль 1942 года. Великая Отечественная война. Части Советской Армии оставили шахтёрский город Краснодон. После этого город оккупировали фашистские войска. Вражеская техника перерезала дорогу людям, и группа комсомольцев была вынуждена вернуться домой. В ответ на злодеяния немецко-фашистских захватчиков молодые комсомольцы, бывшие школьники создают </a:t>
            </a:r>
            <a:r>
              <a:rPr lang="ru-RU" sz="1600" u="sng" dirty="0" smtClean="0">
                <a:solidFill>
                  <a:schemeClr val="bg2">
                    <a:lumMod val="25000"/>
                  </a:schemeClr>
                </a:solidFill>
              </a:rPr>
              <a:t>подпольную организацию под названием «Молодая гвардия»</a:t>
            </a:r>
            <a:r>
              <a:rPr lang="ru-RU" sz="1600" dirty="0" smtClean="0">
                <a:solidFill>
                  <a:schemeClr val="bg2">
                    <a:lumMod val="25000"/>
                  </a:schemeClr>
                </a:solidFill>
              </a:rPr>
              <a:t>. Эта организация ведёт против немецко-фашистских войск скрытую войну: молодые ребята распространяют листовки, освобождают группу пленных красноармейцев, сжигают немецкую биржу, тем самым спасая своих соотечественников от фашистского рабства. В день годовщины Красного Октября молодогвардейцы развешивают советские красные флаги. Но не все остаются в живых…</a:t>
            </a:r>
          </a:p>
          <a:p>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«Молодая гвардия»</a:t>
            </a:r>
            <a:endParaRPr lang="ru-RU" dirty="0">
              <a:solidFill>
                <a:schemeClr val="accent2">
                  <a:lumMod val="75000"/>
                </a:schemeClr>
              </a:solidFill>
            </a:endParaRPr>
          </a:p>
        </p:txBody>
      </p:sp>
      <p:pic>
        <p:nvPicPr>
          <p:cNvPr id="4" name="Рисунок 3" descr="http://www.molodguard.ru/newphoto109.jpg"/>
          <p:cNvPicPr>
            <a:picLocks noChangeAspect="1"/>
          </p:cNvPicPr>
          <p:nvPr/>
        </p:nvPicPr>
        <p:blipFill>
          <a:blip r:embed="rId2" cstate="email"/>
          <a:srcRect/>
          <a:stretch>
            <a:fillRect/>
          </a:stretch>
        </p:blipFill>
        <p:spPr bwMode="auto">
          <a:xfrm>
            <a:off x="4286248" y="4500570"/>
            <a:ext cx="3357586" cy="2242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8229600" cy="3805060"/>
          </a:xfrm>
        </p:spPr>
        <p:txBody>
          <a:bodyPr>
            <a:normAutofit fontScale="77500" lnSpcReduction="20000"/>
          </a:bodyPr>
          <a:lstStyle/>
          <a:p>
            <a:pPr>
              <a:buNone/>
            </a:pPr>
            <a:r>
              <a:rPr lang="ru-RU" dirty="0" smtClean="0">
                <a:solidFill>
                  <a:schemeClr val="bg2">
                    <a:lumMod val="25000"/>
                  </a:schemeClr>
                </a:solidFill>
              </a:rPr>
              <a:t>   Многие пионеры участвовали в партизанских отрядах, где использовались нередко в качестве разведчиков и диверсантов, а также при проведении подпольной деятельности; из юных партизан особо известны Марат </a:t>
            </a:r>
            <a:r>
              <a:rPr lang="ru-RU" dirty="0" err="1" smtClean="0">
                <a:solidFill>
                  <a:schemeClr val="bg2">
                    <a:lumMod val="25000"/>
                  </a:schemeClr>
                </a:solidFill>
              </a:rPr>
              <a:t>Казей</a:t>
            </a:r>
            <a:r>
              <a:rPr lang="ru-RU" dirty="0" smtClean="0">
                <a:solidFill>
                  <a:schemeClr val="bg2">
                    <a:lumMod val="25000"/>
                  </a:schemeClr>
                </a:solidFill>
              </a:rPr>
              <a:t>, Володя Дубинин, Лёня Голиков и Валя Котик, все они погибли в боях. Нередки были случаи, когда подростки школьного возраста воевали в составе воинских частей, так называемые «сыновья и дочери полков».</a:t>
            </a:r>
          </a:p>
          <a:p>
            <a:pPr>
              <a:buNone/>
            </a:pPr>
            <a:r>
              <a:rPr lang="ru-RU" dirty="0" smtClean="0">
                <a:solidFill>
                  <a:schemeClr val="bg2">
                    <a:lumMod val="25000"/>
                  </a:schemeClr>
                </a:solidFill>
              </a:rPr>
              <a:t>   Пионеры становились юнгами на военных кораблях; в советском тылу трудились на заводах, заменяя ушедших на фронт взрослых, а также участвовали в гражданской обороне.</a:t>
            </a:r>
          </a:p>
          <a:p>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Пионеры-герои </a:t>
            </a:r>
            <a:endParaRPr lang="ru-RU" dirty="0">
              <a:solidFill>
                <a:schemeClr val="accent2">
                  <a:lumMod val="75000"/>
                </a:schemeClr>
              </a:solidFill>
            </a:endParaRPr>
          </a:p>
        </p:txBody>
      </p:sp>
      <p:pic>
        <p:nvPicPr>
          <p:cNvPr id="4" name="Рисунок 3" descr="http://www.kport.info/upload/iblock/825/825f797366ae050e91450ca8fdef9c04.jpg"/>
          <p:cNvPicPr>
            <a:picLocks noChangeAspect="1"/>
          </p:cNvPicPr>
          <p:nvPr/>
        </p:nvPicPr>
        <p:blipFill>
          <a:blip r:embed="rId2" cstate="email"/>
          <a:srcRect/>
          <a:stretch>
            <a:fillRect/>
          </a:stretch>
        </p:blipFill>
        <p:spPr bwMode="auto">
          <a:xfrm>
            <a:off x="2571736" y="4714884"/>
            <a:ext cx="1306449" cy="1620000"/>
          </a:xfrm>
          <a:prstGeom prst="rect">
            <a:avLst/>
          </a:prstGeom>
          <a:noFill/>
          <a:ln w="9525">
            <a:noFill/>
            <a:miter lim="800000"/>
            <a:headEnd/>
            <a:tailEnd/>
          </a:ln>
        </p:spPr>
      </p:pic>
      <p:pic>
        <p:nvPicPr>
          <p:cNvPr id="5" name="Рисунок 4" descr="http://upload.wikimedia.org/wikipedia/uk/4/44/Kotik.jpg"/>
          <p:cNvPicPr>
            <a:picLocks noChangeAspect="1"/>
          </p:cNvPicPr>
          <p:nvPr/>
        </p:nvPicPr>
        <p:blipFill>
          <a:blip r:embed="rId3" cstate="email"/>
          <a:srcRect/>
          <a:stretch>
            <a:fillRect/>
          </a:stretch>
        </p:blipFill>
        <p:spPr bwMode="auto">
          <a:xfrm>
            <a:off x="4143372" y="4626000"/>
            <a:ext cx="2417163" cy="2232000"/>
          </a:xfrm>
          <a:prstGeom prst="rect">
            <a:avLst/>
          </a:prstGeom>
          <a:noFill/>
          <a:ln w="9525">
            <a:noFill/>
            <a:miter lim="800000"/>
            <a:headEnd/>
            <a:tailEnd/>
          </a:ln>
        </p:spPr>
      </p:pic>
      <p:pic>
        <p:nvPicPr>
          <p:cNvPr id="6" name="Рисунок 5" descr="http://www.muz.sch1451.edusite.ru/images/p11_clip_image001_12.jpg"/>
          <p:cNvPicPr>
            <a:picLocks noChangeAspect="1"/>
          </p:cNvPicPr>
          <p:nvPr/>
        </p:nvPicPr>
        <p:blipFill>
          <a:blip r:embed="rId4" cstate="email"/>
          <a:srcRect/>
          <a:stretch>
            <a:fillRect/>
          </a:stretch>
        </p:blipFill>
        <p:spPr bwMode="auto">
          <a:xfrm>
            <a:off x="6929454" y="4714884"/>
            <a:ext cx="1701450" cy="20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http://tomatoz.ru/uploads/posts/2010-05/1272754031_1241487971_0_d761_70e8e65d_xl.jpg"/>
          <p:cNvPicPr>
            <a:picLocks noChangeAspect="1"/>
          </p:cNvPicPr>
          <p:nvPr/>
        </p:nvPicPr>
        <p:blipFill>
          <a:blip r:embed="rId2" cstate="email"/>
          <a:srcRect/>
          <a:stretch>
            <a:fillRect/>
          </a:stretch>
        </p:blipFill>
        <p:spPr bwMode="auto">
          <a:xfrm>
            <a:off x="857224" y="1214422"/>
            <a:ext cx="7429552" cy="4939706"/>
          </a:xfrm>
          <a:prstGeom prst="rect">
            <a:avLst/>
          </a:prstGeom>
          <a:noFill/>
          <a:ln w="9525">
            <a:noFill/>
            <a:miter lim="800000"/>
            <a:headEnd/>
            <a:tailEnd/>
          </a:ln>
        </p:spPr>
      </p:pic>
      <p:sp>
        <p:nvSpPr>
          <p:cNvPr id="3" name="Заголовок 2"/>
          <p:cNvSpPr>
            <a:spLocks noGrp="1"/>
          </p:cNvSpPr>
          <p:nvPr>
            <p:ph type="title"/>
          </p:nvPr>
        </p:nvSpPr>
        <p:spPr/>
        <p:txBody>
          <a:bodyPr/>
          <a:lstStyle/>
          <a:p>
            <a:pPr algn="ctr"/>
            <a:r>
              <a:rPr lang="ru-RU" b="0" dirty="0" smtClean="0">
                <a:solidFill>
                  <a:schemeClr val="accent2">
                    <a:lumMod val="75000"/>
                  </a:schemeClr>
                </a:solidFill>
              </a:rPr>
              <a:t>«Дорогами  войны»</a:t>
            </a:r>
            <a:endParaRPr lang="ru-RU" b="0" dirty="0">
              <a:solidFill>
                <a:schemeClr val="accent2">
                  <a:lumMod val="75000"/>
                </a:schemeClr>
              </a:solidFill>
            </a:endParaRPr>
          </a:p>
        </p:txBody>
      </p:sp>
      <p:sp>
        <p:nvSpPr>
          <p:cNvPr id="11" name="Содержимое 10"/>
          <p:cNvSpPr>
            <a:spLocks noGrp="1"/>
          </p:cNvSpPr>
          <p:nvPr>
            <p:ph idx="1"/>
          </p:nvPr>
        </p:nvSpPr>
        <p:spPr/>
        <p:txBody>
          <a:bodyPr>
            <a:normAutofit/>
          </a:bodyPr>
          <a:lstStyle/>
          <a:p>
            <a:pPr algn="ctr">
              <a:buNone/>
            </a:pPr>
            <a:endParaRPr lang="ru-RU" sz="3200" dirty="0" smtClean="0">
              <a:solidFill>
                <a:schemeClr val="bg2">
                  <a:lumMod val="75000"/>
                </a:schemeClr>
              </a:solidFill>
            </a:endParaRPr>
          </a:p>
          <a:p>
            <a:pPr algn="ctr">
              <a:buNone/>
            </a:pPr>
            <a:r>
              <a:rPr lang="ru-RU" sz="3200" dirty="0" smtClean="0">
                <a:solidFill>
                  <a:schemeClr val="bg2">
                    <a:lumMod val="75000"/>
                  </a:schemeClr>
                </a:solidFill>
              </a:rPr>
              <a:t>Мы знаем по сбивчивым трудным рассказам</a:t>
            </a:r>
          </a:p>
          <a:p>
            <a:pPr algn="ctr">
              <a:buNone/>
            </a:pPr>
            <a:r>
              <a:rPr lang="ru-RU" sz="3200" dirty="0" smtClean="0">
                <a:solidFill>
                  <a:schemeClr val="bg2">
                    <a:lumMod val="75000"/>
                  </a:schemeClr>
                </a:solidFill>
              </a:rPr>
              <a:t>О горьком победном пути.</a:t>
            </a:r>
          </a:p>
          <a:p>
            <a:pPr algn="ctr">
              <a:buNone/>
            </a:pPr>
            <a:r>
              <a:rPr lang="ru-RU" sz="3200" dirty="0" smtClean="0">
                <a:solidFill>
                  <a:schemeClr val="bg2">
                    <a:lumMod val="75000"/>
                  </a:schemeClr>
                </a:solidFill>
              </a:rPr>
              <a:t>Поэтому должен хотя бы наш разум</a:t>
            </a:r>
          </a:p>
          <a:p>
            <a:pPr algn="ctr">
              <a:buNone/>
            </a:pPr>
            <a:r>
              <a:rPr lang="ru-RU" sz="3200" dirty="0" smtClean="0">
                <a:solidFill>
                  <a:schemeClr val="bg2">
                    <a:lumMod val="75000"/>
                  </a:schemeClr>
                </a:solidFill>
              </a:rPr>
              <a:t>Дорогой победы пройти.</a:t>
            </a:r>
            <a:endParaRPr lang="ru-RU" sz="3200"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sz="4000" dirty="0" smtClean="0">
                <a:solidFill>
                  <a:schemeClr val="bg2">
                    <a:lumMod val="25000"/>
                  </a:schemeClr>
                </a:solidFill>
              </a:rPr>
              <a:t>«Патриот- это человек, служащий Родине, а Родина- это прежде всего народ.»</a:t>
            </a:r>
          </a:p>
          <a:p>
            <a:pPr algn="ctr">
              <a:buNone/>
            </a:pPr>
            <a:endParaRPr lang="ru-RU" sz="4000" dirty="0" smtClean="0">
              <a:solidFill>
                <a:schemeClr val="bg2">
                  <a:lumMod val="25000"/>
                </a:schemeClr>
              </a:solidFill>
            </a:endParaRPr>
          </a:p>
          <a:p>
            <a:pPr algn="r">
              <a:buNone/>
            </a:pPr>
            <a:r>
              <a:rPr lang="ru-RU" sz="2800" dirty="0" smtClean="0">
                <a:solidFill>
                  <a:schemeClr val="bg2">
                    <a:lumMod val="25000"/>
                  </a:schemeClr>
                </a:solidFill>
              </a:rPr>
              <a:t>Н.Г.Чернышевский.</a:t>
            </a:r>
          </a:p>
          <a:p>
            <a:pPr>
              <a:buNone/>
            </a:pPr>
            <a:endParaRPr lang="ru-RU" dirty="0">
              <a:solidFill>
                <a:schemeClr val="bg2">
                  <a:lumMod val="25000"/>
                </a:schemeClr>
              </a:solidFill>
            </a:endParaRPr>
          </a:p>
        </p:txBody>
      </p:sp>
      <p:sp>
        <p:nvSpPr>
          <p:cNvPr id="3" name="Заголовок 2"/>
          <p:cNvSpPr>
            <a:spLocks noGrp="1"/>
          </p:cNvSpPr>
          <p:nvPr>
            <p:ph type="title"/>
          </p:nvPr>
        </p:nvSpPr>
        <p:spPr/>
        <p:txBody>
          <a:bodyPr/>
          <a:lstStyle/>
          <a:p>
            <a:endParaRPr lang="ru-RU" dirty="0"/>
          </a:p>
        </p:txBody>
      </p:sp>
      <p:pic>
        <p:nvPicPr>
          <p:cNvPr id="4" name="Рисунок 3" descr="http://www.vseokrasote.ru/linked/userpic/news_news_pic_534.jpg"/>
          <p:cNvPicPr/>
          <p:nvPr/>
        </p:nvPicPr>
        <p:blipFill>
          <a:blip r:embed="rId2" cstate="email"/>
          <a:srcRect/>
          <a:stretch>
            <a:fillRect/>
          </a:stretch>
        </p:blipFill>
        <p:spPr bwMode="auto">
          <a:xfrm>
            <a:off x="785786" y="3714752"/>
            <a:ext cx="3642920" cy="20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http://img.mota.ru/upload/wallpapers/2009/07/16/12/04/15560/towns_132-preview.jpg"/>
          <p:cNvPicPr/>
          <p:nvPr/>
        </p:nvPicPr>
        <p:blipFill>
          <a:blip r:embed="rId2" cstate="email"/>
          <a:srcRect/>
          <a:stretch>
            <a:fillRect/>
          </a:stretch>
        </p:blipFill>
        <p:spPr bwMode="auto">
          <a:xfrm>
            <a:off x="5286380" y="4071942"/>
            <a:ext cx="3643338" cy="2629710"/>
          </a:xfrm>
          <a:prstGeom prst="rect">
            <a:avLst/>
          </a:prstGeom>
          <a:noFill/>
          <a:ln w="9525">
            <a:noFill/>
            <a:miter lim="800000"/>
            <a:headEnd/>
            <a:tailEnd/>
          </a:ln>
        </p:spPr>
      </p:pic>
      <p:sp>
        <p:nvSpPr>
          <p:cNvPr id="7" name="Заголовок 6"/>
          <p:cNvSpPr>
            <a:spLocks noGrp="1"/>
          </p:cNvSpPr>
          <p:nvPr>
            <p:ph type="title"/>
          </p:nvPr>
        </p:nvSpPr>
        <p:spPr/>
        <p:txBody>
          <a:bodyPr/>
          <a:lstStyle/>
          <a:p>
            <a:pPr algn="ctr"/>
            <a:r>
              <a:rPr lang="ru-RU" dirty="0" smtClean="0">
                <a:solidFill>
                  <a:schemeClr val="accent2">
                    <a:lumMod val="75000"/>
                  </a:schemeClr>
                </a:solidFill>
              </a:rPr>
              <a:t>Брестская крепость</a:t>
            </a:r>
            <a:endParaRPr lang="ru-RU" dirty="0">
              <a:solidFill>
                <a:schemeClr val="accent2">
                  <a:lumMod val="75000"/>
                </a:schemeClr>
              </a:solidFill>
            </a:endParaRPr>
          </a:p>
        </p:txBody>
      </p:sp>
      <p:sp>
        <p:nvSpPr>
          <p:cNvPr id="10" name="Содержимое 9"/>
          <p:cNvSpPr>
            <a:spLocks noGrp="1"/>
          </p:cNvSpPr>
          <p:nvPr>
            <p:ph idx="1"/>
          </p:nvPr>
        </p:nvSpPr>
        <p:spPr/>
        <p:txBody>
          <a:bodyPr/>
          <a:lstStyle/>
          <a:p>
            <a:pPr>
              <a:buNone/>
            </a:pPr>
            <a:r>
              <a:rPr lang="ru-RU" dirty="0" smtClean="0">
                <a:solidFill>
                  <a:schemeClr val="bg2">
                    <a:lumMod val="25000"/>
                  </a:schemeClr>
                </a:solidFill>
              </a:rPr>
              <a:t>О крепости Брестской я слышал рассказ,</a:t>
            </a:r>
          </a:p>
          <a:p>
            <a:pPr>
              <a:buNone/>
            </a:pPr>
            <a:r>
              <a:rPr lang="ru-RU" dirty="0" smtClean="0">
                <a:solidFill>
                  <a:schemeClr val="bg2">
                    <a:lumMod val="25000"/>
                  </a:schemeClr>
                </a:solidFill>
              </a:rPr>
              <a:t>Легенду, прекрасней старинных…</a:t>
            </a:r>
          </a:p>
          <a:p>
            <a:pPr>
              <a:buNone/>
            </a:pPr>
            <a:r>
              <a:rPr lang="ru-RU" dirty="0" smtClean="0">
                <a:solidFill>
                  <a:schemeClr val="bg2">
                    <a:lumMod val="25000"/>
                  </a:schemeClr>
                </a:solidFill>
              </a:rPr>
              <a:t>В той крепости, вражьей ордой окружен,</a:t>
            </a:r>
          </a:p>
          <a:p>
            <a:pPr>
              <a:buNone/>
            </a:pPr>
            <a:r>
              <a:rPr lang="ru-RU" dirty="0" smtClean="0">
                <a:solidFill>
                  <a:schemeClr val="bg2">
                    <a:lumMod val="25000"/>
                  </a:schemeClr>
                </a:solidFill>
              </a:rPr>
              <a:t>Границу страны защищая,</a:t>
            </a:r>
          </a:p>
          <a:p>
            <a:pPr>
              <a:buNone/>
            </a:pPr>
            <a:r>
              <a:rPr lang="ru-RU" dirty="0" smtClean="0">
                <a:solidFill>
                  <a:schemeClr val="bg2">
                    <a:lumMod val="25000"/>
                  </a:schemeClr>
                </a:solidFill>
              </a:rPr>
              <a:t>Пожертвовал жизнью своей гарнизон,</a:t>
            </a:r>
          </a:p>
          <a:p>
            <a:pPr>
              <a:buNone/>
            </a:pPr>
            <a:r>
              <a:rPr lang="ru-RU" dirty="0" smtClean="0">
                <a:solidFill>
                  <a:schemeClr val="bg2">
                    <a:lumMod val="25000"/>
                  </a:schemeClr>
                </a:solidFill>
              </a:rPr>
              <a:t>Захватчикам путь преграждая.         </a:t>
            </a:r>
            <a:endParaRPr lang="ru-RU"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eduhmao.ru/var/db/html/42110.smolensk.jpg"/>
          <p:cNvPicPr>
            <a:picLocks noChangeAspect="1"/>
          </p:cNvPicPr>
          <p:nvPr/>
        </p:nvPicPr>
        <p:blipFill>
          <a:blip r:embed="rId2" cstate="email"/>
          <a:srcRect/>
          <a:stretch>
            <a:fillRect/>
          </a:stretch>
        </p:blipFill>
        <p:spPr bwMode="auto">
          <a:xfrm>
            <a:off x="6357950" y="3357562"/>
            <a:ext cx="2643206" cy="3333542"/>
          </a:xfrm>
          <a:prstGeom prst="rect">
            <a:avLst/>
          </a:prstGeom>
          <a:noFill/>
          <a:ln w="9525">
            <a:noFill/>
            <a:miter lim="800000"/>
            <a:headEnd/>
            <a:tailEnd/>
          </a:ln>
        </p:spPr>
      </p:pic>
      <p:sp>
        <p:nvSpPr>
          <p:cNvPr id="2" name="Содержимое 1"/>
          <p:cNvSpPr>
            <a:spLocks noGrp="1"/>
          </p:cNvSpPr>
          <p:nvPr>
            <p:ph idx="1"/>
          </p:nvPr>
        </p:nvSpPr>
        <p:spPr/>
        <p:txBody>
          <a:bodyPr>
            <a:normAutofit/>
          </a:bodyPr>
          <a:lstStyle/>
          <a:p>
            <a:pPr>
              <a:buNone/>
            </a:pPr>
            <a:r>
              <a:rPr lang="ru-RU" sz="2000" dirty="0" smtClean="0">
                <a:solidFill>
                  <a:schemeClr val="bg2">
                    <a:lumMod val="25000"/>
                  </a:schemeClr>
                </a:solidFill>
              </a:rPr>
              <a:t>Ты помнишь, Алеша, дороги Смоленщины, </a:t>
            </a:r>
          </a:p>
          <a:p>
            <a:pPr>
              <a:buNone/>
            </a:pPr>
            <a:r>
              <a:rPr lang="ru-RU" sz="2000" dirty="0" smtClean="0">
                <a:solidFill>
                  <a:schemeClr val="bg2">
                    <a:lumMod val="25000"/>
                  </a:schemeClr>
                </a:solidFill>
              </a:rPr>
              <a:t>Как шли бесконечные, злые дожди, </a:t>
            </a:r>
          </a:p>
          <a:p>
            <a:pPr>
              <a:buNone/>
            </a:pPr>
            <a:r>
              <a:rPr lang="ru-RU" sz="2000" dirty="0" smtClean="0">
                <a:solidFill>
                  <a:schemeClr val="bg2">
                    <a:lumMod val="25000"/>
                  </a:schemeClr>
                </a:solidFill>
              </a:rPr>
              <a:t>Как кринки несли нам усталые женщины, </a:t>
            </a:r>
          </a:p>
          <a:p>
            <a:pPr>
              <a:buNone/>
            </a:pPr>
            <a:r>
              <a:rPr lang="ru-RU" sz="2000" dirty="0" smtClean="0">
                <a:solidFill>
                  <a:schemeClr val="bg2">
                    <a:lumMod val="25000"/>
                  </a:schemeClr>
                </a:solidFill>
              </a:rPr>
              <a:t>Прижав, как детей, от дождя их к груди, </a:t>
            </a:r>
          </a:p>
          <a:p>
            <a:pPr>
              <a:buNone/>
            </a:pPr>
            <a:r>
              <a:rPr lang="ru-RU" sz="2000" dirty="0" smtClean="0">
                <a:solidFill>
                  <a:schemeClr val="bg2">
                    <a:lumMod val="25000"/>
                  </a:schemeClr>
                </a:solidFill>
              </a:rPr>
              <a:t>Как слезы они вытирали </a:t>
            </a:r>
            <a:r>
              <a:rPr lang="ru-RU" sz="2000" dirty="0" err="1" smtClean="0">
                <a:solidFill>
                  <a:schemeClr val="bg2">
                    <a:lumMod val="25000"/>
                  </a:schemeClr>
                </a:solidFill>
              </a:rPr>
              <a:t>украдкою</a:t>
            </a:r>
            <a:r>
              <a:rPr lang="ru-RU" sz="2000" dirty="0" smtClean="0">
                <a:solidFill>
                  <a:schemeClr val="bg2">
                    <a:lumMod val="25000"/>
                  </a:schemeClr>
                </a:solidFill>
              </a:rPr>
              <a:t>, </a:t>
            </a:r>
          </a:p>
          <a:p>
            <a:pPr>
              <a:buNone/>
            </a:pPr>
            <a:r>
              <a:rPr lang="ru-RU" sz="2000" dirty="0" smtClean="0">
                <a:solidFill>
                  <a:schemeClr val="bg2">
                    <a:lumMod val="25000"/>
                  </a:schemeClr>
                </a:solidFill>
              </a:rPr>
              <a:t>Как вслед нам шептали:- Господь вас спаси!-</a:t>
            </a:r>
          </a:p>
          <a:p>
            <a:pPr>
              <a:buNone/>
            </a:pPr>
            <a:r>
              <a:rPr lang="ru-RU" sz="2000" dirty="0" smtClean="0">
                <a:solidFill>
                  <a:schemeClr val="bg2">
                    <a:lumMod val="25000"/>
                  </a:schemeClr>
                </a:solidFill>
              </a:rPr>
              <a:t>И снова себя называли солдатками, </a:t>
            </a:r>
          </a:p>
          <a:p>
            <a:pPr>
              <a:buNone/>
            </a:pPr>
            <a:r>
              <a:rPr lang="ru-RU" sz="2000" dirty="0" smtClean="0">
                <a:solidFill>
                  <a:schemeClr val="bg2">
                    <a:lumMod val="25000"/>
                  </a:schemeClr>
                </a:solidFill>
              </a:rPr>
              <a:t>Как встарь повелось на великой Руси.</a:t>
            </a:r>
            <a:endParaRPr lang="ru-RU" sz="2000" dirty="0">
              <a:solidFill>
                <a:schemeClr val="bg2">
                  <a:lumMod val="25000"/>
                </a:schemeClr>
              </a:solidFill>
            </a:endParaRPr>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Смоленск </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affen.ucoz.ru/_nw/22/40922.jpg"/>
          <p:cNvPicPr>
            <a:picLocks noChangeAspect="1"/>
          </p:cNvPicPr>
          <p:nvPr/>
        </p:nvPicPr>
        <p:blipFill>
          <a:blip r:embed="rId2" cstate="email"/>
          <a:srcRect/>
          <a:stretch>
            <a:fillRect/>
          </a:stretch>
        </p:blipFill>
        <p:spPr bwMode="auto">
          <a:xfrm>
            <a:off x="357158" y="3286124"/>
            <a:ext cx="4318876" cy="3239157"/>
          </a:xfrm>
          <a:prstGeom prst="rect">
            <a:avLst/>
          </a:prstGeom>
          <a:noFill/>
          <a:ln w="9525">
            <a:noFill/>
            <a:miter lim="800000"/>
            <a:headEnd/>
            <a:tailEnd/>
          </a:ln>
        </p:spPr>
      </p:pic>
      <p:sp>
        <p:nvSpPr>
          <p:cNvPr id="2" name="Содержимое 1"/>
          <p:cNvSpPr>
            <a:spLocks noGrp="1"/>
          </p:cNvSpPr>
          <p:nvPr>
            <p:ph idx="1"/>
          </p:nvPr>
        </p:nvSpPr>
        <p:spPr/>
        <p:txBody>
          <a:bodyPr/>
          <a:lstStyle/>
          <a:p>
            <a:pPr algn="r">
              <a:buNone/>
            </a:pPr>
            <a:r>
              <a:rPr lang="ru-RU" dirty="0" smtClean="0">
                <a:solidFill>
                  <a:schemeClr val="bg2">
                    <a:lumMod val="25000"/>
                  </a:schemeClr>
                </a:solidFill>
              </a:rPr>
              <a:t>Кружилась в поле злая осень,</a:t>
            </a:r>
          </a:p>
          <a:p>
            <a:pPr algn="r">
              <a:buNone/>
            </a:pPr>
            <a:r>
              <a:rPr lang="ru-RU" dirty="0" smtClean="0">
                <a:solidFill>
                  <a:schemeClr val="bg2">
                    <a:lumMod val="25000"/>
                  </a:schemeClr>
                </a:solidFill>
              </a:rPr>
              <a:t>Шумела поздняя листва.</a:t>
            </a:r>
          </a:p>
          <a:p>
            <a:pPr algn="r">
              <a:buNone/>
            </a:pPr>
            <a:r>
              <a:rPr lang="ru-RU" dirty="0" smtClean="0">
                <a:solidFill>
                  <a:schemeClr val="bg2">
                    <a:lumMod val="25000"/>
                  </a:schemeClr>
                </a:solidFill>
              </a:rPr>
              <a:t>Их было только двадцать восемь,</a:t>
            </a:r>
          </a:p>
          <a:p>
            <a:pPr algn="r">
              <a:buNone/>
            </a:pPr>
            <a:r>
              <a:rPr lang="ru-RU" dirty="0" smtClean="0">
                <a:solidFill>
                  <a:schemeClr val="bg2">
                    <a:lumMod val="25000"/>
                  </a:schemeClr>
                </a:solidFill>
              </a:rPr>
              <a:t>А за спиной была Москва.</a:t>
            </a:r>
            <a:r>
              <a:rPr lang="ru-RU" dirty="0" smtClean="0"/>
              <a:t/>
            </a:r>
            <a:br>
              <a:rPr lang="ru-RU" dirty="0" smtClean="0"/>
            </a:br>
            <a:endParaRPr lang="ru-RU" dirty="0"/>
          </a:p>
        </p:txBody>
      </p:sp>
      <p:sp>
        <p:nvSpPr>
          <p:cNvPr id="3" name="Заголовок 2"/>
          <p:cNvSpPr>
            <a:spLocks noGrp="1"/>
          </p:cNvSpPr>
          <p:nvPr>
            <p:ph type="title"/>
          </p:nvPr>
        </p:nvSpPr>
        <p:spPr/>
        <p:txBody>
          <a:bodyPr/>
          <a:lstStyle/>
          <a:p>
            <a:pPr algn="ctr"/>
            <a:r>
              <a:rPr lang="ru-RU" dirty="0" err="1" smtClean="0">
                <a:solidFill>
                  <a:schemeClr val="accent2">
                    <a:lumMod val="75000"/>
                  </a:schemeClr>
                </a:solidFill>
              </a:rPr>
              <a:t>Дубосеково</a:t>
            </a:r>
            <a:r>
              <a:rPr lang="ru-RU" dirty="0" smtClean="0">
                <a:solidFill>
                  <a:schemeClr val="accent2">
                    <a:lumMod val="75000"/>
                  </a:schemeClr>
                </a:solidFill>
              </a:rPr>
              <a:t> </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buNone/>
            </a:pPr>
            <a:r>
              <a:rPr lang="ru-RU" dirty="0" smtClean="0">
                <a:solidFill>
                  <a:schemeClr val="bg2">
                    <a:lumMod val="25000"/>
                  </a:schemeClr>
                </a:solidFill>
              </a:rPr>
              <a:t>Враг силой не мог нас осилить,</a:t>
            </a:r>
          </a:p>
          <a:p>
            <a:pPr>
              <a:buNone/>
            </a:pPr>
            <a:r>
              <a:rPr lang="ru-RU" dirty="0" smtClean="0">
                <a:solidFill>
                  <a:schemeClr val="bg2">
                    <a:lumMod val="25000"/>
                  </a:schemeClr>
                </a:solidFill>
              </a:rPr>
              <a:t>Нас голодом хочет он взять,</a:t>
            </a:r>
          </a:p>
          <a:p>
            <a:pPr>
              <a:buNone/>
            </a:pPr>
            <a:r>
              <a:rPr lang="ru-RU" dirty="0" smtClean="0">
                <a:solidFill>
                  <a:schemeClr val="bg2">
                    <a:lumMod val="25000"/>
                  </a:schemeClr>
                </a:solidFill>
              </a:rPr>
              <a:t>Отнять Ленинград у России,</a:t>
            </a:r>
          </a:p>
          <a:p>
            <a:pPr>
              <a:buNone/>
            </a:pPr>
            <a:r>
              <a:rPr lang="ru-RU" dirty="0" smtClean="0">
                <a:solidFill>
                  <a:schemeClr val="bg2">
                    <a:lumMod val="25000"/>
                  </a:schemeClr>
                </a:solidFill>
              </a:rPr>
              <a:t>В полон ленинградцев забрать.</a:t>
            </a:r>
          </a:p>
          <a:p>
            <a:pPr>
              <a:buNone/>
            </a:pPr>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Ленинград </a:t>
            </a:r>
            <a:endParaRPr lang="ru-RU" dirty="0">
              <a:solidFill>
                <a:schemeClr val="accent2">
                  <a:lumMod val="75000"/>
                </a:schemeClr>
              </a:solidFill>
            </a:endParaRPr>
          </a:p>
        </p:txBody>
      </p:sp>
      <p:pic>
        <p:nvPicPr>
          <p:cNvPr id="4" name="Рисунок 3" descr="http://upload.wikimedia.org/wikipedia/commons/archive/d/d4/20100605225658!Badge.%D0%93%D0%BE%D1%80%D0%BE%D0%B4-%D0%B3%D0%B5%D1%80%D0%BE%D0%B9_%D0%9B%D0%B5%D0%BD%D0%B8%D0%BD%D0%B3%D1%80%D0%B0%D0%B4.jpg"/>
          <p:cNvPicPr>
            <a:picLocks noChangeAspect="1"/>
          </p:cNvPicPr>
          <p:nvPr/>
        </p:nvPicPr>
        <p:blipFill>
          <a:blip r:embed="rId2" cstate="email"/>
          <a:srcRect/>
          <a:stretch>
            <a:fillRect/>
          </a:stretch>
        </p:blipFill>
        <p:spPr bwMode="auto">
          <a:xfrm>
            <a:off x="6143636" y="785794"/>
            <a:ext cx="2399667" cy="54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r">
              <a:buNone/>
            </a:pPr>
            <a:r>
              <a:rPr lang="ru-RU" dirty="0" smtClean="0">
                <a:solidFill>
                  <a:schemeClr val="bg2">
                    <a:lumMod val="25000"/>
                  </a:schemeClr>
                </a:solidFill>
              </a:rPr>
              <a:t>И врагу никогда не добиться,</a:t>
            </a:r>
          </a:p>
          <a:p>
            <a:pPr algn="r">
              <a:buNone/>
            </a:pPr>
            <a:r>
              <a:rPr lang="ru-RU" dirty="0" smtClean="0">
                <a:solidFill>
                  <a:schemeClr val="bg2">
                    <a:lumMod val="25000"/>
                  </a:schemeClr>
                </a:solidFill>
              </a:rPr>
              <a:t>Чтоб склонилась твоя голова, </a:t>
            </a:r>
          </a:p>
          <a:p>
            <a:pPr algn="r">
              <a:buNone/>
            </a:pPr>
            <a:r>
              <a:rPr lang="ru-RU" dirty="0" smtClean="0">
                <a:solidFill>
                  <a:schemeClr val="bg2">
                    <a:lumMod val="25000"/>
                  </a:schemeClr>
                </a:solidFill>
              </a:rPr>
              <a:t>Дорогая моя столица,</a:t>
            </a:r>
          </a:p>
          <a:p>
            <a:pPr algn="r">
              <a:buNone/>
            </a:pPr>
            <a:r>
              <a:rPr lang="ru-RU" dirty="0" smtClean="0">
                <a:solidFill>
                  <a:schemeClr val="bg2">
                    <a:lumMod val="25000"/>
                  </a:schemeClr>
                </a:solidFill>
              </a:rPr>
              <a:t>Золотая моя Москва!</a:t>
            </a:r>
          </a:p>
          <a:p>
            <a:pPr>
              <a:buNone/>
            </a:pPr>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Москва </a:t>
            </a:r>
            <a:endParaRPr lang="ru-RU" dirty="0">
              <a:solidFill>
                <a:schemeClr val="accent2">
                  <a:lumMod val="75000"/>
                </a:schemeClr>
              </a:solidFill>
            </a:endParaRPr>
          </a:p>
        </p:txBody>
      </p:sp>
      <p:pic>
        <p:nvPicPr>
          <p:cNvPr id="4" name="Рисунок 3" descr="http://img-fotki.yandex.ru/get/5607/26678534.5f/0_50c7d_1676bbcf_L"/>
          <p:cNvPicPr>
            <a:picLocks noChangeAspect="1"/>
          </p:cNvPicPr>
          <p:nvPr/>
        </p:nvPicPr>
        <p:blipFill>
          <a:blip r:embed="rId2" cstate="email"/>
          <a:srcRect/>
          <a:stretch>
            <a:fillRect/>
          </a:stretch>
        </p:blipFill>
        <p:spPr bwMode="auto">
          <a:xfrm>
            <a:off x="697978" y="3000372"/>
            <a:ext cx="408833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warheroes.ru/content/images/cities/Gerb_of_Sevastopol.jpg"/>
          <p:cNvPicPr/>
          <p:nvPr/>
        </p:nvPicPr>
        <p:blipFill>
          <a:blip r:embed="rId2" cstate="email"/>
          <a:srcRect/>
          <a:stretch>
            <a:fillRect/>
          </a:stretch>
        </p:blipFill>
        <p:spPr bwMode="auto">
          <a:xfrm>
            <a:off x="5286380" y="2928934"/>
            <a:ext cx="3214710" cy="3571900"/>
          </a:xfrm>
          <a:prstGeom prst="rect">
            <a:avLst/>
          </a:prstGeom>
          <a:noFill/>
          <a:ln w="9525">
            <a:noFill/>
            <a:miter lim="800000"/>
            <a:headEnd/>
            <a:tailEnd/>
          </a:ln>
        </p:spPr>
      </p:pic>
      <p:sp>
        <p:nvSpPr>
          <p:cNvPr id="2" name="Содержимое 1"/>
          <p:cNvSpPr>
            <a:spLocks noGrp="1"/>
          </p:cNvSpPr>
          <p:nvPr>
            <p:ph idx="1"/>
          </p:nvPr>
        </p:nvSpPr>
        <p:spPr/>
        <p:txBody>
          <a:bodyPr/>
          <a:lstStyle/>
          <a:p>
            <a:pPr>
              <a:buNone/>
            </a:pPr>
            <a:r>
              <a:rPr lang="ru-RU" dirty="0" smtClean="0">
                <a:solidFill>
                  <a:schemeClr val="bg2">
                    <a:lumMod val="25000"/>
                  </a:schemeClr>
                </a:solidFill>
              </a:rPr>
              <a:t>Легендарный Севастополь,</a:t>
            </a:r>
          </a:p>
          <a:p>
            <a:pPr>
              <a:buNone/>
            </a:pPr>
            <a:r>
              <a:rPr lang="ru-RU" dirty="0" smtClean="0">
                <a:solidFill>
                  <a:schemeClr val="bg2">
                    <a:lumMod val="25000"/>
                  </a:schemeClr>
                </a:solidFill>
              </a:rPr>
              <a:t>Неприступный для врагов.</a:t>
            </a:r>
          </a:p>
          <a:p>
            <a:pPr>
              <a:buNone/>
            </a:pPr>
            <a:r>
              <a:rPr lang="ru-RU" dirty="0" smtClean="0">
                <a:solidFill>
                  <a:schemeClr val="bg2">
                    <a:lumMod val="25000"/>
                  </a:schemeClr>
                </a:solidFill>
              </a:rPr>
              <a:t>Севастополь, Севастополь —</a:t>
            </a:r>
          </a:p>
          <a:p>
            <a:pPr>
              <a:buNone/>
            </a:pPr>
            <a:r>
              <a:rPr lang="ru-RU" dirty="0" smtClean="0">
                <a:solidFill>
                  <a:schemeClr val="bg2">
                    <a:lumMod val="25000"/>
                  </a:schemeClr>
                </a:solidFill>
              </a:rPr>
              <a:t>Гордость русских моряков!</a:t>
            </a:r>
            <a:endParaRPr lang="ru-RU" dirty="0">
              <a:solidFill>
                <a:schemeClr val="bg2">
                  <a:lumMod val="25000"/>
                </a:schemeClr>
              </a:solidFill>
            </a:endParaRPr>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Севастополь </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r">
              <a:buNone/>
            </a:pPr>
            <a:r>
              <a:rPr lang="ru-RU" sz="2400" dirty="0" smtClean="0">
                <a:solidFill>
                  <a:schemeClr val="bg2">
                    <a:lumMod val="25000"/>
                  </a:schemeClr>
                </a:solidFill>
              </a:rPr>
              <a:t>И пробил час. Удар обрушен первый-</a:t>
            </a:r>
          </a:p>
          <a:p>
            <a:pPr algn="r">
              <a:buNone/>
            </a:pPr>
            <a:r>
              <a:rPr lang="ru-RU" sz="2400" dirty="0" smtClean="0">
                <a:solidFill>
                  <a:schemeClr val="bg2">
                    <a:lumMod val="25000"/>
                  </a:schemeClr>
                </a:solidFill>
              </a:rPr>
              <a:t>От Сталинграда пятится злодей.</a:t>
            </a:r>
          </a:p>
          <a:p>
            <a:pPr algn="r">
              <a:buNone/>
            </a:pPr>
            <a:r>
              <a:rPr lang="ru-RU" sz="2400" dirty="0" smtClean="0">
                <a:solidFill>
                  <a:schemeClr val="bg2">
                    <a:lumMod val="25000"/>
                  </a:schemeClr>
                </a:solidFill>
              </a:rPr>
              <a:t>И ахнул мир, узнав, что значит верность,</a:t>
            </a:r>
          </a:p>
          <a:p>
            <a:pPr algn="r">
              <a:buNone/>
            </a:pPr>
            <a:r>
              <a:rPr lang="ru-RU" sz="2400" dirty="0" smtClean="0">
                <a:solidFill>
                  <a:schemeClr val="bg2">
                    <a:lumMod val="25000"/>
                  </a:schemeClr>
                </a:solidFill>
              </a:rPr>
              <a:t>Что значит ярость верящих людей.</a:t>
            </a:r>
          </a:p>
          <a:p>
            <a:pPr>
              <a:buNone/>
            </a:pPr>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Сталинград </a:t>
            </a:r>
            <a:endParaRPr lang="ru-RU" dirty="0">
              <a:solidFill>
                <a:schemeClr val="accent2">
                  <a:lumMod val="75000"/>
                </a:schemeClr>
              </a:solidFill>
            </a:endParaRPr>
          </a:p>
        </p:txBody>
      </p:sp>
      <p:pic>
        <p:nvPicPr>
          <p:cNvPr id="4" name="Рисунок 3" descr="http://blogtur.ru/wp-content/uploads/2011/05/%D0%A1%D0%BA%D0%B2%D0%B5%D1%80-%D0%B3%D0%BE%D1%80%D0%BE%D0%B4%D0%BE%D0%B2-%D0%B3%D0%B5%D1%80%D0%BE%D0%B5%D0%B21-493x660.jpg"/>
          <p:cNvPicPr>
            <a:picLocks noChangeAspect="1"/>
          </p:cNvPicPr>
          <p:nvPr/>
        </p:nvPicPr>
        <p:blipFill>
          <a:blip r:embed="rId2" cstate="email"/>
          <a:srcRect/>
          <a:stretch>
            <a:fillRect/>
          </a:stretch>
        </p:blipFill>
        <p:spPr bwMode="auto">
          <a:xfrm>
            <a:off x="285720" y="3071810"/>
            <a:ext cx="3143272" cy="3674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5304/124632967.2/0_4c2ff_8812666b_XL.jpg"/>
          <p:cNvPicPr>
            <a:picLocks noChangeAspect="1"/>
          </p:cNvPicPr>
          <p:nvPr/>
        </p:nvPicPr>
        <p:blipFill>
          <a:blip r:embed="rId2" cstate="email"/>
          <a:srcRect/>
          <a:stretch>
            <a:fillRect/>
          </a:stretch>
        </p:blipFill>
        <p:spPr bwMode="auto">
          <a:xfrm>
            <a:off x="3999603" y="2857496"/>
            <a:ext cx="4899147" cy="3668628"/>
          </a:xfrm>
          <a:prstGeom prst="rect">
            <a:avLst/>
          </a:prstGeom>
          <a:noFill/>
          <a:ln w="9525">
            <a:noFill/>
            <a:miter lim="800000"/>
            <a:headEnd/>
            <a:tailEnd/>
          </a:ln>
        </p:spPr>
      </p:pic>
      <p:sp>
        <p:nvSpPr>
          <p:cNvPr id="2" name="Содержимое 1"/>
          <p:cNvSpPr>
            <a:spLocks noGrp="1"/>
          </p:cNvSpPr>
          <p:nvPr>
            <p:ph idx="1"/>
          </p:nvPr>
        </p:nvSpPr>
        <p:spPr/>
        <p:txBody>
          <a:bodyPr>
            <a:normAutofit/>
          </a:bodyPr>
          <a:lstStyle/>
          <a:p>
            <a:pPr>
              <a:buNone/>
            </a:pPr>
            <a:r>
              <a:rPr lang="ru-RU" sz="2000" dirty="0" err="1" smtClean="0">
                <a:solidFill>
                  <a:schemeClr val="bg2">
                    <a:lumMod val="25000"/>
                  </a:schemeClr>
                </a:solidFill>
              </a:rPr>
              <a:t>Прохоровское</a:t>
            </a:r>
            <a:r>
              <a:rPr lang="ru-RU" sz="2000" dirty="0" smtClean="0">
                <a:solidFill>
                  <a:schemeClr val="bg2">
                    <a:lumMod val="25000"/>
                  </a:schemeClr>
                </a:solidFill>
              </a:rPr>
              <a:t> танковое сражение – 12 июля 1943</a:t>
            </a:r>
          </a:p>
          <a:p>
            <a:pPr>
              <a:buNone/>
            </a:pPr>
            <a:r>
              <a:rPr lang="ru-RU" sz="2800" dirty="0" smtClean="0">
                <a:solidFill>
                  <a:schemeClr val="bg2">
                    <a:lumMod val="25000"/>
                  </a:schemeClr>
                </a:solidFill>
              </a:rPr>
              <a:t>Немецкими танками смяты посевы,</a:t>
            </a:r>
          </a:p>
          <a:p>
            <a:pPr>
              <a:buNone/>
            </a:pPr>
            <a:r>
              <a:rPr lang="ru-RU" sz="2800" dirty="0" smtClean="0">
                <a:solidFill>
                  <a:schemeClr val="bg2">
                    <a:lumMod val="25000"/>
                  </a:schemeClr>
                </a:solidFill>
              </a:rPr>
              <a:t>Свинцовая хлещет пурга.</a:t>
            </a:r>
          </a:p>
          <a:p>
            <a:pPr>
              <a:buNone/>
            </a:pPr>
            <a:r>
              <a:rPr lang="ru-RU" sz="2800" dirty="0" smtClean="0">
                <a:solidFill>
                  <a:schemeClr val="bg2">
                    <a:lumMod val="25000"/>
                  </a:schemeClr>
                </a:solidFill>
              </a:rPr>
              <a:t>Но грозное пламя народного гнева</a:t>
            </a:r>
          </a:p>
          <a:p>
            <a:pPr>
              <a:buNone/>
            </a:pPr>
            <a:r>
              <a:rPr lang="ru-RU" sz="2800" dirty="0" smtClean="0">
                <a:solidFill>
                  <a:schemeClr val="bg2">
                    <a:lumMod val="25000"/>
                  </a:schemeClr>
                </a:solidFill>
              </a:rPr>
              <a:t>Бушует в тылу у врага. </a:t>
            </a:r>
          </a:p>
          <a:p>
            <a:endParaRPr lang="ru-RU" sz="2000"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Курск</a:t>
            </a:r>
            <a:r>
              <a:rPr lang="ru-RU" dirty="0" smtClean="0"/>
              <a:t>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museum.rosneft.ru/pics/1940/1943_2-b.jpg"/>
          <p:cNvPicPr/>
          <p:nvPr/>
        </p:nvPicPr>
        <p:blipFill>
          <a:blip r:embed="rId2" cstate="email"/>
          <a:srcRect/>
          <a:stretch>
            <a:fillRect/>
          </a:stretch>
        </p:blipFill>
        <p:spPr bwMode="auto">
          <a:xfrm>
            <a:off x="5214942" y="4214818"/>
            <a:ext cx="3500462" cy="2500330"/>
          </a:xfrm>
          <a:prstGeom prst="rect">
            <a:avLst/>
          </a:prstGeom>
          <a:noFill/>
          <a:ln w="9525">
            <a:noFill/>
            <a:miter lim="800000"/>
            <a:headEnd/>
            <a:tailEnd/>
          </a:ln>
        </p:spPr>
      </p:pic>
      <p:sp>
        <p:nvSpPr>
          <p:cNvPr id="2" name="Содержимое 1"/>
          <p:cNvSpPr>
            <a:spLocks noGrp="1"/>
          </p:cNvSpPr>
          <p:nvPr>
            <p:ph idx="1"/>
          </p:nvPr>
        </p:nvSpPr>
        <p:spPr/>
        <p:txBody>
          <a:bodyPr/>
          <a:lstStyle/>
          <a:p>
            <a:pPr>
              <a:buNone/>
            </a:pPr>
            <a:r>
              <a:rPr lang="ru-RU" dirty="0" smtClean="0">
                <a:solidFill>
                  <a:schemeClr val="bg2">
                    <a:lumMod val="25000"/>
                  </a:schemeClr>
                </a:solidFill>
              </a:rPr>
              <a:t>И голос праздничных орудий</a:t>
            </a:r>
          </a:p>
          <a:p>
            <a:pPr>
              <a:buNone/>
            </a:pPr>
            <a:r>
              <a:rPr lang="ru-RU" dirty="0" smtClean="0">
                <a:solidFill>
                  <a:schemeClr val="bg2">
                    <a:lumMod val="25000"/>
                  </a:schemeClr>
                </a:solidFill>
              </a:rPr>
              <a:t>В сердцах взволнованных людей</a:t>
            </a:r>
          </a:p>
          <a:p>
            <a:pPr>
              <a:buNone/>
            </a:pPr>
            <a:r>
              <a:rPr lang="ru-RU" dirty="0" smtClean="0">
                <a:solidFill>
                  <a:schemeClr val="bg2">
                    <a:lumMod val="25000"/>
                  </a:schemeClr>
                </a:solidFill>
              </a:rPr>
              <a:t>Был отголоском наших буден,</a:t>
            </a:r>
          </a:p>
          <a:p>
            <a:pPr>
              <a:buNone/>
            </a:pPr>
            <a:r>
              <a:rPr lang="ru-RU" dirty="0" smtClean="0">
                <a:solidFill>
                  <a:schemeClr val="bg2">
                    <a:lumMod val="25000"/>
                  </a:schemeClr>
                </a:solidFill>
              </a:rPr>
              <a:t>Был громом наших батарей.</a:t>
            </a:r>
          </a:p>
          <a:p>
            <a:pPr>
              <a:buNone/>
            </a:pPr>
            <a:r>
              <a:rPr lang="ru-RU" dirty="0" smtClean="0">
                <a:solidFill>
                  <a:schemeClr val="bg2">
                    <a:lumMod val="25000"/>
                  </a:schemeClr>
                </a:solidFill>
              </a:rPr>
              <a:t>И каждый дом и переулок,</a:t>
            </a:r>
          </a:p>
          <a:p>
            <a:pPr>
              <a:buNone/>
            </a:pPr>
            <a:r>
              <a:rPr lang="ru-RU" dirty="0" smtClean="0">
                <a:solidFill>
                  <a:schemeClr val="bg2">
                    <a:lumMod val="25000"/>
                  </a:schemeClr>
                </a:solidFill>
              </a:rPr>
              <a:t>И каждым камнем вся Москва</a:t>
            </a:r>
          </a:p>
          <a:p>
            <a:pPr>
              <a:buNone/>
            </a:pPr>
            <a:r>
              <a:rPr lang="ru-RU" dirty="0" smtClean="0">
                <a:solidFill>
                  <a:schemeClr val="bg2">
                    <a:lumMod val="25000"/>
                  </a:schemeClr>
                </a:solidFill>
              </a:rPr>
              <a:t>Распознавала в этом гуле</a:t>
            </a:r>
          </a:p>
          <a:p>
            <a:pPr>
              <a:buNone/>
            </a:pPr>
            <a:r>
              <a:rPr lang="ru-RU" dirty="0" smtClean="0">
                <a:solidFill>
                  <a:schemeClr val="bg2">
                    <a:lumMod val="25000"/>
                  </a:schemeClr>
                </a:solidFill>
              </a:rPr>
              <a:t>Орёл и Белгород –слова.</a:t>
            </a:r>
            <a:endParaRPr lang="ru-RU" dirty="0">
              <a:solidFill>
                <a:schemeClr val="bg2">
                  <a:lumMod val="25000"/>
                </a:schemeClr>
              </a:solidFill>
            </a:endParaRPr>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Орёл и Белгород</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oknatass.ru/common/upload/my/10/810/A0000779.jpg"/>
          <p:cNvPicPr>
            <a:picLocks noChangeAspect="1"/>
          </p:cNvPicPr>
          <p:nvPr/>
        </p:nvPicPr>
        <p:blipFill>
          <a:blip r:embed="rId2" cstate="email"/>
          <a:srcRect/>
          <a:stretch>
            <a:fillRect/>
          </a:stretch>
        </p:blipFill>
        <p:spPr bwMode="auto">
          <a:xfrm>
            <a:off x="142843" y="3286124"/>
            <a:ext cx="5029175" cy="3272066"/>
          </a:xfrm>
          <a:prstGeom prst="rect">
            <a:avLst/>
          </a:prstGeom>
          <a:noFill/>
          <a:ln w="9525">
            <a:noFill/>
            <a:miter lim="800000"/>
            <a:headEnd/>
            <a:tailEnd/>
          </a:ln>
        </p:spPr>
      </p:pic>
      <p:sp>
        <p:nvSpPr>
          <p:cNvPr id="2" name="Содержимое 1"/>
          <p:cNvSpPr>
            <a:spLocks noGrp="1"/>
          </p:cNvSpPr>
          <p:nvPr>
            <p:ph idx="1"/>
          </p:nvPr>
        </p:nvSpPr>
        <p:spPr/>
        <p:txBody>
          <a:bodyPr>
            <a:normAutofit/>
          </a:bodyPr>
          <a:lstStyle/>
          <a:p>
            <a:pPr algn="r">
              <a:buNone/>
            </a:pPr>
            <a:r>
              <a:rPr lang="ru-RU" sz="2000" dirty="0" smtClean="0">
                <a:solidFill>
                  <a:schemeClr val="bg2">
                    <a:lumMod val="25000"/>
                  </a:schemeClr>
                </a:solidFill>
              </a:rPr>
              <a:t>Пришёл рассветный час земли,</a:t>
            </a:r>
          </a:p>
          <a:p>
            <a:pPr algn="r">
              <a:buNone/>
            </a:pPr>
            <a:r>
              <a:rPr lang="ru-RU" sz="2000" dirty="0" smtClean="0">
                <a:solidFill>
                  <a:schemeClr val="bg2">
                    <a:lumMod val="25000"/>
                  </a:schemeClr>
                </a:solidFill>
              </a:rPr>
              <a:t>Когда советские солдаты</a:t>
            </a:r>
          </a:p>
          <a:p>
            <a:pPr algn="r">
              <a:buNone/>
            </a:pPr>
            <a:r>
              <a:rPr lang="ru-RU" sz="2000" dirty="0" smtClean="0">
                <a:solidFill>
                  <a:schemeClr val="bg2">
                    <a:lumMod val="25000"/>
                  </a:schemeClr>
                </a:solidFill>
              </a:rPr>
              <a:t>Рубеж советский перешли</a:t>
            </a:r>
          </a:p>
          <a:p>
            <a:pPr algn="r">
              <a:buNone/>
            </a:pPr>
            <a:r>
              <a:rPr lang="ru-RU" sz="2000" dirty="0" smtClean="0">
                <a:solidFill>
                  <a:schemeClr val="bg2">
                    <a:lumMod val="25000"/>
                  </a:schemeClr>
                </a:solidFill>
              </a:rPr>
              <a:t>И принося винтовку на весу,</a:t>
            </a:r>
          </a:p>
          <a:p>
            <a:pPr algn="r">
              <a:buNone/>
            </a:pPr>
            <a:r>
              <a:rPr lang="ru-RU" sz="2000" dirty="0" smtClean="0">
                <a:solidFill>
                  <a:schemeClr val="bg2">
                    <a:lumMod val="25000"/>
                  </a:schemeClr>
                </a:solidFill>
              </a:rPr>
              <a:t>Со щёк своих обветренных, шершавых,</a:t>
            </a:r>
          </a:p>
          <a:p>
            <a:pPr algn="r">
              <a:buNone/>
            </a:pPr>
            <a:r>
              <a:rPr lang="ru-RU" sz="2000" dirty="0" smtClean="0">
                <a:solidFill>
                  <a:schemeClr val="bg2">
                    <a:lumMod val="25000"/>
                  </a:schemeClr>
                </a:solidFill>
              </a:rPr>
              <a:t>Смахнул солдат слезу</a:t>
            </a:r>
          </a:p>
          <a:p>
            <a:pPr algn="r">
              <a:buNone/>
            </a:pPr>
            <a:r>
              <a:rPr lang="ru-RU" sz="2000" dirty="0" smtClean="0">
                <a:solidFill>
                  <a:schemeClr val="bg2">
                    <a:lumMod val="25000"/>
                  </a:schemeClr>
                </a:solidFill>
              </a:rPr>
              <a:t>На улицах разрушенной Варшавы.</a:t>
            </a:r>
            <a:endParaRPr lang="ru-RU" sz="2000" dirty="0">
              <a:solidFill>
                <a:schemeClr val="bg2">
                  <a:lumMod val="25000"/>
                </a:schemeClr>
              </a:solidFill>
            </a:endParaRPr>
          </a:p>
        </p:txBody>
      </p:sp>
      <p:sp>
        <p:nvSpPr>
          <p:cNvPr id="3" name="Заголовок 2"/>
          <p:cNvSpPr>
            <a:spLocks noGrp="1"/>
          </p:cNvSpPr>
          <p:nvPr>
            <p:ph type="title"/>
          </p:nvPr>
        </p:nvSpPr>
        <p:spPr/>
        <p:txBody>
          <a:bodyPr/>
          <a:lstStyle/>
          <a:p>
            <a:pPr algn="ctr"/>
            <a:r>
              <a:rPr lang="ru-RU" sz="4400" dirty="0" smtClean="0">
                <a:solidFill>
                  <a:schemeClr val="accent2">
                    <a:lumMod val="75000"/>
                  </a:schemeClr>
                </a:solidFill>
              </a:rPr>
              <a:t>Освобождение Европы</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solidFill>
                  <a:schemeClr val="bg2">
                    <a:lumMod val="25000"/>
                  </a:schemeClr>
                </a:solidFill>
              </a:rPr>
              <a:t>Раскрыть историю трагедии и триумфа нашего народа в Великой Отечественной войне.</a:t>
            </a:r>
            <a:endParaRPr lang="ru-RU" sz="2000" dirty="0" smtClean="0">
              <a:solidFill>
                <a:schemeClr val="bg2">
                  <a:lumMod val="25000"/>
                </a:schemeClr>
              </a:solidFill>
            </a:endParaRPr>
          </a:p>
          <a:p>
            <a:r>
              <a:rPr lang="ru-RU" dirty="0" smtClean="0">
                <a:solidFill>
                  <a:schemeClr val="bg2">
                    <a:lumMod val="25000"/>
                  </a:schemeClr>
                </a:solidFill>
              </a:rPr>
              <a:t>Подвести итоги войны</a:t>
            </a:r>
          </a:p>
          <a:p>
            <a:r>
              <a:rPr lang="ru-RU" dirty="0" smtClean="0">
                <a:solidFill>
                  <a:schemeClr val="bg2">
                    <a:lumMod val="25000"/>
                  </a:schemeClr>
                </a:solidFill>
              </a:rPr>
              <a:t>Воспитывать чувство патриотизма.</a:t>
            </a:r>
          </a:p>
          <a:p>
            <a:pPr>
              <a:buNone/>
            </a:pPr>
            <a:endParaRPr lang="ru-RU" dirty="0"/>
          </a:p>
        </p:txBody>
      </p:sp>
      <p:sp>
        <p:nvSpPr>
          <p:cNvPr id="3" name="Заголовок 2"/>
          <p:cNvSpPr>
            <a:spLocks noGrp="1"/>
          </p:cNvSpPr>
          <p:nvPr>
            <p:ph type="title"/>
          </p:nvPr>
        </p:nvSpPr>
        <p:spPr/>
        <p:txBody>
          <a:bodyPr/>
          <a:lstStyle/>
          <a:p>
            <a:r>
              <a:rPr lang="ru-RU" dirty="0" smtClean="0">
                <a:solidFill>
                  <a:schemeClr val="accent2">
                    <a:lumMod val="75000"/>
                  </a:schemeClr>
                </a:solidFill>
              </a:rPr>
              <a:t>Цели урока</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2000" dirty="0" smtClean="0">
                <a:solidFill>
                  <a:schemeClr val="bg2">
                    <a:lumMod val="25000"/>
                  </a:schemeClr>
                </a:solidFill>
              </a:rPr>
              <a:t>Мы шли  и шли в атаку неустанно.</a:t>
            </a:r>
          </a:p>
          <a:p>
            <a:pPr>
              <a:buNone/>
            </a:pPr>
            <a:r>
              <a:rPr lang="ru-RU" sz="2000" dirty="0" smtClean="0">
                <a:solidFill>
                  <a:schemeClr val="bg2">
                    <a:lumMod val="25000"/>
                  </a:schemeClr>
                </a:solidFill>
              </a:rPr>
              <a:t>Берлин пылал. Дымился каждый дом.</a:t>
            </a:r>
          </a:p>
          <a:p>
            <a:pPr>
              <a:buNone/>
            </a:pPr>
            <a:r>
              <a:rPr lang="ru-RU" sz="2000" dirty="0" smtClean="0">
                <a:solidFill>
                  <a:schemeClr val="bg2">
                    <a:lumMod val="25000"/>
                  </a:schemeClr>
                </a:solidFill>
              </a:rPr>
              <a:t>А май свечами укрывал каштаны</a:t>
            </a:r>
          </a:p>
          <a:p>
            <a:pPr>
              <a:buNone/>
            </a:pPr>
            <a:r>
              <a:rPr lang="ru-RU" sz="2000" dirty="0" smtClean="0">
                <a:solidFill>
                  <a:schemeClr val="bg2">
                    <a:lumMod val="25000"/>
                  </a:schemeClr>
                </a:solidFill>
              </a:rPr>
              <a:t>В разрытом парке, где катился гром.</a:t>
            </a:r>
          </a:p>
          <a:p>
            <a:pPr>
              <a:buNone/>
            </a:pPr>
            <a:r>
              <a:rPr lang="ru-RU" sz="2000" dirty="0" smtClean="0">
                <a:solidFill>
                  <a:schemeClr val="bg2">
                    <a:lumMod val="25000"/>
                  </a:schemeClr>
                </a:solidFill>
              </a:rPr>
              <a:t>Шёл жаркий бой за каждый дом и выступ,</a:t>
            </a:r>
          </a:p>
          <a:p>
            <a:pPr>
              <a:buNone/>
            </a:pPr>
            <a:r>
              <a:rPr lang="ru-RU" sz="2000" dirty="0" smtClean="0">
                <a:solidFill>
                  <a:schemeClr val="bg2">
                    <a:lumMod val="25000"/>
                  </a:schemeClr>
                </a:solidFill>
              </a:rPr>
              <a:t>Валились башни в сломанных крестах.</a:t>
            </a:r>
          </a:p>
          <a:p>
            <a:pPr>
              <a:buNone/>
            </a:pPr>
            <a:r>
              <a:rPr lang="ru-RU" sz="2000" dirty="0" smtClean="0">
                <a:solidFill>
                  <a:schemeClr val="bg2">
                    <a:lumMod val="25000"/>
                  </a:schemeClr>
                </a:solidFill>
              </a:rPr>
              <a:t>Как жаждали мы ринуться на приступ,</a:t>
            </a:r>
          </a:p>
          <a:p>
            <a:pPr>
              <a:buNone/>
            </a:pPr>
            <a:r>
              <a:rPr lang="ru-RU" sz="2000" dirty="0" smtClean="0">
                <a:solidFill>
                  <a:schemeClr val="bg2">
                    <a:lumMod val="25000"/>
                  </a:schemeClr>
                </a:solidFill>
              </a:rPr>
              <a:t>Пробиться к центру, где горит рейхстаг.</a:t>
            </a:r>
            <a:endParaRPr lang="ru-RU" sz="2000" dirty="0">
              <a:solidFill>
                <a:schemeClr val="bg2">
                  <a:lumMod val="25000"/>
                </a:schemeClr>
              </a:solidFill>
            </a:endParaRPr>
          </a:p>
        </p:txBody>
      </p:sp>
      <p:sp>
        <p:nvSpPr>
          <p:cNvPr id="3" name="Заголовок 2"/>
          <p:cNvSpPr>
            <a:spLocks noGrp="1"/>
          </p:cNvSpPr>
          <p:nvPr>
            <p:ph type="title"/>
          </p:nvPr>
        </p:nvSpPr>
        <p:spPr/>
        <p:txBody>
          <a:bodyPr/>
          <a:lstStyle/>
          <a:p>
            <a:pPr algn="ctr"/>
            <a:r>
              <a:rPr lang="ru-RU" sz="4400" dirty="0" smtClean="0">
                <a:solidFill>
                  <a:schemeClr val="accent2">
                    <a:lumMod val="75000"/>
                  </a:schemeClr>
                </a:solidFill>
              </a:rPr>
              <a:t> Взятие Берлина</a:t>
            </a:r>
            <a:endParaRPr lang="ru-RU" dirty="0"/>
          </a:p>
        </p:txBody>
      </p:sp>
      <p:pic>
        <p:nvPicPr>
          <p:cNvPr id="4" name="Рисунок 3" descr="http://img15.nnm.ru/0/9/a/2/3/950a0f25f87e967af78715f1636.jpg"/>
          <p:cNvPicPr>
            <a:picLocks noChangeAspect="1"/>
          </p:cNvPicPr>
          <p:nvPr/>
        </p:nvPicPr>
        <p:blipFill>
          <a:blip r:embed="rId2" cstate="email"/>
          <a:srcRect/>
          <a:stretch>
            <a:fillRect/>
          </a:stretch>
        </p:blipFill>
        <p:spPr bwMode="auto">
          <a:xfrm>
            <a:off x="6067193" y="1928802"/>
            <a:ext cx="3076807" cy="4507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57233"/>
            <a:ext cx="8229600" cy="4500594"/>
          </a:xfrm>
        </p:spPr>
        <p:txBody>
          <a:bodyPr/>
          <a:lstStyle/>
          <a:p>
            <a:pPr algn="ctr">
              <a:buNone/>
            </a:pPr>
            <a:r>
              <a:rPr lang="ru-RU" sz="2200" i="1" dirty="0" smtClean="0">
                <a:solidFill>
                  <a:schemeClr val="bg2">
                    <a:lumMod val="25000"/>
                  </a:schemeClr>
                </a:solidFill>
                <a:latin typeface="Arial" pitchFamily="34" charset="0"/>
                <a:cs typeface="Arial" pitchFamily="34" charset="0"/>
              </a:rPr>
              <a:t>За давностью лет не забыты</a:t>
            </a:r>
          </a:p>
          <a:p>
            <a:pPr algn="ctr">
              <a:buNone/>
            </a:pPr>
            <a:r>
              <a:rPr lang="ru-RU" sz="2200" i="1" dirty="0" smtClean="0">
                <a:solidFill>
                  <a:schemeClr val="bg2">
                    <a:lumMod val="25000"/>
                  </a:schemeClr>
                </a:solidFill>
                <a:latin typeface="Arial" pitchFamily="34" charset="0"/>
                <a:cs typeface="Arial" pitchFamily="34" charset="0"/>
              </a:rPr>
              <a:t>Страницы листов наградных.</a:t>
            </a:r>
          </a:p>
          <a:p>
            <a:pPr algn="ctr">
              <a:buNone/>
            </a:pPr>
            <a:r>
              <a:rPr lang="ru-RU" sz="2200" i="1" dirty="0" smtClean="0">
                <a:solidFill>
                  <a:schemeClr val="bg2">
                    <a:lumMod val="25000"/>
                  </a:schemeClr>
                </a:solidFill>
                <a:latin typeface="Arial" pitchFamily="34" charset="0"/>
                <a:cs typeface="Arial" pitchFamily="34" charset="0"/>
              </a:rPr>
              <a:t>Везде они ищут по свету</a:t>
            </a:r>
          </a:p>
          <a:p>
            <a:pPr algn="ctr">
              <a:buNone/>
            </a:pPr>
            <a:r>
              <a:rPr lang="ru-RU" sz="2200" i="1" dirty="0" smtClean="0">
                <a:solidFill>
                  <a:schemeClr val="bg2">
                    <a:lumMod val="25000"/>
                  </a:schemeClr>
                </a:solidFill>
                <a:latin typeface="Arial" pitchFamily="34" charset="0"/>
                <a:cs typeface="Arial" pitchFamily="34" charset="0"/>
              </a:rPr>
              <a:t>Былых адресатов своих.</a:t>
            </a:r>
          </a:p>
          <a:p>
            <a:pPr algn="ctr">
              <a:buNone/>
            </a:pPr>
            <a:r>
              <a:rPr lang="ru-RU" sz="2200" i="1" dirty="0" smtClean="0">
                <a:solidFill>
                  <a:schemeClr val="bg2">
                    <a:lumMod val="25000"/>
                  </a:schemeClr>
                </a:solidFill>
                <a:latin typeface="Arial" pitchFamily="34" charset="0"/>
                <a:cs typeface="Arial" pitchFamily="34" charset="0"/>
              </a:rPr>
              <a:t>Героев не двое, не трое…</a:t>
            </a:r>
          </a:p>
          <a:p>
            <a:pPr algn="ctr">
              <a:buNone/>
            </a:pPr>
            <a:r>
              <a:rPr lang="ru-RU" sz="2200" i="1" dirty="0" smtClean="0">
                <a:solidFill>
                  <a:schemeClr val="bg2">
                    <a:lumMod val="25000"/>
                  </a:schemeClr>
                </a:solidFill>
                <a:latin typeface="Arial" pitchFamily="34" charset="0"/>
                <a:cs typeface="Arial" pitchFamily="34" charset="0"/>
              </a:rPr>
              <a:t>И строки приказов звучат.</a:t>
            </a:r>
          </a:p>
          <a:p>
            <a:pPr algn="ctr">
              <a:buNone/>
            </a:pPr>
            <a:r>
              <a:rPr lang="ru-RU" sz="2200" i="1" dirty="0" smtClean="0">
                <a:solidFill>
                  <a:schemeClr val="bg2">
                    <a:lumMod val="25000"/>
                  </a:schemeClr>
                </a:solidFill>
                <a:latin typeface="Arial" pitchFamily="34" charset="0"/>
                <a:cs typeface="Arial" pitchFamily="34" charset="0"/>
              </a:rPr>
              <a:t>Награды находят героев -</a:t>
            </a:r>
          </a:p>
          <a:p>
            <a:pPr algn="ctr">
              <a:buNone/>
            </a:pPr>
            <a:r>
              <a:rPr lang="ru-RU" sz="2200" i="1" dirty="0" smtClean="0">
                <a:solidFill>
                  <a:schemeClr val="bg2">
                    <a:lumMod val="25000"/>
                  </a:schemeClr>
                </a:solidFill>
                <a:latin typeface="Arial" pitchFamily="34" charset="0"/>
                <a:cs typeface="Arial" pitchFamily="34" charset="0"/>
              </a:rPr>
              <a:t>Герои не ищут наград!</a:t>
            </a:r>
          </a:p>
          <a:p>
            <a:pPr>
              <a:buNone/>
            </a:pPr>
            <a:endParaRPr lang="ru-RU" dirty="0"/>
          </a:p>
        </p:txBody>
      </p:sp>
      <p:sp>
        <p:nvSpPr>
          <p:cNvPr id="3" name="Заголовок 2"/>
          <p:cNvSpPr>
            <a:spLocks noGrp="1"/>
          </p:cNvSpPr>
          <p:nvPr>
            <p:ph type="title"/>
          </p:nvPr>
        </p:nvSpPr>
        <p:spPr>
          <a:xfrm>
            <a:off x="457200" y="0"/>
            <a:ext cx="8229600" cy="1071546"/>
          </a:xfrm>
        </p:spPr>
        <p:txBody>
          <a:bodyPr>
            <a:normAutofit fontScale="90000"/>
          </a:bodyPr>
          <a:lstStyle/>
          <a:p>
            <a:pPr algn="ctr"/>
            <a:r>
              <a:rPr lang="ru-RU" sz="4000" dirty="0" smtClean="0">
                <a:solidFill>
                  <a:schemeClr val="accent2">
                    <a:lumMod val="75000"/>
                  </a:schemeClr>
                </a:solidFill>
              </a:rPr>
              <a:t>Страна должна знать своих героев</a:t>
            </a:r>
            <a:endParaRPr lang="ru-RU" dirty="0"/>
          </a:p>
        </p:txBody>
      </p:sp>
      <p:pic>
        <p:nvPicPr>
          <p:cNvPr id="4" name="Рисунок 3" descr="http://allday.ru/uploads/posts/2009-05/1241343912_007_1.jpg"/>
          <p:cNvPicPr>
            <a:picLocks noChangeAspect="1"/>
          </p:cNvPicPr>
          <p:nvPr/>
        </p:nvPicPr>
        <p:blipFill>
          <a:blip r:embed="rId2" cstate="email"/>
          <a:srcRect/>
          <a:stretch>
            <a:fillRect/>
          </a:stretch>
        </p:blipFill>
        <p:spPr bwMode="auto">
          <a:xfrm>
            <a:off x="142844" y="714356"/>
            <a:ext cx="2044800" cy="2880000"/>
          </a:xfrm>
          <a:prstGeom prst="rect">
            <a:avLst/>
          </a:prstGeom>
          <a:noFill/>
          <a:ln w="9525">
            <a:noFill/>
            <a:miter lim="800000"/>
            <a:headEnd/>
            <a:tailEnd/>
          </a:ln>
        </p:spPr>
      </p:pic>
      <p:pic>
        <p:nvPicPr>
          <p:cNvPr id="5" name="Рисунок 4" descr="Герои Великой Отечественной войны. Художник А. Г. Кручина"/>
          <p:cNvPicPr>
            <a:picLocks noChangeAspect="1"/>
          </p:cNvPicPr>
          <p:nvPr/>
        </p:nvPicPr>
        <p:blipFill>
          <a:blip r:embed="rId3" cstate="email"/>
          <a:srcRect/>
          <a:stretch>
            <a:fillRect/>
          </a:stretch>
        </p:blipFill>
        <p:spPr bwMode="auto">
          <a:xfrm>
            <a:off x="6929454" y="785794"/>
            <a:ext cx="2044800" cy="2880000"/>
          </a:xfrm>
          <a:prstGeom prst="rect">
            <a:avLst/>
          </a:prstGeom>
          <a:noFill/>
          <a:ln w="9525">
            <a:noFill/>
            <a:miter lim="800000"/>
            <a:headEnd/>
            <a:tailEnd/>
          </a:ln>
        </p:spPr>
      </p:pic>
      <p:pic>
        <p:nvPicPr>
          <p:cNvPr id="7" name="Рисунок 6" descr="Герои Великой Отечественной войны. Художник А. Г. Кручина"/>
          <p:cNvPicPr>
            <a:picLocks/>
          </p:cNvPicPr>
          <p:nvPr/>
        </p:nvPicPr>
        <p:blipFill>
          <a:blip r:embed="rId4" cstate="email"/>
          <a:srcRect/>
          <a:stretch>
            <a:fillRect/>
          </a:stretch>
        </p:blipFill>
        <p:spPr bwMode="auto">
          <a:xfrm>
            <a:off x="428596" y="3071810"/>
            <a:ext cx="2044800" cy="2880000"/>
          </a:xfrm>
          <a:prstGeom prst="rect">
            <a:avLst/>
          </a:prstGeom>
          <a:noFill/>
          <a:ln w="9525">
            <a:noFill/>
            <a:miter lim="800000"/>
            <a:headEnd/>
            <a:tailEnd/>
          </a:ln>
        </p:spPr>
      </p:pic>
      <p:pic>
        <p:nvPicPr>
          <p:cNvPr id="8" name="Рисунок 7" descr="http://allday.ru/uploads/posts/2009-05/1241343902_012_1.jpg"/>
          <p:cNvPicPr>
            <a:picLocks noChangeAspect="1"/>
          </p:cNvPicPr>
          <p:nvPr/>
        </p:nvPicPr>
        <p:blipFill>
          <a:blip r:embed="rId5" cstate="email"/>
          <a:srcRect/>
          <a:stretch>
            <a:fillRect/>
          </a:stretch>
        </p:blipFill>
        <p:spPr bwMode="auto">
          <a:xfrm>
            <a:off x="6643702" y="3071810"/>
            <a:ext cx="2044800" cy="2880000"/>
          </a:xfrm>
          <a:prstGeom prst="rect">
            <a:avLst/>
          </a:prstGeom>
          <a:noFill/>
          <a:ln w="9525">
            <a:noFill/>
            <a:miter lim="800000"/>
            <a:headEnd/>
            <a:tailEnd/>
          </a:ln>
        </p:spPr>
      </p:pic>
      <p:pic>
        <p:nvPicPr>
          <p:cNvPr id="9" name="Рисунок 8" descr="Герои Великой Отечественной войны. Художник А. Г. Кручина"/>
          <p:cNvPicPr>
            <a:picLocks noChangeAspect="1"/>
          </p:cNvPicPr>
          <p:nvPr/>
        </p:nvPicPr>
        <p:blipFill>
          <a:blip r:embed="rId6" cstate="email"/>
          <a:srcRect/>
          <a:stretch>
            <a:fillRect/>
          </a:stretch>
        </p:blipFill>
        <p:spPr bwMode="auto">
          <a:xfrm>
            <a:off x="2357422" y="3978000"/>
            <a:ext cx="2044800" cy="2880000"/>
          </a:xfrm>
          <a:prstGeom prst="rect">
            <a:avLst/>
          </a:prstGeom>
          <a:noFill/>
          <a:ln w="9525">
            <a:noFill/>
            <a:miter lim="800000"/>
            <a:headEnd/>
            <a:tailEnd/>
          </a:ln>
        </p:spPr>
      </p:pic>
      <p:pic>
        <p:nvPicPr>
          <p:cNvPr id="10" name="Рисунок 9" descr="Герои Великой Отечественной войны. Художник А. Г. Кручина"/>
          <p:cNvPicPr/>
          <p:nvPr/>
        </p:nvPicPr>
        <p:blipFill>
          <a:blip r:embed="rId7" cstate="email"/>
          <a:srcRect/>
          <a:stretch>
            <a:fillRect/>
          </a:stretch>
        </p:blipFill>
        <p:spPr bwMode="auto">
          <a:xfrm>
            <a:off x="4857752" y="3978000"/>
            <a:ext cx="20448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solidFill>
                  <a:schemeClr val="bg2">
                    <a:lumMod val="25000"/>
                  </a:schemeClr>
                </a:solidFill>
              </a:rPr>
              <a:t>Войну не смогли бы выиграть слепые </a:t>
            </a:r>
          </a:p>
          <a:p>
            <a:pPr>
              <a:buNone/>
            </a:pPr>
            <a:r>
              <a:rPr lang="ru-RU" dirty="0" smtClean="0">
                <a:solidFill>
                  <a:schemeClr val="bg2">
                    <a:lumMod val="25000"/>
                  </a:schemeClr>
                </a:solidFill>
              </a:rPr>
              <a:t>исполнители воли вождя, а только люди, </a:t>
            </a:r>
          </a:p>
          <a:p>
            <a:pPr>
              <a:buNone/>
            </a:pPr>
            <a:r>
              <a:rPr lang="ru-RU" dirty="0" smtClean="0">
                <a:solidFill>
                  <a:schemeClr val="bg2">
                    <a:lumMod val="25000"/>
                  </a:schemeClr>
                </a:solidFill>
              </a:rPr>
              <a:t>лично ответственные за судьбы страны. </a:t>
            </a:r>
          </a:p>
          <a:p>
            <a:pPr>
              <a:buNone/>
            </a:pPr>
            <a:r>
              <a:rPr lang="ru-RU" dirty="0" smtClean="0">
                <a:solidFill>
                  <a:schemeClr val="bg2">
                    <a:lumMod val="25000"/>
                  </a:schemeClr>
                </a:solidFill>
              </a:rPr>
              <a:t>Они выстояли, они победили. </a:t>
            </a:r>
          </a:p>
          <a:p>
            <a:pPr>
              <a:buNone/>
            </a:pPr>
            <a:r>
              <a:rPr lang="ru-RU" dirty="0" smtClean="0">
                <a:solidFill>
                  <a:schemeClr val="bg2">
                    <a:lumMod val="25000"/>
                  </a:schemeClr>
                </a:solidFill>
              </a:rPr>
              <a:t>И мы в неоплатном долгу перед ними.</a:t>
            </a:r>
          </a:p>
          <a:p>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Итог урока</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solidFill>
                  <a:schemeClr val="bg2">
                    <a:lumMod val="25000"/>
                  </a:schemeClr>
                </a:solidFill>
              </a:rPr>
              <a:t>«Женщина   на  войне»</a:t>
            </a:r>
          </a:p>
          <a:p>
            <a:r>
              <a:rPr lang="ru-RU" dirty="0" smtClean="0">
                <a:solidFill>
                  <a:schemeClr val="bg2">
                    <a:lumMod val="25000"/>
                  </a:schemeClr>
                </a:solidFill>
              </a:rPr>
              <a:t>«Командиры  и  офицеры»</a:t>
            </a:r>
          </a:p>
          <a:p>
            <a:r>
              <a:rPr lang="ru-RU" dirty="0" smtClean="0">
                <a:solidFill>
                  <a:schemeClr val="bg2">
                    <a:lumMod val="25000"/>
                  </a:schemeClr>
                </a:solidFill>
              </a:rPr>
              <a:t>«Молодежь в борьбе против захватчиков»</a:t>
            </a:r>
          </a:p>
          <a:p>
            <a:r>
              <a:rPr lang="ru-RU" dirty="0" smtClean="0">
                <a:solidFill>
                  <a:schemeClr val="bg2">
                    <a:lumMod val="25000"/>
                  </a:schemeClr>
                </a:solidFill>
              </a:rPr>
              <a:t>«Дорогами  войны» </a:t>
            </a:r>
            <a:endParaRPr lang="ru-RU" dirty="0">
              <a:solidFill>
                <a:schemeClr val="bg2">
                  <a:lumMod val="25000"/>
                </a:schemeClr>
              </a:solidFill>
            </a:endParaRPr>
          </a:p>
        </p:txBody>
      </p:sp>
      <p:sp>
        <p:nvSpPr>
          <p:cNvPr id="3" name="Заголовок 2"/>
          <p:cNvSpPr>
            <a:spLocks noGrp="1"/>
          </p:cNvSpPr>
          <p:nvPr>
            <p:ph type="title"/>
          </p:nvPr>
        </p:nvSpPr>
        <p:spPr/>
        <p:txBody>
          <a:bodyPr/>
          <a:lstStyle/>
          <a:p>
            <a:r>
              <a:rPr lang="ru-RU" dirty="0" smtClean="0">
                <a:solidFill>
                  <a:schemeClr val="accent2">
                    <a:lumMod val="75000"/>
                  </a:schemeClr>
                </a:solidFill>
              </a:rPr>
              <a:t>Темы для работы в группах</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chemeClr val="accent2">
                    <a:lumMod val="75000"/>
                  </a:schemeClr>
                </a:solidFill>
              </a:rPr>
              <a:t>«Женщина на войне»</a:t>
            </a:r>
            <a:endParaRPr lang="ru-RU" dirty="0">
              <a:solidFill>
                <a:schemeClr val="accent2">
                  <a:lumMod val="75000"/>
                </a:schemeClr>
              </a:solidFill>
            </a:endParaRPr>
          </a:p>
        </p:txBody>
      </p:sp>
      <p:pic>
        <p:nvPicPr>
          <p:cNvPr id="4" name="Содержимое 3" descr="http://topwar.ru/uploads/posts/2011-03/1299559740_004.jpg"/>
          <p:cNvPicPr>
            <a:picLocks noGrp="1" noChangeAspect="1"/>
          </p:cNvPicPr>
          <p:nvPr>
            <p:ph idx="1"/>
          </p:nvPr>
        </p:nvPicPr>
        <p:blipFill>
          <a:blip r:embed="rId2" cstate="email"/>
          <a:srcRect/>
          <a:stretch>
            <a:fillRect/>
          </a:stretch>
        </p:blipFill>
        <p:spPr bwMode="auto">
          <a:xfrm>
            <a:off x="3357554" y="1071546"/>
            <a:ext cx="2354034" cy="3636000"/>
          </a:xfrm>
          <a:prstGeom prst="rect">
            <a:avLst/>
          </a:prstGeom>
          <a:noFill/>
          <a:ln w="9525">
            <a:noFill/>
            <a:miter lim="800000"/>
            <a:headEnd/>
            <a:tailEnd/>
          </a:ln>
        </p:spPr>
      </p:pic>
      <p:pic>
        <p:nvPicPr>
          <p:cNvPr id="5" name="Рисунок 4" descr="http://film-onlin.info/uploads/2010-10/10d6774ac038_litvak.jpg"/>
          <p:cNvPicPr>
            <a:picLocks noChangeAspect="1"/>
          </p:cNvPicPr>
          <p:nvPr/>
        </p:nvPicPr>
        <p:blipFill>
          <a:blip r:embed="rId3" cstate="email"/>
          <a:srcRect/>
          <a:stretch>
            <a:fillRect/>
          </a:stretch>
        </p:blipFill>
        <p:spPr bwMode="auto">
          <a:xfrm>
            <a:off x="6437067" y="1000108"/>
            <a:ext cx="2706933" cy="4392000"/>
          </a:xfrm>
          <a:prstGeom prst="rect">
            <a:avLst/>
          </a:prstGeom>
          <a:noFill/>
          <a:ln w="9525">
            <a:noFill/>
            <a:miter lim="800000"/>
            <a:headEnd/>
            <a:tailEnd/>
          </a:ln>
        </p:spPr>
      </p:pic>
      <p:pic>
        <p:nvPicPr>
          <p:cNvPr id="6" name="Рисунок 5" descr="http://s44.radikal.ru/i105/0907/92/986618dc20cd.jpg"/>
          <p:cNvPicPr>
            <a:picLocks noChangeAspect="1"/>
          </p:cNvPicPr>
          <p:nvPr/>
        </p:nvPicPr>
        <p:blipFill>
          <a:blip r:embed="rId4" cstate="email"/>
          <a:srcRect/>
          <a:stretch>
            <a:fillRect/>
          </a:stretch>
        </p:blipFill>
        <p:spPr bwMode="auto">
          <a:xfrm>
            <a:off x="571472" y="1142984"/>
            <a:ext cx="2137248" cy="2952000"/>
          </a:xfrm>
          <a:prstGeom prst="rect">
            <a:avLst/>
          </a:prstGeom>
          <a:noFill/>
          <a:ln w="9525">
            <a:noFill/>
            <a:miter lim="800000"/>
            <a:headEnd/>
            <a:tailEnd/>
          </a:ln>
        </p:spPr>
      </p:pic>
      <p:pic>
        <p:nvPicPr>
          <p:cNvPr id="7" name="Рисунок 6" descr="http://topwar.ru/uploads/posts/2011-03/1299559683_016.jpg"/>
          <p:cNvPicPr/>
          <p:nvPr/>
        </p:nvPicPr>
        <p:blipFill>
          <a:blip r:embed="rId5" cstate="email"/>
          <a:srcRect/>
          <a:stretch>
            <a:fillRect/>
          </a:stretch>
        </p:blipFill>
        <p:spPr bwMode="auto">
          <a:xfrm>
            <a:off x="4143372" y="4000500"/>
            <a:ext cx="4572000" cy="2857500"/>
          </a:xfrm>
          <a:prstGeom prst="rect">
            <a:avLst/>
          </a:prstGeom>
          <a:noFill/>
          <a:ln w="9525">
            <a:noFill/>
            <a:miter lim="800000"/>
            <a:headEnd/>
            <a:tailEnd/>
          </a:ln>
        </p:spPr>
      </p:pic>
      <p:pic>
        <p:nvPicPr>
          <p:cNvPr id="8" name="Рисунок 7" descr="http://www.frontalbum.ru/wp-content/uploads/2011/06/chek-10.jpg"/>
          <p:cNvPicPr>
            <a:picLocks noChangeAspect="1"/>
          </p:cNvPicPr>
          <p:nvPr/>
        </p:nvPicPr>
        <p:blipFill>
          <a:blip r:embed="rId6" cstate="email"/>
          <a:srcRect/>
          <a:stretch>
            <a:fillRect/>
          </a:stretch>
        </p:blipFill>
        <p:spPr bwMode="auto">
          <a:xfrm>
            <a:off x="500034" y="4214818"/>
            <a:ext cx="3524091"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609600" indent="-609600">
              <a:buFontTx/>
              <a:buAutoNum type="arabicPeriod"/>
            </a:pPr>
            <a:r>
              <a:rPr lang="ru-RU" dirty="0" smtClean="0">
                <a:solidFill>
                  <a:schemeClr val="bg2">
                    <a:lumMod val="25000"/>
                  </a:schemeClr>
                </a:solidFill>
              </a:rPr>
              <a:t>С 1941 года производился массовый призыв женщин в армию. Каково ваше отношение к этому факту?</a:t>
            </a:r>
          </a:p>
          <a:p>
            <a:pPr marL="609600" indent="-609600">
              <a:buFontTx/>
              <a:buAutoNum type="arabicPeriod"/>
            </a:pPr>
            <a:endParaRPr lang="ru-RU" dirty="0" smtClean="0">
              <a:solidFill>
                <a:schemeClr val="bg2">
                  <a:lumMod val="25000"/>
                </a:schemeClr>
              </a:solidFill>
            </a:endParaRPr>
          </a:p>
          <a:p>
            <a:pPr marL="609600" indent="-609600">
              <a:buFontTx/>
              <a:buAutoNum type="arabicPeriod"/>
            </a:pPr>
            <a:r>
              <a:rPr lang="ru-RU" dirty="0" smtClean="0">
                <a:solidFill>
                  <a:schemeClr val="bg2">
                    <a:lumMod val="25000"/>
                  </a:schemeClr>
                </a:solidFill>
              </a:rPr>
              <a:t>Нужны ли женщины на войне, ведь война – «мужское дело»?</a:t>
            </a:r>
          </a:p>
          <a:p>
            <a:endParaRPr lang="ru-RU" dirty="0"/>
          </a:p>
        </p:txBody>
      </p:sp>
      <p:sp>
        <p:nvSpPr>
          <p:cNvPr id="3" name="Заголовок 2"/>
          <p:cNvSpPr>
            <a:spLocks noGrp="1"/>
          </p:cNvSpPr>
          <p:nvPr>
            <p:ph type="title"/>
          </p:nvPr>
        </p:nvSpPr>
        <p:spPr/>
        <p:txBody>
          <a:bodyPr/>
          <a:lstStyle/>
          <a:p>
            <a:pPr algn="ctr"/>
            <a:r>
              <a:rPr lang="ru-RU" dirty="0" smtClean="0">
                <a:solidFill>
                  <a:schemeClr val="accent2">
                    <a:lumMod val="75000"/>
                  </a:schemeClr>
                </a:solidFill>
              </a:rPr>
              <a:t>Вопросы для обсуждения</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normAutofit fontScale="92500" lnSpcReduction="20000"/>
          </a:bodyPr>
          <a:lstStyle/>
          <a:p>
            <a:pPr>
              <a:lnSpc>
                <a:spcPct val="80000"/>
              </a:lnSpc>
              <a:buNone/>
            </a:pPr>
            <a:r>
              <a:rPr lang="ru-RU" dirty="0" smtClean="0">
                <a:latin typeface="Arial" charset="0"/>
              </a:rPr>
              <a:t>      </a:t>
            </a:r>
            <a:r>
              <a:rPr lang="ru-RU" dirty="0" smtClean="0">
                <a:solidFill>
                  <a:schemeClr val="bg2">
                    <a:lumMod val="25000"/>
                  </a:schemeClr>
                </a:solidFill>
                <a:latin typeface="Arial" charset="0"/>
              </a:rPr>
              <a:t>Целовались. </a:t>
            </a:r>
          </a:p>
          <a:p>
            <a:pPr>
              <a:lnSpc>
                <a:spcPct val="80000"/>
              </a:lnSpc>
              <a:buNone/>
            </a:pPr>
            <a:r>
              <a:rPr lang="ru-RU" dirty="0" smtClean="0">
                <a:solidFill>
                  <a:schemeClr val="bg2">
                    <a:lumMod val="25000"/>
                  </a:schemeClr>
                </a:solidFill>
                <a:latin typeface="Arial" charset="0"/>
              </a:rPr>
              <a:t>      Плакали </a:t>
            </a:r>
          </a:p>
          <a:p>
            <a:pPr>
              <a:lnSpc>
                <a:spcPct val="80000"/>
              </a:lnSpc>
              <a:buNone/>
            </a:pPr>
            <a:r>
              <a:rPr lang="ru-RU" dirty="0" smtClean="0">
                <a:solidFill>
                  <a:schemeClr val="bg2">
                    <a:lumMod val="25000"/>
                  </a:schemeClr>
                </a:solidFill>
                <a:latin typeface="Arial" charset="0"/>
              </a:rPr>
              <a:t>      И пели. </a:t>
            </a:r>
          </a:p>
          <a:p>
            <a:pPr>
              <a:lnSpc>
                <a:spcPct val="80000"/>
              </a:lnSpc>
              <a:buNone/>
            </a:pPr>
            <a:r>
              <a:rPr lang="ru-RU" dirty="0" smtClean="0">
                <a:solidFill>
                  <a:schemeClr val="bg2">
                    <a:lumMod val="25000"/>
                  </a:schemeClr>
                </a:solidFill>
                <a:latin typeface="Arial" charset="0"/>
              </a:rPr>
              <a:t>      Шли в штыки. </a:t>
            </a:r>
          </a:p>
          <a:p>
            <a:pPr>
              <a:lnSpc>
                <a:spcPct val="80000"/>
              </a:lnSpc>
              <a:buNone/>
            </a:pPr>
            <a:r>
              <a:rPr lang="ru-RU" dirty="0" smtClean="0">
                <a:solidFill>
                  <a:schemeClr val="bg2">
                    <a:lumMod val="25000"/>
                  </a:schemeClr>
                </a:solidFill>
                <a:latin typeface="Arial" charset="0"/>
              </a:rPr>
              <a:t>      И прямо на бегу </a:t>
            </a:r>
          </a:p>
          <a:p>
            <a:pPr>
              <a:lnSpc>
                <a:spcPct val="80000"/>
              </a:lnSpc>
              <a:buNone/>
            </a:pPr>
            <a:r>
              <a:rPr lang="ru-RU" dirty="0" smtClean="0">
                <a:solidFill>
                  <a:schemeClr val="bg2">
                    <a:lumMod val="25000"/>
                  </a:schemeClr>
                </a:solidFill>
                <a:latin typeface="Arial" charset="0"/>
              </a:rPr>
              <a:t>      Девочка в заштопанной  шинели </a:t>
            </a:r>
          </a:p>
          <a:p>
            <a:pPr>
              <a:lnSpc>
                <a:spcPct val="80000"/>
              </a:lnSpc>
              <a:buNone/>
            </a:pPr>
            <a:r>
              <a:rPr lang="ru-RU" dirty="0" smtClean="0">
                <a:solidFill>
                  <a:schemeClr val="bg2">
                    <a:lumMod val="25000"/>
                  </a:schemeClr>
                </a:solidFill>
                <a:latin typeface="Arial" charset="0"/>
              </a:rPr>
              <a:t>      Разбросала руки на снегу. </a:t>
            </a:r>
          </a:p>
          <a:p>
            <a:pPr>
              <a:lnSpc>
                <a:spcPct val="80000"/>
              </a:lnSpc>
              <a:buNone/>
            </a:pPr>
            <a:endParaRPr lang="ru-RU" sz="1200" dirty="0" smtClean="0">
              <a:solidFill>
                <a:schemeClr val="bg2">
                  <a:lumMod val="25000"/>
                </a:schemeClr>
              </a:solidFill>
              <a:latin typeface="Arial" charset="0"/>
            </a:endParaRPr>
          </a:p>
          <a:p>
            <a:pPr>
              <a:lnSpc>
                <a:spcPct val="80000"/>
              </a:lnSpc>
              <a:buNone/>
            </a:pPr>
            <a:r>
              <a:rPr lang="ru-RU" dirty="0" smtClean="0">
                <a:solidFill>
                  <a:schemeClr val="bg2">
                    <a:lumMod val="25000"/>
                  </a:schemeClr>
                </a:solidFill>
                <a:latin typeface="Arial" charset="0"/>
              </a:rPr>
              <a:t>      Мама! Мама! </a:t>
            </a:r>
          </a:p>
          <a:p>
            <a:pPr>
              <a:lnSpc>
                <a:spcPct val="80000"/>
              </a:lnSpc>
              <a:buNone/>
            </a:pPr>
            <a:r>
              <a:rPr lang="ru-RU" dirty="0" smtClean="0">
                <a:solidFill>
                  <a:schemeClr val="bg2">
                    <a:lumMod val="25000"/>
                  </a:schemeClr>
                </a:solidFill>
                <a:latin typeface="Arial" charset="0"/>
              </a:rPr>
              <a:t>      Я дошла до цели... </a:t>
            </a:r>
          </a:p>
          <a:p>
            <a:pPr>
              <a:lnSpc>
                <a:spcPct val="80000"/>
              </a:lnSpc>
              <a:buNone/>
            </a:pPr>
            <a:r>
              <a:rPr lang="ru-RU" dirty="0" smtClean="0">
                <a:solidFill>
                  <a:schemeClr val="bg2">
                    <a:lumMod val="25000"/>
                  </a:schemeClr>
                </a:solidFill>
                <a:latin typeface="Arial" charset="0"/>
              </a:rPr>
              <a:t>      Но в степи, на волжском берегу, </a:t>
            </a:r>
          </a:p>
          <a:p>
            <a:pPr>
              <a:lnSpc>
                <a:spcPct val="80000"/>
              </a:lnSpc>
              <a:buNone/>
            </a:pPr>
            <a:r>
              <a:rPr lang="ru-RU" dirty="0" smtClean="0">
                <a:solidFill>
                  <a:schemeClr val="bg2">
                    <a:lumMod val="25000"/>
                  </a:schemeClr>
                </a:solidFill>
                <a:latin typeface="Arial" charset="0"/>
              </a:rPr>
              <a:t>      Девочка в заштопанной шинели </a:t>
            </a:r>
          </a:p>
          <a:p>
            <a:pPr>
              <a:lnSpc>
                <a:spcPct val="80000"/>
              </a:lnSpc>
              <a:buNone/>
            </a:pPr>
            <a:r>
              <a:rPr lang="ru-RU" dirty="0" smtClean="0">
                <a:solidFill>
                  <a:schemeClr val="bg2">
                    <a:lumMod val="25000"/>
                  </a:schemeClr>
                </a:solidFill>
                <a:latin typeface="Arial" charset="0"/>
              </a:rPr>
              <a:t>      Разбросала руки на снегу. </a:t>
            </a:r>
          </a:p>
          <a:p>
            <a:pPr>
              <a:lnSpc>
                <a:spcPct val="80000"/>
              </a:lnSpc>
              <a:buNone/>
            </a:pPr>
            <a:endParaRPr lang="ru-RU" dirty="0" smtClean="0">
              <a:solidFill>
                <a:schemeClr val="bg2">
                  <a:lumMod val="25000"/>
                </a:schemeClr>
              </a:solidFill>
              <a:latin typeface="Arial" charset="0"/>
            </a:endParaRPr>
          </a:p>
          <a:p>
            <a:pPr>
              <a:lnSpc>
                <a:spcPct val="80000"/>
              </a:lnSpc>
              <a:buNone/>
            </a:pPr>
            <a:r>
              <a:rPr lang="ru-RU" dirty="0" smtClean="0">
                <a:solidFill>
                  <a:schemeClr val="bg2">
                    <a:lumMod val="25000"/>
                  </a:schemeClr>
                </a:solidFill>
                <a:latin typeface="Arial" pitchFamily="34" charset="0"/>
                <a:cs typeface="Arial" pitchFamily="34" charset="0"/>
              </a:rPr>
              <a:t>                                              </a:t>
            </a:r>
            <a:r>
              <a:rPr lang="ru-RU" dirty="0" smtClean="0">
                <a:solidFill>
                  <a:schemeClr val="bg2">
                    <a:lumMod val="25000"/>
                  </a:schemeClr>
                </a:solidFill>
                <a:latin typeface="Arial" pitchFamily="34" charset="0"/>
                <a:ea typeface="Arial Unicode MS" pitchFamily="34" charset="-128"/>
                <a:cs typeface="Arial" pitchFamily="34" charset="0"/>
              </a:rPr>
              <a:t>Юлия </a:t>
            </a:r>
            <a:r>
              <a:rPr lang="ru-RU" dirty="0" err="1" smtClean="0">
                <a:solidFill>
                  <a:schemeClr val="bg2">
                    <a:lumMod val="25000"/>
                  </a:schemeClr>
                </a:solidFill>
                <a:latin typeface="Arial" pitchFamily="34" charset="0"/>
                <a:ea typeface="Arial Unicode MS" pitchFamily="34" charset="-128"/>
                <a:cs typeface="Arial" pitchFamily="34" charset="0"/>
              </a:rPr>
              <a:t>Друнина</a:t>
            </a:r>
            <a:endParaRPr lang="ru-RU" dirty="0" smtClean="0">
              <a:solidFill>
                <a:schemeClr val="bg2">
                  <a:lumMod val="25000"/>
                </a:schemeClr>
              </a:solidFill>
              <a:latin typeface="Arial" pitchFamily="34" charset="0"/>
              <a:ea typeface="Arial Unicode MS" pitchFamily="34" charset="-128"/>
              <a:cs typeface="Arial" pitchFamily="34" charset="0"/>
            </a:endParaRPr>
          </a:p>
          <a:p>
            <a:endParaRPr lang="ru-RU" dirty="0">
              <a:solidFill>
                <a:schemeClr val="bg2">
                  <a:lumMod val="25000"/>
                </a:schemeClr>
              </a:solidFill>
              <a:latin typeface="Arial" pitchFamily="34" charset="0"/>
              <a:cs typeface="Arial" pitchFamily="34" charset="0"/>
            </a:endParaRPr>
          </a:p>
        </p:txBody>
      </p:sp>
      <p:sp>
        <p:nvSpPr>
          <p:cNvPr id="7" name="Заголовок 6"/>
          <p:cNvSpPr>
            <a:spLocks noGrp="1"/>
          </p:cNvSpPr>
          <p:nvPr>
            <p:ph type="title"/>
          </p:nvPr>
        </p:nvSpPr>
        <p:spPr/>
        <p:txBody>
          <a:bodyPr/>
          <a:lstStyle/>
          <a:p>
            <a:endParaRPr lang="ru-RU" dirty="0"/>
          </a:p>
        </p:txBody>
      </p:sp>
      <p:pic>
        <p:nvPicPr>
          <p:cNvPr id="8" name="Picture 10" descr="rudneva"/>
          <p:cNvPicPr>
            <a:picLocks noChangeAspect="1" noChangeArrowheads="1"/>
          </p:cNvPicPr>
          <p:nvPr/>
        </p:nvPicPr>
        <p:blipFill>
          <a:blip r:embed="rId2" cstate="email"/>
          <a:srcRect/>
          <a:stretch>
            <a:fillRect/>
          </a:stretch>
        </p:blipFill>
        <p:spPr>
          <a:xfrm>
            <a:off x="5143504" y="142852"/>
            <a:ext cx="1944688" cy="2663825"/>
          </a:xfrm>
          <a:prstGeom prst="rect">
            <a:avLst/>
          </a:prstGeom>
          <a:noFill/>
        </p:spPr>
      </p:pic>
      <p:pic>
        <p:nvPicPr>
          <p:cNvPr id="9" name="Picture 15" descr="mironova_001"/>
          <p:cNvPicPr>
            <a:picLocks noChangeAspect="1" noChangeArrowheads="1"/>
          </p:cNvPicPr>
          <p:nvPr/>
        </p:nvPicPr>
        <p:blipFill>
          <a:blip r:embed="rId3" cstate="email"/>
          <a:srcRect/>
          <a:stretch>
            <a:fillRect/>
          </a:stretch>
        </p:blipFill>
        <p:spPr>
          <a:xfrm>
            <a:off x="6572264" y="2786058"/>
            <a:ext cx="2447925" cy="2016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3000"/>
                            </p:stCondLst>
                            <p:childTnLst>
                              <p:par>
                                <p:cTn id="11" presetID="53" presetClass="entr" presetSubtype="0" fill="hold" nodeType="afterEffect">
                                  <p:stCondLst>
                                    <p:cond delay="2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400" dirty="0" smtClean="0">
                <a:solidFill>
                  <a:schemeClr val="bg2">
                    <a:lumMod val="25000"/>
                  </a:schemeClr>
                </a:solidFill>
              </a:rPr>
              <a:t>«Радуга» - отклик кинематографа на события, ещё не успевшие стать историей. В фильме, как и в одноимённой повести фронтового корреспондента Ванды Василевской, написанной в первые месяцы войны, ощущается потрясённость народным героем. В одной из газет Василевская прочитала короткую заметку о героической и мученической смерти колхозницы-партизанки Александры </a:t>
            </a:r>
            <a:r>
              <a:rPr lang="ru-RU" sz="2400" dirty="0" err="1" smtClean="0">
                <a:solidFill>
                  <a:schemeClr val="bg2">
                    <a:lumMod val="25000"/>
                  </a:schemeClr>
                </a:solidFill>
              </a:rPr>
              <a:t>Дрейман</a:t>
            </a:r>
            <a:r>
              <a:rPr lang="ru-RU" sz="2400" dirty="0" smtClean="0">
                <a:solidFill>
                  <a:schemeClr val="bg2">
                    <a:lumMod val="25000"/>
                  </a:schemeClr>
                </a:solidFill>
              </a:rPr>
              <a:t>…</a:t>
            </a:r>
            <a:r>
              <a:rPr lang="ru-RU" dirty="0" smtClean="0">
                <a:solidFill>
                  <a:schemeClr val="bg2">
                    <a:lumMod val="25000"/>
                  </a:schemeClr>
                </a:solidFill>
              </a:rPr>
              <a:t> </a:t>
            </a:r>
          </a:p>
          <a:p>
            <a:pPr>
              <a:buNone/>
            </a:pPr>
            <a:endParaRPr lang="ru-RU" dirty="0"/>
          </a:p>
        </p:txBody>
      </p:sp>
      <p:sp>
        <p:nvSpPr>
          <p:cNvPr id="3" name="Заголовок 2"/>
          <p:cNvSpPr>
            <a:spLocks noGrp="1"/>
          </p:cNvSpPr>
          <p:nvPr>
            <p:ph type="title"/>
          </p:nvPr>
        </p:nvSpPr>
        <p:spPr/>
        <p:txBody>
          <a:bodyPr/>
          <a:lstStyle/>
          <a:p>
            <a:pPr algn="ctr"/>
            <a:r>
              <a:rPr lang="ru-RU" smtClean="0">
                <a:solidFill>
                  <a:schemeClr val="accent2">
                    <a:lumMod val="75000"/>
                  </a:schemeClr>
                </a:solidFill>
              </a:rPr>
              <a:t>Фильм «Радуга</a:t>
            </a:r>
            <a:r>
              <a:rPr lang="ru-RU" dirty="0" smtClean="0">
                <a:solidFill>
                  <a:schemeClr val="accent2">
                    <a:lumMod val="75000"/>
                  </a:schemeClr>
                </a:solidFill>
              </a:rPr>
              <a:t>»</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600" dirty="0" err="1" smtClean="0">
                <a:solidFill>
                  <a:schemeClr val="accent2">
                    <a:lumMod val="75000"/>
                  </a:schemeClr>
                </a:solidFill>
              </a:rPr>
              <a:t>Дрейман</a:t>
            </a:r>
            <a:r>
              <a:rPr lang="ru-RU" sz="3600" dirty="0" smtClean="0">
                <a:solidFill>
                  <a:schemeClr val="accent2">
                    <a:lumMod val="75000"/>
                  </a:schemeClr>
                </a:solidFill>
              </a:rPr>
              <a:t> Александра </a:t>
            </a:r>
            <a:r>
              <a:rPr lang="ru-RU" sz="3600" dirty="0" err="1" smtClean="0">
                <a:solidFill>
                  <a:schemeClr val="accent2">
                    <a:lumMod val="75000"/>
                  </a:schemeClr>
                </a:solidFill>
              </a:rPr>
              <a:t>Мартыновна</a:t>
            </a:r>
            <a:r>
              <a:rPr lang="ru-RU" sz="3600" dirty="0" smtClean="0">
                <a:solidFill>
                  <a:schemeClr val="accent2">
                    <a:lumMod val="75000"/>
                  </a:schemeClr>
                </a:solidFill>
              </a:rPr>
              <a:t> </a:t>
            </a:r>
            <a:endParaRPr lang="ru-RU" sz="3600" dirty="0">
              <a:solidFill>
                <a:schemeClr val="accent2">
                  <a:lumMod val="75000"/>
                </a:schemeClr>
              </a:solidFill>
            </a:endParaRPr>
          </a:p>
        </p:txBody>
      </p:sp>
      <p:sp>
        <p:nvSpPr>
          <p:cNvPr id="5" name="Текст 4"/>
          <p:cNvSpPr>
            <a:spLocks noGrp="1"/>
          </p:cNvSpPr>
          <p:nvPr>
            <p:ph type="body" idx="1"/>
          </p:nvPr>
        </p:nvSpPr>
        <p:spPr/>
        <p:txBody>
          <a:bodyPr/>
          <a:lstStyle/>
          <a:p>
            <a:r>
              <a:rPr lang="ru-RU" smtClean="0"/>
              <a:t>Партизанка    ВОВ</a:t>
            </a:r>
            <a:endParaRPr lang="ru-RU" dirty="0"/>
          </a:p>
        </p:txBody>
      </p:sp>
      <p:sp>
        <p:nvSpPr>
          <p:cNvPr id="6" name="Текст 5"/>
          <p:cNvSpPr>
            <a:spLocks noGrp="1"/>
          </p:cNvSpPr>
          <p:nvPr>
            <p:ph type="body" sz="half" idx="3"/>
          </p:nvPr>
        </p:nvSpPr>
        <p:spPr/>
        <p:txBody>
          <a:bodyPr/>
          <a:lstStyle/>
          <a:p>
            <a:endParaRPr lang="ru-RU" dirty="0"/>
          </a:p>
        </p:txBody>
      </p:sp>
      <p:pic>
        <p:nvPicPr>
          <p:cNvPr id="4" name="Содержимое 3" descr="http://img6.vkrugudruzei.ru/images/085/024/68/blog/C366DA1BA3904AD9B6F276ABFD4D78F2_img.jpg"/>
          <p:cNvPicPr>
            <a:picLocks noGrp="1" noChangeAspect="1"/>
          </p:cNvPicPr>
          <p:nvPr>
            <p:ph sz="quarter" idx="2"/>
          </p:nvPr>
        </p:nvPicPr>
        <p:blipFill>
          <a:blip r:embed="rId2" cstate="email"/>
          <a:stretch>
            <a:fillRect/>
          </a:stretch>
        </p:blipFill>
        <p:spPr bwMode="auto">
          <a:xfrm>
            <a:off x="214282" y="2071678"/>
            <a:ext cx="4827511" cy="2700000"/>
          </a:xfrm>
          <a:prstGeom prst="rect">
            <a:avLst/>
          </a:prstGeom>
          <a:noFill/>
          <a:ln w="9525">
            <a:noFill/>
            <a:miter lim="800000"/>
            <a:headEnd/>
            <a:tailEnd/>
          </a:ln>
        </p:spPr>
      </p:pic>
      <p:sp>
        <p:nvSpPr>
          <p:cNvPr id="7" name="Содержимое 6"/>
          <p:cNvSpPr>
            <a:spLocks noGrp="1"/>
          </p:cNvSpPr>
          <p:nvPr>
            <p:ph sz="quarter" idx="4"/>
          </p:nvPr>
        </p:nvSpPr>
        <p:spPr>
          <a:xfrm>
            <a:off x="4645025" y="1444294"/>
            <a:ext cx="4041775" cy="4056408"/>
          </a:xfrm>
        </p:spPr>
        <p:txBody>
          <a:bodyPr>
            <a:normAutofit fontScale="70000" lnSpcReduction="20000"/>
          </a:bodyPr>
          <a:lstStyle/>
          <a:p>
            <a:r>
              <a:rPr lang="ru-RU" dirty="0" smtClean="0">
                <a:solidFill>
                  <a:schemeClr val="bg2">
                    <a:lumMod val="25000"/>
                  </a:schemeClr>
                </a:solidFill>
              </a:rPr>
              <a:t>Во время Великой Отечественной войны в районе Уваровки шли тяжелые бои за рубежи Москвы. В это  время в окрестностях посёлка активно действовали три партизанских отряда.   </a:t>
            </a:r>
            <a:r>
              <a:rPr lang="ru-RU" dirty="0" err="1" smtClean="0">
                <a:solidFill>
                  <a:schemeClr val="bg2">
                    <a:lumMod val="25000"/>
                  </a:schemeClr>
                </a:solidFill>
              </a:rPr>
              <a:t>Дрейман</a:t>
            </a:r>
            <a:r>
              <a:rPr lang="ru-RU" dirty="0" smtClean="0">
                <a:solidFill>
                  <a:schemeClr val="bg2">
                    <a:lumMod val="25000"/>
                  </a:schemeClr>
                </a:solidFill>
              </a:rPr>
              <a:t>  взяли в отряд, за способности к подрывному делу. В декабре 1941 она вернулась домой, так как скоро должна была стать матерью. Но фашисты взяли её в плен…    Ничего не сказав врагам, Александра </a:t>
            </a:r>
            <a:r>
              <a:rPr lang="ru-RU" dirty="0" err="1" smtClean="0">
                <a:solidFill>
                  <a:schemeClr val="bg2">
                    <a:lumMod val="25000"/>
                  </a:schemeClr>
                </a:solidFill>
              </a:rPr>
              <a:t>Мартыновна</a:t>
            </a:r>
            <a:r>
              <a:rPr lang="ru-RU" dirty="0" smtClean="0">
                <a:solidFill>
                  <a:schemeClr val="bg2">
                    <a:lumMod val="25000"/>
                  </a:schemeClr>
                </a:solidFill>
              </a:rPr>
              <a:t>  была жестоко казнена вместе  с новорожденным сыном.</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405</TotalTime>
  <Words>1330</Words>
  <Application>Microsoft Office PowerPoint</Application>
  <PresentationFormat>Экран (4:3)</PresentationFormat>
  <Paragraphs>163</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Открытая</vt:lpstr>
      <vt:lpstr>Урок-семинар по истории «Они защищали Родину»</vt:lpstr>
      <vt:lpstr>Слайд 2</vt:lpstr>
      <vt:lpstr>Цели урока</vt:lpstr>
      <vt:lpstr>Темы для работы в группах</vt:lpstr>
      <vt:lpstr>«Женщина на войне»</vt:lpstr>
      <vt:lpstr>Вопросы для обсуждения</vt:lpstr>
      <vt:lpstr>Слайд 7</vt:lpstr>
      <vt:lpstr>Фильм «Радуга»</vt:lpstr>
      <vt:lpstr>Дрейман Александра Мартыновна </vt:lpstr>
      <vt:lpstr>Подвиг Зои Космодемьянской </vt:lpstr>
      <vt:lpstr>«Командиры  и  офицеры»</vt:lpstr>
      <vt:lpstr>Полководец Победы</vt:lpstr>
      <vt:lpstr>Генералиссимус  — высшее воинское звание. Исторически это звание присваивалось полководцам, командовавшим в ходе войны несколькими, чаще союзными, армиями, а в некоторых случаях государственным деятелям в качестве почётного звания.</vt:lpstr>
      <vt:lpstr>Дмитрий Михайлович Карбышев</vt:lpstr>
      <vt:lpstr>Воздушные тараны</vt:lpstr>
      <vt:lpstr>«Молодежь в борьбе против захватчиков».</vt:lpstr>
      <vt:lpstr>«Молодая гвардия»</vt:lpstr>
      <vt:lpstr>Пионеры-герои </vt:lpstr>
      <vt:lpstr>«Дорогами  войны»</vt:lpstr>
      <vt:lpstr>Брестская крепость</vt:lpstr>
      <vt:lpstr>Смоленск </vt:lpstr>
      <vt:lpstr>Дубосеково </vt:lpstr>
      <vt:lpstr>Ленинград </vt:lpstr>
      <vt:lpstr>Москва </vt:lpstr>
      <vt:lpstr>Севастополь </vt:lpstr>
      <vt:lpstr>Сталинград </vt:lpstr>
      <vt:lpstr>Курск </vt:lpstr>
      <vt:lpstr>Орёл и Белгород</vt:lpstr>
      <vt:lpstr>Освобождение Европы</vt:lpstr>
      <vt:lpstr> Взятие Берлина</vt:lpstr>
      <vt:lpstr>Страна должна знать своих героев</vt:lpstr>
      <vt:lpstr>Итог урока</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Урок-семинар по истории «Они защищали Родину»</dc:title>
  <dc:creator>Комп</dc:creator>
  <cp:lastModifiedBy>Дарёна</cp:lastModifiedBy>
  <cp:revision>44</cp:revision>
  <dcterms:created xsi:type="dcterms:W3CDTF">2011-07-05T16:23:35Z</dcterms:created>
  <dcterms:modified xsi:type="dcterms:W3CDTF">2012-01-20T11:51:21Z</dcterms:modified>
</cp:coreProperties>
</file>