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57" r:id="rId3"/>
    <p:sldId id="291" r:id="rId4"/>
    <p:sldId id="292" r:id="rId5"/>
    <p:sldId id="295" r:id="rId6"/>
    <p:sldId id="296" r:id="rId7"/>
    <p:sldId id="260" r:id="rId8"/>
    <p:sldId id="277" r:id="rId9"/>
    <p:sldId id="279" r:id="rId10"/>
    <p:sldId id="281" r:id="rId11"/>
    <p:sldId id="282" r:id="rId12"/>
    <p:sldId id="283" r:id="rId13"/>
    <p:sldId id="284" r:id="rId14"/>
    <p:sldId id="280" r:id="rId15"/>
    <p:sldId id="304" r:id="rId16"/>
    <p:sldId id="278" r:id="rId17"/>
    <p:sldId id="276" r:id="rId18"/>
    <p:sldId id="290" r:id="rId19"/>
    <p:sldId id="297" r:id="rId20"/>
    <p:sldId id="264" r:id="rId21"/>
    <p:sldId id="287" r:id="rId22"/>
    <p:sldId id="302" r:id="rId23"/>
    <p:sldId id="298" r:id="rId24"/>
    <p:sldId id="301" r:id="rId25"/>
    <p:sldId id="303" r:id="rId26"/>
    <p:sldId id="275" r:id="rId27"/>
    <p:sldId id="270" r:id="rId2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94660"/>
  </p:normalViewPr>
  <p:slideViewPr>
    <p:cSldViewPr>
      <p:cViewPr>
        <p:scale>
          <a:sx n="95" d="100"/>
          <a:sy n="95" d="100"/>
        </p:scale>
        <p:origin x="-516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003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35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003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036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03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03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036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036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6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7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7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7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7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3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3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037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7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A9644C-1C43-48DB-9595-891BAD94287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037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06CB7-D540-4DE0-BEF8-0A9B1F241A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3542C-80CC-4DA9-8744-06E4634FBA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AB97154-F70E-4A8B-BC69-E5FFA13EA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5822C1-F0C1-4F7C-B98B-D225F10CD9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6D2B3-7D1B-4C84-B759-830AB2969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C4F80-1211-4B02-81AC-91201FDB10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B4E8F-3390-4332-A50C-20FC1D9F4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5D267-2747-4097-9839-E0B74E9C11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47973-8C4B-4B26-84DF-715DF82812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C7AD2-A7C5-4642-B792-7F3432882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676EA-9657-4EEE-86C4-BDE2C56CAE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D78D6-E72D-4235-9C71-CC65E1DD9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93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33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933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93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933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993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3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3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3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3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93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934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9934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3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93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93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F5E2F67-316B-4A4A-8C2E-D279580DBEB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864235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76375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79613" y="3162300"/>
            <a:ext cx="4941887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Девиз урока:</a:t>
            </a:r>
          </a:p>
          <a:p>
            <a:endParaRPr lang="ru-RU" sz="2400"/>
          </a:p>
          <a:p>
            <a:r>
              <a:rPr lang="ru-RU" sz="2400"/>
              <a:t>Счастлив в наш век, кому победа</a:t>
            </a:r>
          </a:p>
          <a:p>
            <a:r>
              <a:rPr lang="ru-RU" sz="2400"/>
              <a:t>Далась не кровью, а умом,</a:t>
            </a:r>
          </a:p>
          <a:p>
            <a:r>
              <a:rPr lang="ru-RU" sz="2400"/>
              <a:t>Счастлив, кто точку Архимеда</a:t>
            </a:r>
          </a:p>
          <a:p>
            <a:r>
              <a:rPr lang="ru-RU" sz="2400"/>
              <a:t>Умел сыскать в себе самом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1258888" y="188913"/>
            <a:ext cx="6553200" cy="21605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Превращение твёрдого тела в жидкость называется…</a:t>
            </a:r>
          </a:p>
        </p:txBody>
      </p:sp>
      <p:sp>
        <p:nvSpPr>
          <p:cNvPr id="55304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испарение</a:t>
            </a:r>
          </a:p>
        </p:txBody>
      </p:sp>
      <p:sp>
        <p:nvSpPr>
          <p:cNvPr id="5530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отвердевание</a:t>
            </a:r>
          </a:p>
        </p:txBody>
      </p:sp>
      <p:sp>
        <p:nvSpPr>
          <p:cNvPr id="55306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00563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плавление</a:t>
            </a:r>
          </a:p>
        </p:txBody>
      </p:sp>
      <p:sp>
        <p:nvSpPr>
          <p:cNvPr id="55307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конденсация</a:t>
            </a:r>
          </a:p>
        </p:txBody>
      </p:sp>
      <p:grpSp>
        <p:nvGrpSpPr>
          <p:cNvPr id="55308" name="Group 12"/>
          <p:cNvGrpSpPr>
            <a:grpSpLocks/>
          </p:cNvGrpSpPr>
          <p:nvPr/>
        </p:nvGrpSpPr>
        <p:grpSpPr bwMode="auto">
          <a:xfrm>
            <a:off x="1331913" y="2997200"/>
            <a:ext cx="6264275" cy="2835275"/>
            <a:chOff x="839" y="1888"/>
            <a:chExt cx="3946" cy="1786"/>
          </a:xfrm>
        </p:grpSpPr>
        <p:grpSp>
          <p:nvGrpSpPr>
            <p:cNvPr id="55309" name="Group 13"/>
            <p:cNvGrpSpPr>
              <a:grpSpLocks/>
            </p:cNvGrpSpPr>
            <p:nvPr/>
          </p:nvGrpSpPr>
          <p:grpSpPr bwMode="auto">
            <a:xfrm>
              <a:off x="839" y="1888"/>
              <a:ext cx="1270" cy="590"/>
              <a:chOff x="2245" y="3612"/>
              <a:chExt cx="1270" cy="590"/>
            </a:xfrm>
          </p:grpSpPr>
          <p:sp>
            <p:nvSpPr>
              <p:cNvPr id="55310" name="Line 14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1" name="Line 15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3470" y="2976"/>
              <a:ext cx="1270" cy="698"/>
            </a:xfrm>
            <a:prstGeom prst="ellips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5313" name="Group 17"/>
            <p:cNvGrpSpPr>
              <a:grpSpLocks/>
            </p:cNvGrpSpPr>
            <p:nvPr/>
          </p:nvGrpSpPr>
          <p:grpSpPr bwMode="auto">
            <a:xfrm>
              <a:off x="3515" y="1888"/>
              <a:ext cx="1270" cy="590"/>
              <a:chOff x="2245" y="3612"/>
              <a:chExt cx="1270" cy="590"/>
            </a:xfrm>
          </p:grpSpPr>
          <p:sp>
            <p:nvSpPr>
              <p:cNvPr id="55314" name="Line 18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5" name="Line 19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316" name="Group 20"/>
            <p:cNvGrpSpPr>
              <a:grpSpLocks/>
            </p:cNvGrpSpPr>
            <p:nvPr/>
          </p:nvGrpSpPr>
          <p:grpSpPr bwMode="auto">
            <a:xfrm>
              <a:off x="839" y="3022"/>
              <a:ext cx="1270" cy="590"/>
              <a:chOff x="2245" y="3612"/>
              <a:chExt cx="1270" cy="590"/>
            </a:xfrm>
          </p:grpSpPr>
          <p:sp>
            <p:nvSpPr>
              <p:cNvPr id="55317" name="Line 21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8" name="Line 22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1258888" y="188913"/>
            <a:ext cx="6553200" cy="21605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При охлаждении тела теплота…</a:t>
            </a:r>
          </a:p>
        </p:txBody>
      </p:sp>
      <p:sp>
        <p:nvSpPr>
          <p:cNvPr id="56328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поглощается</a:t>
            </a:r>
          </a:p>
        </p:txBody>
      </p:sp>
      <p:sp>
        <p:nvSpPr>
          <p:cNvPr id="56329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И не выделяется и </a:t>
            </a:r>
          </a:p>
          <a:p>
            <a:r>
              <a:rPr lang="ru-RU">
                <a:solidFill>
                  <a:srgbClr val="000000"/>
                </a:solidFill>
              </a:rPr>
              <a:t>Не поглощается</a:t>
            </a:r>
          </a:p>
        </p:txBody>
      </p:sp>
      <p:sp>
        <p:nvSpPr>
          <p:cNvPr id="56330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00563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выделяется</a:t>
            </a:r>
          </a:p>
        </p:txBody>
      </p:sp>
      <p:sp>
        <p:nvSpPr>
          <p:cNvPr id="5633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Теплота может выделяться,</a:t>
            </a:r>
          </a:p>
          <a:p>
            <a:r>
              <a:rPr lang="ru-RU">
                <a:solidFill>
                  <a:srgbClr val="000000"/>
                </a:solidFill>
              </a:rPr>
              <a:t>может и поглощаться</a:t>
            </a:r>
          </a:p>
        </p:txBody>
      </p:sp>
      <p:grpSp>
        <p:nvGrpSpPr>
          <p:cNvPr id="56332" name="Group 12"/>
          <p:cNvGrpSpPr>
            <a:grpSpLocks/>
          </p:cNvGrpSpPr>
          <p:nvPr/>
        </p:nvGrpSpPr>
        <p:grpSpPr bwMode="auto">
          <a:xfrm>
            <a:off x="1331913" y="2997200"/>
            <a:ext cx="6264275" cy="2835275"/>
            <a:chOff x="839" y="1888"/>
            <a:chExt cx="3946" cy="1786"/>
          </a:xfrm>
        </p:grpSpPr>
        <p:grpSp>
          <p:nvGrpSpPr>
            <p:cNvPr id="56333" name="Group 13"/>
            <p:cNvGrpSpPr>
              <a:grpSpLocks/>
            </p:cNvGrpSpPr>
            <p:nvPr/>
          </p:nvGrpSpPr>
          <p:grpSpPr bwMode="auto">
            <a:xfrm>
              <a:off x="839" y="1888"/>
              <a:ext cx="1270" cy="590"/>
              <a:chOff x="2245" y="3612"/>
              <a:chExt cx="1270" cy="590"/>
            </a:xfrm>
          </p:grpSpPr>
          <p:sp>
            <p:nvSpPr>
              <p:cNvPr id="56334" name="Line 14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5" name="Line 15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6336" name="Oval 16"/>
            <p:cNvSpPr>
              <a:spLocks noChangeArrowheads="1"/>
            </p:cNvSpPr>
            <p:nvPr/>
          </p:nvSpPr>
          <p:spPr bwMode="auto">
            <a:xfrm>
              <a:off x="3470" y="2976"/>
              <a:ext cx="1270" cy="698"/>
            </a:xfrm>
            <a:prstGeom prst="ellips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6337" name="Group 17"/>
            <p:cNvGrpSpPr>
              <a:grpSpLocks/>
            </p:cNvGrpSpPr>
            <p:nvPr/>
          </p:nvGrpSpPr>
          <p:grpSpPr bwMode="auto">
            <a:xfrm>
              <a:off x="3515" y="1888"/>
              <a:ext cx="1270" cy="590"/>
              <a:chOff x="2245" y="3612"/>
              <a:chExt cx="1270" cy="590"/>
            </a:xfrm>
          </p:grpSpPr>
          <p:sp>
            <p:nvSpPr>
              <p:cNvPr id="56338" name="Line 18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9" name="Line 19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340" name="Group 20"/>
            <p:cNvGrpSpPr>
              <a:grpSpLocks/>
            </p:cNvGrpSpPr>
            <p:nvPr/>
          </p:nvGrpSpPr>
          <p:grpSpPr bwMode="auto">
            <a:xfrm>
              <a:off x="839" y="3022"/>
              <a:ext cx="1270" cy="590"/>
              <a:chOff x="2245" y="3612"/>
              <a:chExt cx="1270" cy="590"/>
            </a:xfrm>
          </p:grpSpPr>
          <p:sp>
            <p:nvSpPr>
              <p:cNvPr id="56341" name="Line 21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2" name="Line 22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1258888" y="188913"/>
            <a:ext cx="6553200" cy="21605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При кипении жидкости …</a:t>
            </a:r>
          </a:p>
        </p:txBody>
      </p:sp>
      <p:sp>
        <p:nvSpPr>
          <p:cNvPr id="57352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Температура не </a:t>
            </a:r>
          </a:p>
          <a:p>
            <a:r>
              <a:rPr lang="ru-RU">
                <a:solidFill>
                  <a:srgbClr val="000000"/>
                </a:solidFill>
              </a:rPr>
              <a:t>изменяется</a:t>
            </a:r>
          </a:p>
        </p:txBody>
      </p:sp>
      <p:sp>
        <p:nvSpPr>
          <p:cNvPr id="57353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Температура </a:t>
            </a:r>
          </a:p>
          <a:p>
            <a:r>
              <a:rPr lang="ru-RU">
                <a:solidFill>
                  <a:srgbClr val="000000"/>
                </a:solidFill>
              </a:rPr>
              <a:t>повышается</a:t>
            </a:r>
          </a:p>
        </p:txBody>
      </p:sp>
      <p:sp>
        <p:nvSpPr>
          <p:cNvPr id="57354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00563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Температура </a:t>
            </a:r>
          </a:p>
          <a:p>
            <a:r>
              <a:rPr lang="ru-RU">
                <a:solidFill>
                  <a:srgbClr val="000000"/>
                </a:solidFill>
              </a:rPr>
              <a:t>понижается</a:t>
            </a:r>
          </a:p>
        </p:txBody>
      </p:sp>
      <p:sp>
        <p:nvSpPr>
          <p:cNvPr id="57355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Температура может и </a:t>
            </a:r>
          </a:p>
          <a:p>
            <a:r>
              <a:rPr lang="ru-RU">
                <a:solidFill>
                  <a:srgbClr val="000000"/>
                </a:solidFill>
              </a:rPr>
              <a:t>повышаться и понижаться</a:t>
            </a:r>
          </a:p>
        </p:txBody>
      </p:sp>
      <p:grpSp>
        <p:nvGrpSpPr>
          <p:cNvPr id="57367" name="Group 23"/>
          <p:cNvGrpSpPr>
            <a:grpSpLocks/>
          </p:cNvGrpSpPr>
          <p:nvPr/>
        </p:nvGrpSpPr>
        <p:grpSpPr bwMode="auto">
          <a:xfrm>
            <a:off x="1331913" y="2924175"/>
            <a:ext cx="6264275" cy="2809875"/>
            <a:chOff x="839" y="1842"/>
            <a:chExt cx="3946" cy="1770"/>
          </a:xfrm>
        </p:grpSpPr>
        <p:grpSp>
          <p:nvGrpSpPr>
            <p:cNvPr id="57357" name="Group 13"/>
            <p:cNvGrpSpPr>
              <a:grpSpLocks/>
            </p:cNvGrpSpPr>
            <p:nvPr/>
          </p:nvGrpSpPr>
          <p:grpSpPr bwMode="auto">
            <a:xfrm>
              <a:off x="3515" y="1888"/>
              <a:ext cx="1270" cy="590"/>
              <a:chOff x="2245" y="3612"/>
              <a:chExt cx="1270" cy="590"/>
            </a:xfrm>
          </p:grpSpPr>
          <p:sp>
            <p:nvSpPr>
              <p:cNvPr id="57358" name="Line 14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9" name="Line 15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60" name="Oval 16"/>
            <p:cNvSpPr>
              <a:spLocks noChangeArrowheads="1"/>
            </p:cNvSpPr>
            <p:nvPr/>
          </p:nvSpPr>
          <p:spPr bwMode="auto">
            <a:xfrm>
              <a:off x="839" y="1842"/>
              <a:ext cx="1270" cy="698"/>
            </a:xfrm>
            <a:prstGeom prst="ellips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7361" name="Group 17"/>
            <p:cNvGrpSpPr>
              <a:grpSpLocks/>
            </p:cNvGrpSpPr>
            <p:nvPr/>
          </p:nvGrpSpPr>
          <p:grpSpPr bwMode="auto">
            <a:xfrm>
              <a:off x="3470" y="3022"/>
              <a:ext cx="1270" cy="590"/>
              <a:chOff x="2245" y="3612"/>
              <a:chExt cx="1270" cy="590"/>
            </a:xfrm>
          </p:grpSpPr>
          <p:sp>
            <p:nvSpPr>
              <p:cNvPr id="57362" name="Line 18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63" name="Line 19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7364" name="Group 20"/>
            <p:cNvGrpSpPr>
              <a:grpSpLocks/>
            </p:cNvGrpSpPr>
            <p:nvPr/>
          </p:nvGrpSpPr>
          <p:grpSpPr bwMode="auto">
            <a:xfrm>
              <a:off x="839" y="3022"/>
              <a:ext cx="1270" cy="590"/>
              <a:chOff x="2245" y="3612"/>
              <a:chExt cx="1270" cy="590"/>
            </a:xfrm>
          </p:grpSpPr>
          <p:sp>
            <p:nvSpPr>
              <p:cNvPr id="57365" name="Line 21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66" name="Line 22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1258888" y="188913"/>
            <a:ext cx="6553200" cy="21605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Количество теплоты, необходимое для нагревания</a:t>
            </a:r>
          </a:p>
          <a:p>
            <a:r>
              <a:rPr lang="ru-RU">
                <a:solidFill>
                  <a:srgbClr val="000000"/>
                </a:solidFill>
              </a:rPr>
              <a:t>тела зависит …</a:t>
            </a:r>
          </a:p>
        </p:txBody>
      </p:sp>
      <p:sp>
        <p:nvSpPr>
          <p:cNvPr id="58376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От рода вещества </a:t>
            </a:r>
          </a:p>
          <a:p>
            <a:r>
              <a:rPr lang="ru-RU">
                <a:solidFill>
                  <a:srgbClr val="000000"/>
                </a:solidFill>
              </a:rPr>
              <a:t>и его массы</a:t>
            </a:r>
          </a:p>
        </p:txBody>
      </p:sp>
      <p:sp>
        <p:nvSpPr>
          <p:cNvPr id="58377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От рода вещества и </a:t>
            </a:r>
          </a:p>
          <a:p>
            <a:r>
              <a:rPr lang="ru-RU">
                <a:solidFill>
                  <a:srgbClr val="000000"/>
                </a:solidFill>
              </a:rPr>
              <a:t>его температуры</a:t>
            </a:r>
          </a:p>
        </p:txBody>
      </p:sp>
      <p:sp>
        <p:nvSpPr>
          <p:cNvPr id="58378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00563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>
                <a:solidFill>
                  <a:srgbClr val="000000"/>
                </a:solidFill>
              </a:rPr>
              <a:t>От рода вещества, его </a:t>
            </a:r>
          </a:p>
          <a:p>
            <a:r>
              <a:rPr lang="ru-RU" sz="1600">
                <a:solidFill>
                  <a:srgbClr val="000000"/>
                </a:solidFill>
              </a:rPr>
              <a:t>массы, и желаемого </a:t>
            </a:r>
          </a:p>
          <a:p>
            <a:r>
              <a:rPr lang="ru-RU" sz="1600">
                <a:solidFill>
                  <a:srgbClr val="000000"/>
                </a:solidFill>
              </a:rPr>
              <a:t>изменения температуры</a:t>
            </a:r>
          </a:p>
        </p:txBody>
      </p:sp>
      <p:sp>
        <p:nvSpPr>
          <p:cNvPr id="58379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От рода вещества, его </a:t>
            </a:r>
          </a:p>
          <a:p>
            <a:r>
              <a:rPr lang="ru-RU">
                <a:solidFill>
                  <a:srgbClr val="000000"/>
                </a:solidFill>
              </a:rPr>
              <a:t>массы и температуры</a:t>
            </a:r>
          </a:p>
        </p:txBody>
      </p:sp>
      <p:grpSp>
        <p:nvGrpSpPr>
          <p:cNvPr id="58380" name="Group 12"/>
          <p:cNvGrpSpPr>
            <a:grpSpLocks/>
          </p:cNvGrpSpPr>
          <p:nvPr/>
        </p:nvGrpSpPr>
        <p:grpSpPr bwMode="auto">
          <a:xfrm>
            <a:off x="1331913" y="2997200"/>
            <a:ext cx="6264275" cy="2835275"/>
            <a:chOff x="839" y="1888"/>
            <a:chExt cx="3946" cy="1786"/>
          </a:xfrm>
        </p:grpSpPr>
        <p:grpSp>
          <p:nvGrpSpPr>
            <p:cNvPr id="58381" name="Group 13"/>
            <p:cNvGrpSpPr>
              <a:grpSpLocks/>
            </p:cNvGrpSpPr>
            <p:nvPr/>
          </p:nvGrpSpPr>
          <p:grpSpPr bwMode="auto">
            <a:xfrm>
              <a:off x="839" y="1888"/>
              <a:ext cx="1270" cy="590"/>
              <a:chOff x="2245" y="3612"/>
              <a:chExt cx="1270" cy="590"/>
            </a:xfrm>
          </p:grpSpPr>
          <p:sp>
            <p:nvSpPr>
              <p:cNvPr id="58382" name="Line 14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3" name="Line 15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384" name="Oval 16"/>
            <p:cNvSpPr>
              <a:spLocks noChangeArrowheads="1"/>
            </p:cNvSpPr>
            <p:nvPr/>
          </p:nvSpPr>
          <p:spPr bwMode="auto">
            <a:xfrm>
              <a:off x="3470" y="2976"/>
              <a:ext cx="1270" cy="698"/>
            </a:xfrm>
            <a:prstGeom prst="ellips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8385" name="Group 17"/>
            <p:cNvGrpSpPr>
              <a:grpSpLocks/>
            </p:cNvGrpSpPr>
            <p:nvPr/>
          </p:nvGrpSpPr>
          <p:grpSpPr bwMode="auto">
            <a:xfrm>
              <a:off x="3515" y="1888"/>
              <a:ext cx="1270" cy="590"/>
              <a:chOff x="2245" y="3612"/>
              <a:chExt cx="1270" cy="590"/>
            </a:xfrm>
          </p:grpSpPr>
          <p:sp>
            <p:nvSpPr>
              <p:cNvPr id="58386" name="Line 18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7" name="Line 19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388" name="Group 20"/>
            <p:cNvGrpSpPr>
              <a:grpSpLocks/>
            </p:cNvGrpSpPr>
            <p:nvPr/>
          </p:nvGrpSpPr>
          <p:grpSpPr bwMode="auto">
            <a:xfrm>
              <a:off x="839" y="3022"/>
              <a:ext cx="1270" cy="590"/>
              <a:chOff x="2245" y="3612"/>
              <a:chExt cx="1270" cy="590"/>
            </a:xfrm>
          </p:grpSpPr>
          <p:sp>
            <p:nvSpPr>
              <p:cNvPr id="58389" name="Line 21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0" name="Line 22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1258888" y="188913"/>
            <a:ext cx="6553200" cy="21605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Количество теплоты, требуемое для плавления</a:t>
            </a:r>
          </a:p>
          <a:p>
            <a:r>
              <a:rPr lang="ru-RU">
                <a:solidFill>
                  <a:srgbClr val="000000"/>
                </a:solidFill>
              </a:rPr>
              <a:t>Кристаллического вещества зависит ..</a:t>
            </a:r>
          </a:p>
        </p:txBody>
      </p:sp>
      <p:sp>
        <p:nvSpPr>
          <p:cNvPr id="59400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От рода вещества и </a:t>
            </a:r>
          </a:p>
          <a:p>
            <a:r>
              <a:rPr lang="ru-RU">
                <a:solidFill>
                  <a:srgbClr val="000000"/>
                </a:solidFill>
              </a:rPr>
              <a:t>его температуры</a:t>
            </a:r>
          </a:p>
        </p:txBody>
      </p:sp>
      <p:sp>
        <p:nvSpPr>
          <p:cNvPr id="59401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От рода вещества, его массы</a:t>
            </a:r>
          </a:p>
          <a:p>
            <a:r>
              <a:rPr lang="ru-RU">
                <a:solidFill>
                  <a:srgbClr val="000000"/>
                </a:solidFill>
              </a:rPr>
              <a:t>и температуры</a:t>
            </a:r>
          </a:p>
        </p:txBody>
      </p:sp>
      <p:sp>
        <p:nvSpPr>
          <p:cNvPr id="59402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00563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От рода вещества </a:t>
            </a:r>
          </a:p>
          <a:p>
            <a:r>
              <a:rPr lang="ru-RU">
                <a:solidFill>
                  <a:srgbClr val="000000"/>
                </a:solidFill>
              </a:rPr>
              <a:t>и его массы</a:t>
            </a:r>
          </a:p>
        </p:txBody>
      </p:sp>
      <p:sp>
        <p:nvSpPr>
          <p:cNvPr id="59403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От рода вещества, его массы </a:t>
            </a:r>
          </a:p>
          <a:p>
            <a:r>
              <a:rPr lang="ru-RU">
                <a:solidFill>
                  <a:srgbClr val="000000"/>
                </a:solidFill>
              </a:rPr>
              <a:t>и желаемого изменения</a:t>
            </a:r>
          </a:p>
          <a:p>
            <a:r>
              <a:rPr lang="ru-RU">
                <a:solidFill>
                  <a:srgbClr val="000000"/>
                </a:solidFill>
              </a:rPr>
              <a:t>температуры</a:t>
            </a:r>
          </a:p>
        </p:txBody>
      </p: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1331913" y="2997200"/>
            <a:ext cx="6264275" cy="2835275"/>
            <a:chOff x="839" y="1888"/>
            <a:chExt cx="3946" cy="1786"/>
          </a:xfrm>
        </p:grpSpPr>
        <p:grpSp>
          <p:nvGrpSpPr>
            <p:cNvPr id="59405" name="Group 13"/>
            <p:cNvGrpSpPr>
              <a:grpSpLocks/>
            </p:cNvGrpSpPr>
            <p:nvPr/>
          </p:nvGrpSpPr>
          <p:grpSpPr bwMode="auto">
            <a:xfrm>
              <a:off x="839" y="1888"/>
              <a:ext cx="1270" cy="590"/>
              <a:chOff x="2245" y="3612"/>
              <a:chExt cx="1270" cy="590"/>
            </a:xfrm>
          </p:grpSpPr>
          <p:sp>
            <p:nvSpPr>
              <p:cNvPr id="59406" name="Line 14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7" name="Line 15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408" name="Oval 16"/>
            <p:cNvSpPr>
              <a:spLocks noChangeArrowheads="1"/>
            </p:cNvSpPr>
            <p:nvPr/>
          </p:nvSpPr>
          <p:spPr bwMode="auto">
            <a:xfrm>
              <a:off x="3470" y="2976"/>
              <a:ext cx="1270" cy="698"/>
            </a:xfrm>
            <a:prstGeom prst="ellips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9409" name="Group 17"/>
            <p:cNvGrpSpPr>
              <a:grpSpLocks/>
            </p:cNvGrpSpPr>
            <p:nvPr/>
          </p:nvGrpSpPr>
          <p:grpSpPr bwMode="auto">
            <a:xfrm>
              <a:off x="3515" y="1888"/>
              <a:ext cx="1270" cy="590"/>
              <a:chOff x="2245" y="3612"/>
              <a:chExt cx="1270" cy="590"/>
            </a:xfrm>
          </p:grpSpPr>
          <p:sp>
            <p:nvSpPr>
              <p:cNvPr id="59410" name="Line 18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1" name="Line 19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412" name="Group 20"/>
            <p:cNvGrpSpPr>
              <a:grpSpLocks/>
            </p:cNvGrpSpPr>
            <p:nvPr/>
          </p:nvGrpSpPr>
          <p:grpSpPr bwMode="auto">
            <a:xfrm>
              <a:off x="839" y="3022"/>
              <a:ext cx="1270" cy="590"/>
              <a:chOff x="2245" y="3612"/>
              <a:chExt cx="1270" cy="590"/>
            </a:xfrm>
          </p:grpSpPr>
          <p:sp>
            <p:nvSpPr>
              <p:cNvPr id="59413" name="Line 21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4" name="Line 22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229600" cy="6264275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400"/>
              <a:t>                                      </a:t>
            </a:r>
            <a:r>
              <a:rPr lang="ru-RU" sz="2800"/>
              <a:t>Понимаешь ли  ты графики?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800"/>
              <a:t>      Рассмотрите график и ответьте на вопросы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800"/>
              <a:t/>
            </a:r>
            <a:br>
              <a:rPr lang="ru-RU" sz="800"/>
            </a:br>
            <a:r>
              <a:rPr lang="ru-RU" sz="800"/>
              <a:t> 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80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1.  Какую  t  имело тело в начале?           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А) 50        Б) 1100    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В) 4500      Г) 5000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180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2.  Какой процесс описывается участком</a:t>
            </a:r>
            <a:r>
              <a:rPr lang="en-US" sz="1800"/>
              <a:t> </a:t>
            </a:r>
            <a:r>
              <a:rPr lang="ru-RU" sz="1800"/>
              <a:t>АБ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3.  Какой процесс описывается участком  БВ?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4. При какой температуре начался процесс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плавления?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5. Сколько времени длился процесс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плавления?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         А) 8 минут; Б)12 минут;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В) 16 минут; Г) 4 минуты; Д) 7 минут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180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6. Какую температуру имело тело в конце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 наблюдений?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7. Изменялась ли температура тела во время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плавления?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?! Да (увеличивалась);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? Да (уменьшалась);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800"/>
              <a:t>!  Нет (не изменялась)</a:t>
            </a:r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5656263" y="2012950"/>
            <a:ext cx="2879725" cy="2789238"/>
            <a:chOff x="240" y="121"/>
            <a:chExt cx="274" cy="270"/>
          </a:xfrm>
        </p:grpSpPr>
        <p:sp>
          <p:nvSpPr>
            <p:cNvPr id="109572" name="Line 4"/>
            <p:cNvSpPr>
              <a:spLocks noChangeShapeType="1"/>
            </p:cNvSpPr>
            <p:nvPr/>
          </p:nvSpPr>
          <p:spPr bwMode="auto">
            <a:xfrm>
              <a:off x="320" y="238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9573" name="Group 5"/>
            <p:cNvGrpSpPr>
              <a:grpSpLocks/>
            </p:cNvGrpSpPr>
            <p:nvPr/>
          </p:nvGrpSpPr>
          <p:grpSpPr bwMode="auto">
            <a:xfrm>
              <a:off x="240" y="121"/>
              <a:ext cx="274" cy="270"/>
              <a:chOff x="240" y="121"/>
              <a:chExt cx="274" cy="270"/>
            </a:xfrm>
          </p:grpSpPr>
          <p:grpSp>
            <p:nvGrpSpPr>
              <p:cNvPr id="109574" name="Group 6"/>
              <p:cNvGrpSpPr>
                <a:grpSpLocks/>
              </p:cNvGrpSpPr>
              <p:nvPr/>
            </p:nvGrpSpPr>
            <p:grpSpPr bwMode="auto">
              <a:xfrm>
                <a:off x="240" y="121"/>
                <a:ext cx="274" cy="270"/>
                <a:chOff x="240" y="121"/>
                <a:chExt cx="274" cy="270"/>
              </a:xfrm>
            </p:grpSpPr>
            <p:sp>
              <p:nvSpPr>
                <p:cNvPr id="109575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254" y="121"/>
                  <a:ext cx="2" cy="2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76" name="Line 8"/>
                <p:cNvSpPr>
                  <a:spLocks noChangeShapeType="1"/>
                </p:cNvSpPr>
                <p:nvPr/>
              </p:nvSpPr>
              <p:spPr bwMode="auto">
                <a:xfrm>
                  <a:off x="240" y="374"/>
                  <a:ext cx="2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7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56" y="237"/>
                  <a:ext cx="65" cy="1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7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19" y="236"/>
                  <a:ext cx="6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7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84" y="205"/>
                  <a:ext cx="63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9580" name="Line 12"/>
              <p:cNvSpPr>
                <a:spLocks noChangeShapeType="1"/>
              </p:cNvSpPr>
              <p:nvPr/>
            </p:nvSpPr>
            <p:spPr bwMode="auto">
              <a:xfrm>
                <a:off x="254" y="205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1" name="Line 13"/>
              <p:cNvSpPr>
                <a:spLocks noChangeShapeType="1"/>
              </p:cNvSpPr>
              <p:nvPr/>
            </p:nvSpPr>
            <p:spPr bwMode="auto">
              <a:xfrm flipV="1">
                <a:off x="446" y="203"/>
                <a:ext cx="0" cy="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2" name="Line 14"/>
              <p:cNvSpPr>
                <a:spLocks noChangeShapeType="1"/>
              </p:cNvSpPr>
              <p:nvPr/>
            </p:nvSpPr>
            <p:spPr bwMode="auto">
              <a:xfrm>
                <a:off x="253" y="237"/>
                <a:ext cx="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3" name="Line 15"/>
              <p:cNvSpPr>
                <a:spLocks noChangeShapeType="1"/>
              </p:cNvSpPr>
              <p:nvPr/>
            </p:nvSpPr>
            <p:spPr bwMode="auto">
              <a:xfrm>
                <a:off x="386" y="239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5511800" y="4652963"/>
            <a:ext cx="286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/>
              <a:t> 0              8          16        24  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5295900" y="2359025"/>
            <a:ext cx="63658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/>
              <a:t>600</a:t>
            </a:r>
          </a:p>
          <a:p>
            <a:pPr algn="l">
              <a:spcBef>
                <a:spcPct val="50000"/>
              </a:spcBef>
            </a:pPr>
            <a:r>
              <a:rPr lang="ru-RU" sz="1400"/>
              <a:t>500</a:t>
            </a:r>
          </a:p>
          <a:p>
            <a:pPr algn="l">
              <a:spcBef>
                <a:spcPct val="50000"/>
              </a:spcBef>
            </a:pPr>
            <a:r>
              <a:rPr lang="ru-RU" sz="1400"/>
              <a:t>400</a:t>
            </a:r>
          </a:p>
          <a:p>
            <a:pPr algn="l">
              <a:spcBef>
                <a:spcPct val="50000"/>
              </a:spcBef>
            </a:pPr>
            <a:r>
              <a:rPr lang="ru-RU" sz="1400"/>
              <a:t>300</a:t>
            </a:r>
          </a:p>
          <a:p>
            <a:pPr algn="l">
              <a:spcBef>
                <a:spcPct val="50000"/>
              </a:spcBef>
            </a:pPr>
            <a:r>
              <a:rPr lang="ru-RU" sz="1400"/>
              <a:t>200</a:t>
            </a:r>
          </a:p>
          <a:p>
            <a:pPr algn="l">
              <a:spcBef>
                <a:spcPct val="50000"/>
              </a:spcBef>
            </a:pPr>
            <a:r>
              <a:rPr lang="ru-RU" sz="1400"/>
              <a:t>100             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5367338" y="4292600"/>
            <a:ext cx="557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/>
              <a:t>50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5224463" y="1989138"/>
            <a:ext cx="633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</a:t>
            </a:r>
            <a:r>
              <a:rPr lang="ru-RU"/>
              <a:t>, </a:t>
            </a:r>
            <a:r>
              <a:rPr lang="en-US">
                <a:cs typeface="Arial" charset="0"/>
              </a:rPr>
              <a:t>°</a:t>
            </a:r>
            <a:r>
              <a:rPr lang="ru-RU"/>
              <a:t>С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8031163" y="4575175"/>
            <a:ext cx="111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</a:t>
            </a:r>
            <a:r>
              <a:rPr lang="ru-RU"/>
              <a:t>, мин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5799138" y="422116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А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6303963" y="292417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Б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6951663" y="2924175"/>
            <a:ext cx="477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7599363" y="2636838"/>
            <a:ext cx="71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1258888" y="188913"/>
            <a:ext cx="6553200" cy="21605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На рисунке изображён график плавления и </a:t>
            </a:r>
          </a:p>
          <a:p>
            <a:r>
              <a:rPr lang="ru-RU">
                <a:solidFill>
                  <a:srgbClr val="000000"/>
                </a:solidFill>
              </a:rPr>
              <a:t>кристаллизации нафталина. Какая из точек </a:t>
            </a:r>
          </a:p>
          <a:p>
            <a:r>
              <a:rPr lang="ru-RU">
                <a:solidFill>
                  <a:srgbClr val="000000"/>
                </a:solidFill>
              </a:rPr>
              <a:t>соответствует началу отвердевания </a:t>
            </a:r>
          </a:p>
          <a:p>
            <a:r>
              <a:rPr lang="ru-RU">
                <a:solidFill>
                  <a:srgbClr val="000000"/>
                </a:solidFill>
              </a:rPr>
              <a:t>вещества …</a:t>
            </a:r>
          </a:p>
        </p:txBody>
      </p:sp>
      <p:pic>
        <p:nvPicPr>
          <p:cNvPr id="60435" name="Picture 19" descr="Рисунок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2781300"/>
            <a:ext cx="7127875" cy="3117850"/>
          </a:xfrm>
          <a:prstGeom prst="rect">
            <a:avLst/>
          </a:prstGeom>
          <a:noFill/>
        </p:spPr>
      </p:pic>
      <p:sp>
        <p:nvSpPr>
          <p:cNvPr id="60436" name="Oval 20"/>
          <p:cNvSpPr>
            <a:spLocks noChangeArrowheads="1"/>
          </p:cNvSpPr>
          <p:nvPr/>
        </p:nvSpPr>
        <p:spPr bwMode="auto">
          <a:xfrm>
            <a:off x="4787900" y="3429000"/>
            <a:ext cx="576263" cy="576263"/>
          </a:xfrm>
          <a:prstGeom prst="ellips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1258888" y="0"/>
            <a:ext cx="6553200" cy="21605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>
                <a:solidFill>
                  <a:srgbClr val="000000"/>
                </a:solidFill>
              </a:rPr>
              <a:t>Какое вещество соответствует красному графику ...</a:t>
            </a:r>
          </a:p>
          <a:p>
            <a:pPr algn="l"/>
            <a:r>
              <a:rPr lang="ru-RU">
                <a:solidFill>
                  <a:srgbClr val="000000"/>
                </a:solidFill>
              </a:rPr>
              <a:t>а. Натрий</a:t>
            </a:r>
          </a:p>
          <a:p>
            <a:pPr algn="l"/>
            <a:r>
              <a:rPr lang="ru-RU">
                <a:solidFill>
                  <a:srgbClr val="000000"/>
                </a:solidFill>
              </a:rPr>
              <a:t>б. Цезий</a:t>
            </a:r>
          </a:p>
          <a:p>
            <a:pPr algn="l"/>
            <a:r>
              <a:rPr lang="ru-RU">
                <a:solidFill>
                  <a:srgbClr val="000000"/>
                </a:solidFill>
              </a:rPr>
              <a:t>в. Олово</a:t>
            </a:r>
          </a:p>
          <a:p>
            <a:pPr algn="l"/>
            <a:r>
              <a:rPr lang="ru-RU">
                <a:solidFill>
                  <a:srgbClr val="000000"/>
                </a:solidFill>
              </a:rPr>
              <a:t>г. Вода</a:t>
            </a:r>
          </a:p>
        </p:txBody>
      </p:sp>
      <p:pic>
        <p:nvPicPr>
          <p:cNvPr id="52240" name="Picture 16" descr="2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33538"/>
            <a:ext cx="9144000" cy="5224462"/>
          </a:xfrm>
          <a:prstGeom prst="rect">
            <a:avLst/>
          </a:prstGeom>
          <a:noFill/>
        </p:spPr>
      </p:pic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1403350" y="1412875"/>
            <a:ext cx="1439863" cy="431800"/>
          </a:xfrm>
          <a:prstGeom prst="ellips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7667625" y="6021388"/>
            <a:ext cx="661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3200"/>
              <a:t>t°</a:t>
            </a:r>
            <a:r>
              <a:rPr lang="ru-RU" sz="3200"/>
              <a:t>с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376738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116013" y="1341438"/>
            <a:ext cx="1081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Q,</a:t>
            </a:r>
            <a:r>
              <a:rPr lang="ru-RU" sz="2800"/>
              <a:t>Дж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971550" y="620713"/>
            <a:ext cx="7510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/>
              <a:t>Построить график зависимости количества теплоты от температуры</a:t>
            </a:r>
          </a:p>
          <a:p>
            <a:pPr algn="l"/>
            <a:r>
              <a:rPr lang="ru-RU"/>
              <a:t>для воды, взятой массой 1 кг</a:t>
            </a: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3028950" y="416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3980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844675"/>
            <a:ext cx="6365875" cy="47831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1116013" y="1773238"/>
            <a:ext cx="6400800" cy="4914900"/>
            <a:chOff x="624" y="954"/>
            <a:chExt cx="10080" cy="7740"/>
          </a:xfrm>
        </p:grpSpPr>
        <p:sp>
          <p:nvSpPr>
            <p:cNvPr id="83983" name="Line 15"/>
            <p:cNvSpPr>
              <a:spLocks noChangeShapeType="1"/>
            </p:cNvSpPr>
            <p:nvPr/>
          </p:nvSpPr>
          <p:spPr bwMode="auto">
            <a:xfrm flipH="1" flipV="1">
              <a:off x="1341" y="954"/>
              <a:ext cx="3" cy="774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4" name="Line 16"/>
            <p:cNvSpPr>
              <a:spLocks noChangeShapeType="1"/>
            </p:cNvSpPr>
            <p:nvPr/>
          </p:nvSpPr>
          <p:spPr bwMode="auto">
            <a:xfrm>
              <a:off x="624" y="8154"/>
              <a:ext cx="10080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179388" y="188913"/>
            <a:ext cx="8786812" cy="6934200"/>
            <a:chOff x="113" y="119"/>
            <a:chExt cx="5535" cy="4368"/>
          </a:xfrm>
        </p:grpSpPr>
        <p:graphicFrame>
          <p:nvGraphicFramePr>
            <p:cNvPr id="93187" name="Object 3"/>
            <p:cNvGraphicFramePr>
              <a:graphicFrameLocks noChangeAspect="1"/>
            </p:cNvGraphicFramePr>
            <p:nvPr/>
          </p:nvGraphicFramePr>
          <p:xfrm>
            <a:off x="113" y="119"/>
            <a:ext cx="5535" cy="4090"/>
          </p:xfrm>
          <a:graphic>
            <a:graphicData uri="http://schemas.openxmlformats.org/presentationml/2006/ole">
              <p:oleObj spid="_x0000_s93187" name="Документ" r:id="rId3" imgW="4563487" imgH="3428869" progId="Word.Document.8">
                <p:embed/>
              </p:oleObj>
            </a:graphicData>
          </a:graphic>
        </p:graphicFrame>
        <p:pic>
          <p:nvPicPr>
            <p:cNvPr id="93188" name="Picture 4" descr="Рисунок1"/>
            <p:cNvPicPr>
              <a:picLocks noChangeAspect="1" noChangeArrowheads="1"/>
            </p:cNvPicPr>
            <p:nvPr/>
          </p:nvPicPr>
          <p:blipFill>
            <a:blip r:embed="rId4" cstate="email"/>
            <a:srcRect t="20044"/>
            <a:stretch>
              <a:fillRect/>
            </a:stretch>
          </p:blipFill>
          <p:spPr bwMode="auto">
            <a:xfrm>
              <a:off x="113" y="935"/>
              <a:ext cx="5534" cy="3255"/>
            </a:xfrm>
            <a:prstGeom prst="rect">
              <a:avLst/>
            </a:prstGeom>
            <a:noFill/>
          </p:spPr>
        </p:pic>
        <p:pic>
          <p:nvPicPr>
            <p:cNvPr id="93189" name="Picture 5" descr="Рисунок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6" y="572"/>
              <a:ext cx="4762" cy="39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250825" y="188913"/>
            <a:ext cx="8569325" cy="6443662"/>
            <a:chOff x="158" y="119"/>
            <a:chExt cx="5398" cy="4059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119"/>
              <a:ext cx="5398" cy="405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2" cstate="email"/>
            <a:srcRect l="94962" b="24020"/>
            <a:stretch>
              <a:fillRect/>
            </a:stretch>
          </p:blipFill>
          <p:spPr bwMode="auto">
            <a:xfrm>
              <a:off x="158" y="119"/>
              <a:ext cx="5398" cy="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5288" y="1412875"/>
            <a:ext cx="84375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Цели</a:t>
            </a:r>
            <a:r>
              <a:rPr lang="ru-RU" sz="2800"/>
              <a:t>: закрепить знания учащихся по </a:t>
            </a:r>
          </a:p>
          <a:p>
            <a:r>
              <a:rPr lang="ru-RU" sz="2800"/>
              <a:t>теме «Изменение агрегатных состояний </a:t>
            </a:r>
          </a:p>
          <a:p>
            <a:r>
              <a:rPr lang="ru-RU" sz="2800"/>
              <a:t>вещества»; сформировать навыки расчёта </a:t>
            </a:r>
          </a:p>
          <a:p>
            <a:r>
              <a:rPr lang="ru-RU" sz="2800"/>
              <a:t>количества теплоты при изменении агрегатного </a:t>
            </a:r>
          </a:p>
          <a:p>
            <a:r>
              <a:rPr lang="ru-RU" sz="2800"/>
              <a:t>состояния вещества; развитие коммуникативных </a:t>
            </a:r>
          </a:p>
          <a:p>
            <a:r>
              <a:rPr lang="ru-RU" sz="2800"/>
              <a:t>способностей и практических навыков </a:t>
            </a:r>
          </a:p>
          <a:p>
            <a:r>
              <a:rPr lang="ru-RU" sz="2800"/>
              <a:t>при работе с физическим оборудованием.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85225" cy="6462712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 flipH="1">
            <a:off x="396875" y="620713"/>
            <a:ext cx="83550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/>
              <a:t>Задача №1</a:t>
            </a:r>
          </a:p>
          <a:p>
            <a:endParaRPr lang="ru-RU" sz="2800"/>
          </a:p>
          <a:p>
            <a:r>
              <a:rPr lang="ru-RU" sz="2800"/>
              <a:t>    Сколько энергии приобретёт при плавлении брусок из цинка массой 0,5   кг, взятый при температуре 20 </a:t>
            </a:r>
            <a:r>
              <a:rPr lang="en-US" sz="2800">
                <a:cs typeface="Arial" charset="0"/>
              </a:rPr>
              <a:t>°</a:t>
            </a:r>
            <a:r>
              <a:rPr lang="ru-RU" sz="2800"/>
              <a:t>С?</a:t>
            </a:r>
          </a:p>
          <a:p>
            <a:endParaRPr lang="ru-RU" sz="2800"/>
          </a:p>
          <a:p>
            <a:endParaRPr lang="ru-RU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85225" cy="6462712"/>
          </a:xfrm>
          <a:prstGeom prst="rect">
            <a:avLst/>
          </a:prstGeom>
          <a:noFill/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84213" y="692150"/>
            <a:ext cx="75612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/>
              <a:t>Задача №2</a:t>
            </a:r>
          </a:p>
          <a:p>
            <a:endParaRPr lang="ru-RU" sz="3600"/>
          </a:p>
          <a:p>
            <a:r>
              <a:rPr lang="ru-RU" sz="2800"/>
              <a:t>Как и на сколько изменится внутренняя энергия водяного пара массой 1г при конденсации, если он имеет температуру 100</a:t>
            </a:r>
            <a:r>
              <a:rPr lang="en-US" sz="2800">
                <a:cs typeface="Arial" charset="0"/>
              </a:rPr>
              <a:t>°</a:t>
            </a:r>
            <a:r>
              <a:rPr lang="ru-RU" sz="2800"/>
              <a:t>С?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ext Box 6"/>
          <p:cNvSpPr txBox="1">
            <a:spLocks noChangeArrowheads="1"/>
          </p:cNvSpPr>
          <p:nvPr/>
        </p:nvSpPr>
        <p:spPr bwMode="auto">
          <a:xfrm flipH="1">
            <a:off x="396875" y="692150"/>
            <a:ext cx="8355013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/>
              <a:t>Задача №3</a:t>
            </a:r>
          </a:p>
          <a:p>
            <a:endParaRPr lang="ru-RU" sz="2800"/>
          </a:p>
          <a:p>
            <a:r>
              <a:rPr lang="ru-RU" sz="2800"/>
              <a:t> На море при температуре воздуха 25ºС относительная влажность воздуха равна 95%. При какой температуре можно ожидать появление тумана?</a:t>
            </a:r>
          </a:p>
          <a:p>
            <a:endParaRPr lang="ru-RU" sz="2800"/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Задача №4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/>
              <a:t>Какое количество теплоты получили </a:t>
            </a:r>
          </a:p>
          <a:p>
            <a:pPr algn="ctr">
              <a:buFontTx/>
              <a:buNone/>
            </a:pPr>
            <a:r>
              <a:rPr lang="ru-RU"/>
              <a:t>алюминиевая кастрюля массой 200г и </a:t>
            </a:r>
          </a:p>
          <a:p>
            <a:pPr algn="ctr">
              <a:buFontTx/>
              <a:buNone/>
            </a:pPr>
            <a:r>
              <a:rPr lang="ru-RU"/>
              <a:t>находящаяся в ней вода массой 2кг при </a:t>
            </a:r>
          </a:p>
          <a:p>
            <a:pPr algn="ctr">
              <a:buFontTx/>
              <a:buNone/>
            </a:pPr>
            <a:r>
              <a:rPr lang="ru-RU"/>
              <a:t>нагревании от 10</a:t>
            </a:r>
            <a:r>
              <a:rPr lang="en-US">
                <a:cs typeface="Arial" charset="0"/>
              </a:rPr>
              <a:t>°</a:t>
            </a:r>
            <a:r>
              <a:rPr lang="ru-RU">
                <a:cs typeface="Arial" charset="0"/>
              </a:rPr>
              <a:t>С  до 40</a:t>
            </a:r>
            <a:r>
              <a:rPr lang="en-US">
                <a:cs typeface="Arial" charset="0"/>
              </a:rPr>
              <a:t>°</a:t>
            </a:r>
            <a:r>
              <a:rPr lang="ru-RU">
                <a:cs typeface="Arial" charset="0"/>
              </a:rPr>
              <a:t>С ?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4000"/>
              <a:t>Задача №5</a:t>
            </a:r>
            <a:br>
              <a:rPr lang="ru-RU" sz="4000"/>
            </a:br>
            <a:endParaRPr lang="ru-RU" sz="400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/>
              <a:t>В калориметр, содержащий воду массой 300 г при температуре 200</a:t>
            </a:r>
            <a:r>
              <a:rPr lang="en-US">
                <a:cs typeface="Arial" charset="0"/>
              </a:rPr>
              <a:t>°</a:t>
            </a:r>
            <a:r>
              <a:rPr lang="ru-RU"/>
              <a:t>С опущено стальное тело массой 100 г нагретое до температуры 800</a:t>
            </a:r>
            <a:r>
              <a:rPr lang="en-US">
                <a:cs typeface="Arial" charset="0"/>
              </a:rPr>
              <a:t>°</a:t>
            </a:r>
            <a:r>
              <a:rPr lang="ru-RU"/>
              <a:t>С. Температура воды в калориметре повысилась до 250</a:t>
            </a:r>
            <a:r>
              <a:rPr lang="en-US">
                <a:cs typeface="Arial" charset="0"/>
              </a:rPr>
              <a:t>°</a:t>
            </a:r>
            <a:r>
              <a:rPr lang="ru-RU"/>
              <a:t>С. Определите удельную теплоемкость стали.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84213" y="692150"/>
            <a:ext cx="7561262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/>
              <a:t>Задача №6</a:t>
            </a:r>
          </a:p>
          <a:p>
            <a:endParaRPr lang="ru-RU" sz="3600"/>
          </a:p>
          <a:p>
            <a:r>
              <a:rPr lang="ru-RU" sz="2800"/>
              <a:t>Пользуясь таблицей 10, определите, сколько воды в виде пара содержится в воздухе вашего классного помещения при температуре 20ºС и относительной влажности воздуха 60%.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tx1"/>
                </a:solidFill>
              </a:rPr>
              <a:t>Найди ошибки в решении задачи 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4038600" cy="45307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Стальное сверло массой 10 г при работе нагрелось от 15 до 115 </a:t>
            </a:r>
            <a:r>
              <a:rPr lang="en-US" sz="2800">
                <a:cs typeface="Arial" charset="0"/>
              </a:rPr>
              <a:t>°</a:t>
            </a:r>
            <a:r>
              <a:rPr lang="ru-RU" sz="2800"/>
              <a:t>С. Сколько энергии израсходовано двигателем непроизводительно на нагревание сверла?</a:t>
            </a:r>
          </a:p>
        </p:txBody>
      </p:sp>
      <p:graphicFrame>
        <p:nvGraphicFramePr>
          <p:cNvPr id="51265" name="Group 65"/>
          <p:cNvGraphicFramePr>
            <a:graphicFrameLocks noGrp="1"/>
          </p:cNvGraphicFramePr>
          <p:nvPr>
            <p:ph sz="half" idx="2"/>
          </p:nvPr>
        </p:nvGraphicFramePr>
        <p:xfrm>
          <a:off x="4319588" y="2205038"/>
          <a:ext cx="4824412" cy="2376488"/>
        </p:xfrm>
        <a:graphic>
          <a:graphicData uri="http://schemas.openxmlformats.org/drawingml/2006/table">
            <a:tbl>
              <a:tblPr/>
              <a:tblGrid>
                <a:gridCol w="1655762"/>
                <a:gridCol w="576263"/>
                <a:gridCol w="2592387"/>
              </a:tblGrid>
              <a:tr h="190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Дано: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С=500дж/кг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=15°C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=115°C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m=10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Q=cm(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Q=500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·10·(115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-15)=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Дж=5 КДж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8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84213" y="2338388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ru-RU" sz="2900"/>
              <a:t>  Сборник задач В.И. Лукашик №1112,1113.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3644900"/>
            <a:ext cx="8229600" cy="4495800"/>
          </a:xfrm>
        </p:spPr>
        <p:txBody>
          <a:bodyPr/>
          <a:lstStyle/>
          <a:p>
            <a:r>
              <a:rPr lang="ru-RU"/>
              <a:t>Повторить параграфы с 12 по 20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00" y="225425"/>
            <a:ext cx="8710613" cy="6407150"/>
          </a:xfrm>
          <a:prstGeom prst="rect">
            <a:avLst/>
          </a:prstGeom>
          <a:noFill/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971550" y="288925"/>
            <a:ext cx="7075488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500"/>
              <a:t>1.Какая физическая величина показывает, какое количество теплоты необходимо сообщить кристаллическому телу массой 1 кг, чтобы при температуре плавления полностью перевести его в жидкое состояние?</a:t>
            </a:r>
          </a:p>
          <a:p>
            <a:pPr algn="l"/>
            <a:r>
              <a:rPr lang="ru-RU" sz="2500"/>
              <a:t>2. Напишите формулу для расчёта количества теплоты при плавлении кристаллического тела.</a:t>
            </a:r>
          </a:p>
          <a:p>
            <a:pPr algn="l"/>
            <a:r>
              <a:rPr lang="ru-RU" sz="2500"/>
              <a:t>3. Какая физическая величина показывает, какое количество теплоты необходимо, чтобы обратить жидкость массой 1 кг в пар без изменения температуры?</a:t>
            </a:r>
          </a:p>
          <a:p>
            <a:pPr algn="l"/>
            <a:r>
              <a:rPr lang="ru-RU" sz="2500"/>
              <a:t>4. Напишите формулу для расчёта количества теплоты при превращении в пар жидкости любой массы.</a:t>
            </a:r>
          </a:p>
          <a:p>
            <a:pPr algn="l"/>
            <a:endParaRPr lang="ru-RU" sz="2500"/>
          </a:p>
          <a:p>
            <a:pPr algn="l"/>
            <a:endParaRPr lang="ru-RU" sz="2500"/>
          </a:p>
        </p:txBody>
      </p:sp>
      <p:sp>
        <p:nvSpPr>
          <p:cNvPr id="88069" name="Freeform 5"/>
          <p:cNvSpPr>
            <a:spLocks/>
          </p:cNvSpPr>
          <p:nvPr/>
        </p:nvSpPr>
        <p:spPr bwMode="auto">
          <a:xfrm>
            <a:off x="6115050" y="3521075"/>
            <a:ext cx="15875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"/>
              </a:cxn>
              <a:cxn ang="0">
                <a:pos x="6" y="6"/>
              </a:cxn>
              <a:cxn ang="0">
                <a:pos x="9" y="9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2" y="2"/>
                </a:lnTo>
                <a:lnTo>
                  <a:pt x="6" y="6"/>
                </a:lnTo>
                <a:lnTo>
                  <a:pt x="9" y="9"/>
                </a:lnTo>
              </a:path>
            </a:pathLst>
          </a:custGeom>
          <a:noFill/>
          <a:ln w="42663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00" y="225425"/>
            <a:ext cx="8710613" cy="6407150"/>
          </a:xfrm>
          <a:prstGeom prst="rect">
            <a:avLst/>
          </a:prstGeom>
          <a:noFill/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187450" y="836613"/>
            <a:ext cx="707548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800"/>
              <a:t>5. Какая физическая величина показывает, какое количество теплоты необходимо передать телу массой 1 кг, чтобы его температура изменилась на </a:t>
            </a:r>
          </a:p>
          <a:p>
            <a:pPr algn="l"/>
            <a:r>
              <a:rPr lang="ru-RU" sz="2800"/>
              <a:t>1 </a:t>
            </a:r>
            <a:r>
              <a:rPr lang="en-US" sz="2800">
                <a:cs typeface="Arial" charset="0"/>
              </a:rPr>
              <a:t>°</a:t>
            </a:r>
            <a:r>
              <a:rPr lang="ru-RU" sz="2800"/>
              <a:t>С?</a:t>
            </a:r>
          </a:p>
          <a:p>
            <a:pPr algn="l"/>
            <a:r>
              <a:rPr lang="ru-RU" sz="2800"/>
              <a:t>6. Напишите формулу для расчёта количества теплоты, необходимое  для нагревания тела или выделяемое  при его охлаждении.</a:t>
            </a:r>
          </a:p>
          <a:p>
            <a:pPr algn="l"/>
            <a:endParaRPr lang="ru-RU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176463" y="1144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249238" y="179388"/>
            <a:ext cx="8643937" cy="6497637"/>
            <a:chOff x="157" y="113"/>
            <a:chExt cx="5445" cy="4093"/>
          </a:xfrm>
        </p:grpSpPr>
        <p:pic>
          <p:nvPicPr>
            <p:cNvPr id="90116" name="Picture 4" descr="Рисунок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7" y="113"/>
              <a:ext cx="5445" cy="4093"/>
            </a:xfrm>
            <a:prstGeom prst="rect">
              <a:avLst/>
            </a:prstGeom>
            <a:noFill/>
          </p:spPr>
        </p:pic>
        <p:sp>
          <p:nvSpPr>
            <p:cNvPr id="90117" name="Text Box 5"/>
            <p:cNvSpPr txBox="1">
              <a:spLocks noChangeArrowheads="1"/>
            </p:cNvSpPr>
            <p:nvPr/>
          </p:nvSpPr>
          <p:spPr bwMode="auto">
            <a:xfrm>
              <a:off x="657" y="1207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2400"/>
                <a:t>7.</a:t>
              </a:r>
            </a:p>
          </p:txBody>
        </p:sp>
        <p:sp>
          <p:nvSpPr>
            <p:cNvPr id="90118" name="Text Box 6"/>
            <p:cNvSpPr txBox="1">
              <a:spLocks noChangeArrowheads="1"/>
            </p:cNvSpPr>
            <p:nvPr/>
          </p:nvSpPr>
          <p:spPr bwMode="auto">
            <a:xfrm>
              <a:off x="612" y="2069"/>
              <a:ext cx="3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2800"/>
                <a:t>8.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215900" y="225425"/>
            <a:ext cx="8710613" cy="6407150"/>
            <a:chOff x="136" y="142"/>
            <a:chExt cx="5487" cy="4036"/>
          </a:xfrm>
        </p:grpSpPr>
        <p:pic>
          <p:nvPicPr>
            <p:cNvPr id="92163" name="Picture 3" descr="Рисунок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6" y="142"/>
              <a:ext cx="5487" cy="4036"/>
            </a:xfrm>
            <a:prstGeom prst="rect">
              <a:avLst/>
            </a:prstGeom>
            <a:noFill/>
          </p:spPr>
        </p:pic>
        <p:grpSp>
          <p:nvGrpSpPr>
            <p:cNvPr id="92164" name="Group 4"/>
            <p:cNvGrpSpPr>
              <a:grpSpLocks/>
            </p:cNvGrpSpPr>
            <p:nvPr/>
          </p:nvGrpSpPr>
          <p:grpSpPr bwMode="auto">
            <a:xfrm>
              <a:off x="567" y="935"/>
              <a:ext cx="4944" cy="956"/>
              <a:chOff x="567" y="572"/>
              <a:chExt cx="4944" cy="956"/>
            </a:xfrm>
          </p:grpSpPr>
          <p:sp>
            <p:nvSpPr>
              <p:cNvPr id="92165" name="Text Box 5"/>
              <p:cNvSpPr txBox="1">
                <a:spLocks noChangeArrowheads="1"/>
              </p:cNvSpPr>
              <p:nvPr/>
            </p:nvSpPr>
            <p:spPr bwMode="auto">
              <a:xfrm>
                <a:off x="567" y="572"/>
                <a:ext cx="4825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3200"/>
                  <a:t>9. Как понимать, что удельная теплота </a:t>
                </a:r>
              </a:p>
              <a:p>
                <a:pPr algn="l"/>
                <a:r>
                  <a:rPr lang="ru-RU" sz="3200"/>
                  <a:t>парообразования воды равна </a:t>
                </a:r>
              </a:p>
            </p:txBody>
          </p:sp>
          <p:pic>
            <p:nvPicPr>
              <p:cNvPr id="92166" name="Picture 6" descr="Рисунок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195" y="890"/>
                <a:ext cx="1316" cy="638"/>
              </a:xfrm>
              <a:prstGeom prst="rect">
                <a:avLst/>
              </a:prstGeom>
              <a:noFill/>
            </p:spPr>
          </p:pic>
        </p:grpSp>
        <p:grpSp>
          <p:nvGrpSpPr>
            <p:cNvPr id="92167" name="Group 7"/>
            <p:cNvGrpSpPr>
              <a:grpSpLocks/>
            </p:cNvGrpSpPr>
            <p:nvPr/>
          </p:nvGrpSpPr>
          <p:grpSpPr bwMode="auto">
            <a:xfrm>
              <a:off x="521" y="2205"/>
              <a:ext cx="4967" cy="931"/>
              <a:chOff x="521" y="1842"/>
              <a:chExt cx="4967" cy="931"/>
            </a:xfrm>
          </p:grpSpPr>
          <p:sp>
            <p:nvSpPr>
              <p:cNvPr id="92168" name="Text Box 8"/>
              <p:cNvSpPr txBox="1">
                <a:spLocks noChangeArrowheads="1"/>
              </p:cNvSpPr>
              <p:nvPr/>
            </p:nvSpPr>
            <p:spPr bwMode="auto">
              <a:xfrm>
                <a:off x="521" y="1842"/>
                <a:ext cx="4967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3200"/>
                  <a:t>10. Как понимать, что удельная теплота </a:t>
                </a:r>
              </a:p>
              <a:p>
                <a:pPr algn="l"/>
                <a:r>
                  <a:rPr lang="ru-RU" sz="3200"/>
                  <a:t>конденсации аммиака равна </a:t>
                </a:r>
              </a:p>
            </p:txBody>
          </p:sp>
          <p:pic>
            <p:nvPicPr>
              <p:cNvPr id="92169" name="Picture 9" descr="Рисунок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059" y="2115"/>
                <a:ext cx="1315" cy="65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1258888" y="188913"/>
            <a:ext cx="6553200" cy="21605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Превращение пара в жидкость называют…</a:t>
            </a:r>
          </a:p>
        </p:txBody>
      </p:sp>
      <p:sp>
        <p:nvSpPr>
          <p:cNvPr id="25610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испарением</a:t>
            </a:r>
          </a:p>
        </p:txBody>
      </p:sp>
      <p:sp>
        <p:nvSpPr>
          <p:cNvPr id="25611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отвердеванием</a:t>
            </a:r>
          </a:p>
        </p:txBody>
      </p:sp>
      <p:sp>
        <p:nvSpPr>
          <p:cNvPr id="25612" name="AutoShap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00563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конденсацией</a:t>
            </a:r>
          </a:p>
        </p:txBody>
      </p:sp>
      <p:sp>
        <p:nvSpPr>
          <p:cNvPr id="2561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плавлением</a:t>
            </a:r>
          </a:p>
        </p:txBody>
      </p:sp>
      <p:grpSp>
        <p:nvGrpSpPr>
          <p:cNvPr id="25627" name="Group 27"/>
          <p:cNvGrpSpPr>
            <a:grpSpLocks/>
          </p:cNvGrpSpPr>
          <p:nvPr/>
        </p:nvGrpSpPr>
        <p:grpSpPr bwMode="auto">
          <a:xfrm>
            <a:off x="1331913" y="2997200"/>
            <a:ext cx="6264275" cy="2835275"/>
            <a:chOff x="839" y="1888"/>
            <a:chExt cx="3946" cy="1786"/>
          </a:xfrm>
        </p:grpSpPr>
        <p:grpSp>
          <p:nvGrpSpPr>
            <p:cNvPr id="25617" name="Group 17"/>
            <p:cNvGrpSpPr>
              <a:grpSpLocks/>
            </p:cNvGrpSpPr>
            <p:nvPr/>
          </p:nvGrpSpPr>
          <p:grpSpPr bwMode="auto">
            <a:xfrm>
              <a:off x="839" y="1888"/>
              <a:ext cx="1270" cy="590"/>
              <a:chOff x="2245" y="3612"/>
              <a:chExt cx="1270" cy="590"/>
            </a:xfrm>
          </p:grpSpPr>
          <p:sp>
            <p:nvSpPr>
              <p:cNvPr id="25614" name="Line 14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5" name="Line 15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20" name="Oval 20"/>
            <p:cNvSpPr>
              <a:spLocks noChangeArrowheads="1"/>
            </p:cNvSpPr>
            <p:nvPr/>
          </p:nvSpPr>
          <p:spPr bwMode="auto">
            <a:xfrm>
              <a:off x="3470" y="2976"/>
              <a:ext cx="1270" cy="698"/>
            </a:xfrm>
            <a:prstGeom prst="ellips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621" name="Group 21"/>
            <p:cNvGrpSpPr>
              <a:grpSpLocks/>
            </p:cNvGrpSpPr>
            <p:nvPr/>
          </p:nvGrpSpPr>
          <p:grpSpPr bwMode="auto">
            <a:xfrm>
              <a:off x="3515" y="1888"/>
              <a:ext cx="1270" cy="590"/>
              <a:chOff x="2245" y="3612"/>
              <a:chExt cx="1270" cy="590"/>
            </a:xfrm>
          </p:grpSpPr>
          <p:sp>
            <p:nvSpPr>
              <p:cNvPr id="25622" name="Line 22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3" name="Line 23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624" name="Group 24"/>
            <p:cNvGrpSpPr>
              <a:grpSpLocks/>
            </p:cNvGrpSpPr>
            <p:nvPr/>
          </p:nvGrpSpPr>
          <p:grpSpPr bwMode="auto">
            <a:xfrm>
              <a:off x="839" y="3022"/>
              <a:ext cx="1270" cy="590"/>
              <a:chOff x="2245" y="3612"/>
              <a:chExt cx="1270" cy="590"/>
            </a:xfrm>
          </p:grpSpPr>
          <p:sp>
            <p:nvSpPr>
              <p:cNvPr id="25625" name="Line 25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1258888" y="188913"/>
            <a:ext cx="6553200" cy="21605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При плавлении тела теплота…</a:t>
            </a:r>
          </a:p>
        </p:txBody>
      </p:sp>
      <p:sp>
        <p:nvSpPr>
          <p:cNvPr id="53257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поглощается</a:t>
            </a:r>
          </a:p>
        </p:txBody>
      </p:sp>
      <p:sp>
        <p:nvSpPr>
          <p:cNvPr id="53258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выделяется</a:t>
            </a:r>
          </a:p>
        </p:txBody>
      </p:sp>
      <p:sp>
        <p:nvSpPr>
          <p:cNvPr id="53259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00563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Не поглощается и не </a:t>
            </a:r>
          </a:p>
          <a:p>
            <a:r>
              <a:rPr lang="ru-RU">
                <a:solidFill>
                  <a:srgbClr val="000000"/>
                </a:solidFill>
              </a:rPr>
              <a:t>выделяется</a:t>
            </a:r>
          </a:p>
        </p:txBody>
      </p:sp>
      <p:sp>
        <p:nvSpPr>
          <p:cNvPr id="53260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И поглощается, и </a:t>
            </a:r>
          </a:p>
          <a:p>
            <a:r>
              <a:rPr lang="ru-RU">
                <a:solidFill>
                  <a:srgbClr val="000000"/>
                </a:solidFill>
              </a:rPr>
              <a:t>выделяется</a:t>
            </a:r>
          </a:p>
        </p:txBody>
      </p:sp>
      <p:grpSp>
        <p:nvGrpSpPr>
          <p:cNvPr id="53272" name="Group 24"/>
          <p:cNvGrpSpPr>
            <a:grpSpLocks/>
          </p:cNvGrpSpPr>
          <p:nvPr/>
        </p:nvGrpSpPr>
        <p:grpSpPr bwMode="auto">
          <a:xfrm>
            <a:off x="1331913" y="2924175"/>
            <a:ext cx="6264275" cy="2809875"/>
            <a:chOff x="839" y="1842"/>
            <a:chExt cx="3946" cy="1770"/>
          </a:xfrm>
        </p:grpSpPr>
        <p:grpSp>
          <p:nvGrpSpPr>
            <p:cNvPr id="53262" name="Group 14"/>
            <p:cNvGrpSpPr>
              <a:grpSpLocks/>
            </p:cNvGrpSpPr>
            <p:nvPr/>
          </p:nvGrpSpPr>
          <p:grpSpPr bwMode="auto">
            <a:xfrm>
              <a:off x="3515" y="3022"/>
              <a:ext cx="1270" cy="590"/>
              <a:chOff x="2245" y="3612"/>
              <a:chExt cx="1270" cy="590"/>
            </a:xfrm>
          </p:grpSpPr>
          <p:sp>
            <p:nvSpPr>
              <p:cNvPr id="53263" name="Line 15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4" name="Line 16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265" name="Oval 17"/>
            <p:cNvSpPr>
              <a:spLocks noChangeArrowheads="1"/>
            </p:cNvSpPr>
            <p:nvPr/>
          </p:nvSpPr>
          <p:spPr bwMode="auto">
            <a:xfrm>
              <a:off x="839" y="1842"/>
              <a:ext cx="1270" cy="698"/>
            </a:xfrm>
            <a:prstGeom prst="ellips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266" name="Group 18"/>
            <p:cNvGrpSpPr>
              <a:grpSpLocks/>
            </p:cNvGrpSpPr>
            <p:nvPr/>
          </p:nvGrpSpPr>
          <p:grpSpPr bwMode="auto">
            <a:xfrm>
              <a:off x="3515" y="1888"/>
              <a:ext cx="1270" cy="590"/>
              <a:chOff x="2245" y="3612"/>
              <a:chExt cx="1270" cy="590"/>
            </a:xfrm>
          </p:grpSpPr>
          <p:sp>
            <p:nvSpPr>
              <p:cNvPr id="53267" name="Line 19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8" name="Line 20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269" name="Group 21"/>
            <p:cNvGrpSpPr>
              <a:grpSpLocks/>
            </p:cNvGrpSpPr>
            <p:nvPr/>
          </p:nvGrpSpPr>
          <p:grpSpPr bwMode="auto">
            <a:xfrm>
              <a:off x="839" y="3022"/>
              <a:ext cx="1270" cy="590"/>
              <a:chOff x="2245" y="3612"/>
              <a:chExt cx="1270" cy="590"/>
            </a:xfrm>
          </p:grpSpPr>
          <p:sp>
            <p:nvSpPr>
              <p:cNvPr id="53270" name="Line 22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1" name="Line 23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1258888" y="188913"/>
            <a:ext cx="6553200" cy="21605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000000"/>
                </a:solidFill>
              </a:rPr>
              <a:t>Удельная теплота парообразования характеризует</a:t>
            </a:r>
          </a:p>
          <a:p>
            <a:r>
              <a:rPr lang="ru-RU">
                <a:solidFill>
                  <a:srgbClr val="000000"/>
                </a:solidFill>
              </a:rPr>
              <a:t> свойство тел равной массы…</a:t>
            </a:r>
          </a:p>
        </p:txBody>
      </p:sp>
      <p:sp>
        <p:nvSpPr>
          <p:cNvPr id="54280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>
                <a:solidFill>
                  <a:srgbClr val="000000"/>
                </a:solidFill>
              </a:rPr>
              <a:t>Выделять различное </a:t>
            </a:r>
          </a:p>
          <a:p>
            <a:r>
              <a:rPr lang="ru-RU" sz="1600">
                <a:solidFill>
                  <a:srgbClr val="000000"/>
                </a:solidFill>
              </a:rPr>
              <a:t>количество теплоты </a:t>
            </a:r>
          </a:p>
          <a:p>
            <a:r>
              <a:rPr lang="ru-RU" sz="1600">
                <a:solidFill>
                  <a:srgbClr val="000000"/>
                </a:solidFill>
              </a:rPr>
              <a:t>при конденсации</a:t>
            </a:r>
          </a:p>
        </p:txBody>
      </p:sp>
      <p:sp>
        <p:nvSpPr>
          <p:cNvPr id="54281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0" y="2681288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>
                <a:solidFill>
                  <a:srgbClr val="000000"/>
                </a:solidFill>
              </a:rPr>
              <a:t>Неодинаково быстро </a:t>
            </a:r>
          </a:p>
          <a:p>
            <a:r>
              <a:rPr lang="ru-RU" sz="1600">
                <a:solidFill>
                  <a:srgbClr val="000000"/>
                </a:solidFill>
              </a:rPr>
              <a:t>остывать при </a:t>
            </a:r>
          </a:p>
          <a:p>
            <a:r>
              <a:rPr lang="ru-RU" sz="1600">
                <a:solidFill>
                  <a:srgbClr val="000000"/>
                </a:solidFill>
              </a:rPr>
              <a:t>охлаждении</a:t>
            </a:r>
          </a:p>
        </p:txBody>
      </p:sp>
      <p:sp>
        <p:nvSpPr>
          <p:cNvPr id="54282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00563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>
                <a:solidFill>
                  <a:srgbClr val="000000"/>
                </a:solidFill>
              </a:rPr>
              <a:t>Неодинаково нагреваться от</a:t>
            </a:r>
          </a:p>
          <a:p>
            <a:r>
              <a:rPr lang="ru-RU" sz="1600">
                <a:solidFill>
                  <a:srgbClr val="000000"/>
                </a:solidFill>
              </a:rPr>
              <a:t>одинакового количества</a:t>
            </a:r>
          </a:p>
          <a:p>
            <a:r>
              <a:rPr lang="ru-RU" sz="1600">
                <a:solidFill>
                  <a:srgbClr val="000000"/>
                </a:solidFill>
              </a:rPr>
              <a:t>теплоты</a:t>
            </a:r>
          </a:p>
        </p:txBody>
      </p:sp>
      <p:sp>
        <p:nvSpPr>
          <p:cNvPr id="54283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481513"/>
            <a:ext cx="4032250" cy="1295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>
              <a:solidFill>
                <a:srgbClr val="000000"/>
              </a:solidFill>
            </a:endParaRPr>
          </a:p>
          <a:p>
            <a:r>
              <a:rPr lang="ru-RU" sz="1600">
                <a:solidFill>
                  <a:srgbClr val="000000"/>
                </a:solidFill>
              </a:rPr>
              <a:t>Требовать разного количества </a:t>
            </a:r>
          </a:p>
          <a:p>
            <a:r>
              <a:rPr lang="ru-RU" sz="1600">
                <a:solidFill>
                  <a:srgbClr val="000000"/>
                </a:solidFill>
              </a:rPr>
              <a:t>Теплоты для перехода в </a:t>
            </a:r>
          </a:p>
          <a:p>
            <a:r>
              <a:rPr lang="ru-RU" sz="1600">
                <a:solidFill>
                  <a:srgbClr val="000000"/>
                </a:solidFill>
              </a:rPr>
              <a:t>газообразное состояние</a:t>
            </a:r>
          </a:p>
          <a:p>
            <a:endParaRPr lang="ru-RU" sz="1600">
              <a:solidFill>
                <a:srgbClr val="000000"/>
              </a:solidFill>
            </a:endParaRPr>
          </a:p>
        </p:txBody>
      </p:sp>
      <p:grpSp>
        <p:nvGrpSpPr>
          <p:cNvPr id="54295" name="Group 23"/>
          <p:cNvGrpSpPr>
            <a:grpSpLocks/>
          </p:cNvGrpSpPr>
          <p:nvPr/>
        </p:nvGrpSpPr>
        <p:grpSpPr bwMode="auto">
          <a:xfrm>
            <a:off x="1258888" y="2997200"/>
            <a:ext cx="6337300" cy="2908300"/>
            <a:chOff x="793" y="1888"/>
            <a:chExt cx="3992" cy="1832"/>
          </a:xfrm>
        </p:grpSpPr>
        <p:grpSp>
          <p:nvGrpSpPr>
            <p:cNvPr id="54285" name="Group 13"/>
            <p:cNvGrpSpPr>
              <a:grpSpLocks/>
            </p:cNvGrpSpPr>
            <p:nvPr/>
          </p:nvGrpSpPr>
          <p:grpSpPr bwMode="auto">
            <a:xfrm>
              <a:off x="839" y="1888"/>
              <a:ext cx="1270" cy="590"/>
              <a:chOff x="2245" y="3612"/>
              <a:chExt cx="1270" cy="590"/>
            </a:xfrm>
          </p:grpSpPr>
          <p:sp>
            <p:nvSpPr>
              <p:cNvPr id="54286" name="Line 14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7" name="Line 15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793" y="3022"/>
              <a:ext cx="1270" cy="698"/>
            </a:xfrm>
            <a:prstGeom prst="ellips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4289" name="Group 17"/>
            <p:cNvGrpSpPr>
              <a:grpSpLocks/>
            </p:cNvGrpSpPr>
            <p:nvPr/>
          </p:nvGrpSpPr>
          <p:grpSpPr bwMode="auto">
            <a:xfrm>
              <a:off x="3515" y="1888"/>
              <a:ext cx="1270" cy="590"/>
              <a:chOff x="2245" y="3612"/>
              <a:chExt cx="1270" cy="590"/>
            </a:xfrm>
          </p:grpSpPr>
          <p:sp>
            <p:nvSpPr>
              <p:cNvPr id="54290" name="Line 18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1" name="Line 19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4292" name="Group 20"/>
            <p:cNvGrpSpPr>
              <a:grpSpLocks/>
            </p:cNvGrpSpPr>
            <p:nvPr/>
          </p:nvGrpSpPr>
          <p:grpSpPr bwMode="auto">
            <a:xfrm>
              <a:off x="3470" y="3022"/>
              <a:ext cx="1270" cy="590"/>
              <a:chOff x="2245" y="3612"/>
              <a:chExt cx="1270" cy="590"/>
            </a:xfrm>
          </p:grpSpPr>
          <p:sp>
            <p:nvSpPr>
              <p:cNvPr id="54293" name="Line 21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4" name="Line 22"/>
              <p:cNvSpPr>
                <a:spLocks noChangeShapeType="1"/>
              </p:cNvSpPr>
              <p:nvPr/>
            </p:nvSpPr>
            <p:spPr bwMode="auto">
              <a:xfrm flipV="1">
                <a:off x="2245" y="3612"/>
                <a:ext cx="1270" cy="59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921</TotalTime>
  <Words>740</Words>
  <Application>Microsoft Office PowerPoint</Application>
  <PresentationFormat>Экран (4:3)</PresentationFormat>
  <Paragraphs>181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Wingdings</vt:lpstr>
      <vt:lpstr>Вершина горы</vt:lpstr>
      <vt:lpstr>Документ Microsoft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Задача №4</vt:lpstr>
      <vt:lpstr>Задача №5 </vt:lpstr>
      <vt:lpstr>Слайд 25</vt:lpstr>
      <vt:lpstr>Найди ошибки в решении задачи 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Дарёна</cp:lastModifiedBy>
  <cp:revision>122</cp:revision>
  <dcterms:created xsi:type="dcterms:W3CDTF">2008-11-06T18:27:38Z</dcterms:created>
  <dcterms:modified xsi:type="dcterms:W3CDTF">2011-12-10T20:40:44Z</dcterms:modified>
</cp:coreProperties>
</file>