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4" r:id="rId3"/>
    <p:sldId id="282" r:id="rId4"/>
    <p:sldId id="259" r:id="rId5"/>
    <p:sldId id="287" r:id="rId6"/>
    <p:sldId id="261" r:id="rId7"/>
    <p:sldId id="283" r:id="rId8"/>
    <p:sldId id="260" r:id="rId9"/>
    <p:sldId id="273" r:id="rId10"/>
    <p:sldId id="268" r:id="rId11"/>
    <p:sldId id="288" r:id="rId12"/>
    <p:sldId id="258" r:id="rId13"/>
    <p:sldId id="267" r:id="rId14"/>
    <p:sldId id="278" r:id="rId15"/>
    <p:sldId id="280" r:id="rId16"/>
    <p:sldId id="269" r:id="rId17"/>
    <p:sldId id="281" r:id="rId18"/>
    <p:sldId id="262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F8"/>
    <a:srgbClr val="3366FF"/>
    <a:srgbClr val="FF9999"/>
    <a:srgbClr val="FF0000"/>
    <a:srgbClr val="66FFFF"/>
    <a:srgbClr val="24A024"/>
    <a:srgbClr val="0066FF"/>
    <a:srgbClr val="46A3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71DB4-26DC-48BB-9DAA-CC9B6C9A94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4F2A9-631F-4A0F-89EE-ABE5A631EA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EC0C4-0630-437C-90BD-9590E80463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7C54A5-F8E3-43FE-A90C-08D7D84A2F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A28203-5021-48E5-AA7D-3548D33380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AC70A4-C42A-414B-A56B-199477C43E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3F49EF-2516-4A19-B8F2-3C85887AA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32F31-417E-4D79-8D0D-3D110DED08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B56CA-06D4-4D88-87EF-F6A43B9C4B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DD8F2-4FD9-45A6-8C7E-DB75EB5211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AB193-26EF-47C4-BEF9-CA08B80F2C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85EFD-29CF-4704-9DFA-85A5E30F09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17576-DB69-4BC0-91D4-04397168AE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107AC-E957-4279-AD02-A6F00A0FC8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9C1AF-24B3-449D-B413-B4E91EF4E6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3D3BD1-C48C-4CDB-9D2C-F0454751EA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jpeg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1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jpe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1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61175"/>
          </a:xfrm>
          <a:noFill/>
          <a:ln/>
        </p:spPr>
      </p:pic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sz="280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r>
              <a:rPr lang="ru-RU" sz="2800">
                <a:solidFill>
                  <a:schemeClr val="accent2"/>
                </a:solidFill>
              </a:rPr>
              <a:t>Конспект урока </a:t>
            </a:r>
          </a:p>
          <a:p>
            <a:pPr marL="0" indent="0" algn="ctr">
              <a:buFontTx/>
              <a:buNone/>
            </a:pPr>
            <a:r>
              <a:rPr lang="ru-RU" sz="2800">
                <a:solidFill>
                  <a:schemeClr val="accent2"/>
                </a:solidFill>
              </a:rPr>
              <a:t>технологии</a:t>
            </a:r>
          </a:p>
          <a:p>
            <a:pPr marL="0" indent="0" algn="ctr">
              <a:buFontTx/>
              <a:buNone/>
            </a:pPr>
            <a:r>
              <a:rPr lang="ru-RU" sz="2800">
                <a:solidFill>
                  <a:schemeClr val="accent2"/>
                </a:solidFill>
              </a:rPr>
              <a:t>на тему:</a:t>
            </a:r>
          </a:p>
          <a:p>
            <a:pPr marL="0" indent="0" algn="ctr">
              <a:buFontTx/>
              <a:buNone/>
            </a:pPr>
            <a:r>
              <a:rPr lang="ru-RU">
                <a:solidFill>
                  <a:schemeClr val="accent2"/>
                </a:solidFill>
              </a:rPr>
              <a:t>Работа с разными материалами</a:t>
            </a:r>
          </a:p>
          <a:p>
            <a:pPr marL="0" indent="0" algn="ctr">
              <a:buFontTx/>
              <a:buNone/>
            </a:pPr>
            <a:r>
              <a:rPr lang="ru-RU" sz="4000">
                <a:solidFill>
                  <a:schemeClr val="accent2"/>
                </a:solidFill>
              </a:rPr>
              <a:t>«Снежинка»</a:t>
            </a:r>
          </a:p>
          <a:p>
            <a:pPr marL="0" indent="0" algn="ctr"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Автор</a:t>
            </a:r>
          </a:p>
          <a:p>
            <a:pPr marL="0" indent="0" algn="ctr"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Савенкова В.А.</a:t>
            </a:r>
          </a:p>
          <a:p>
            <a:pPr marL="0" indent="0" algn="ctr"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учитель начальных классов</a:t>
            </a:r>
          </a:p>
          <a:p>
            <a:pPr marL="0" indent="0" algn="ctr"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ГОУ СОШ № 1652</a:t>
            </a:r>
          </a:p>
          <a:p>
            <a:pPr marL="0" indent="0" algn="ctr"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г. Москвы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13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82100" cy="6859588"/>
          </a:xfrm>
          <a:noFill/>
          <a:ln/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3600450" cy="1223963"/>
          </a:xfrm>
          <a:gradFill rotWithShape="1">
            <a:gsLst>
              <a:gs pos="0">
                <a:srgbClr val="FF9999">
                  <a:gamma/>
                  <a:shade val="46275"/>
                  <a:invGamma/>
                </a:srgbClr>
              </a:gs>
              <a:gs pos="5000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algn="l"/>
            <a:r>
              <a:rPr lang="ru-RU" sz="9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Китай</a:t>
            </a:r>
          </a:p>
        </p:txBody>
      </p:sp>
      <p:pic>
        <p:nvPicPr>
          <p:cNvPr id="22535" name="Picture 7" descr="NewYear-1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95738" y="549275"/>
            <a:ext cx="4711700" cy="5905500"/>
          </a:xfrm>
          <a:noFill/>
          <a:ln/>
        </p:spPr>
      </p:pic>
      <p:pic>
        <p:nvPicPr>
          <p:cNvPr id="22546" name="Picture 18" descr="800px-Bratislava_New_Year_Firewor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9750" y="2781300"/>
            <a:ext cx="3822700" cy="2663825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13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3175"/>
            <a:ext cx="9144000" cy="6861175"/>
          </a:xfrm>
          <a:noFill/>
          <a:ln/>
        </p:spPr>
      </p:pic>
      <p:sp>
        <p:nvSpPr>
          <p:cNvPr id="10342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Новый год!</a:t>
            </a:r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3851275" y="2276475"/>
          <a:ext cx="2076450" cy="2087563"/>
        </p:xfrm>
        <a:graphic>
          <a:graphicData uri="http://schemas.openxmlformats.org/presentationml/2006/ole">
            <p:oleObj spid="_x0000_s103428" name="Точечный рисунок" r:id="rId4" imgW="1819529" imgH="1828571" progId="Paint.Picture">
              <p:embed/>
            </p:oleObj>
          </a:graphicData>
        </a:graphic>
      </p:graphicFrame>
      <p:pic>
        <p:nvPicPr>
          <p:cNvPr id="103429" name="Picture 5" descr="fiz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1557338"/>
            <a:ext cx="9144000" cy="5184775"/>
          </a:xfrm>
          <a:noFill/>
          <a:ln/>
        </p:spPr>
      </p:pic>
      <p:graphicFrame>
        <p:nvGraphicFramePr>
          <p:cNvPr id="103430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6011863" y="2133600"/>
          <a:ext cx="2987675" cy="1633538"/>
        </p:xfrm>
        <a:graphic>
          <a:graphicData uri="http://schemas.openxmlformats.org/presentationml/2006/ole">
            <p:oleObj spid="_x0000_s103430" name="Точечный рисунок" r:id="rId6" imgW="2542857" imgH="1390844" progId="Paint.Picture">
              <p:embed/>
            </p:oleObj>
          </a:graphicData>
        </a:graphic>
      </p:graphicFrame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rgbClr val="46A3AA"/>
              </a:gs>
              <a:gs pos="50000">
                <a:srgbClr val="46A3AA">
                  <a:gamma/>
                  <a:shade val="46275"/>
                  <a:invGamma/>
                </a:srgbClr>
              </a:gs>
              <a:gs pos="100000">
                <a:srgbClr val="46A3A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Новый год!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116013" y="5157788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276600" y="5876925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555875" y="5876925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835150" y="5876925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116013" y="5876925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95288" y="5876925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3995738" y="5157788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3276600" y="5157788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555875" y="5157788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1835150" y="5157788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5435600" y="4437063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4716463" y="4437063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3995738" y="4437063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3276600" y="4437063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2555875" y="4437063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1835150" y="4437063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3276600" y="2997200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1835150" y="2997200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2555875" y="2997200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>
            <a:off x="4716463" y="3716338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3995738" y="3716338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20" name="AutoShape 24"/>
          <p:cNvSpPr>
            <a:spLocks noChangeArrowheads="1"/>
          </p:cNvSpPr>
          <p:nvPr/>
        </p:nvSpPr>
        <p:spPr bwMode="auto">
          <a:xfrm>
            <a:off x="3276600" y="3716338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2555875" y="3716338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2555875" y="1557338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2555875" y="2276475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1835150" y="2276475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3995738" y="2997200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>
            <a:off x="3276600" y="1557338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3276600" y="2276475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28" name="AutoShape 32"/>
          <p:cNvSpPr>
            <a:spLocks noChangeArrowheads="1"/>
          </p:cNvSpPr>
          <p:nvPr/>
        </p:nvSpPr>
        <p:spPr bwMode="auto">
          <a:xfrm>
            <a:off x="4716463" y="836613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29" name="AutoShape 33"/>
          <p:cNvSpPr>
            <a:spLocks noChangeArrowheads="1"/>
          </p:cNvSpPr>
          <p:nvPr/>
        </p:nvSpPr>
        <p:spPr bwMode="auto">
          <a:xfrm>
            <a:off x="3995738" y="836613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30" name="AutoShape 34"/>
          <p:cNvSpPr>
            <a:spLocks noChangeArrowheads="1"/>
          </p:cNvSpPr>
          <p:nvPr/>
        </p:nvSpPr>
        <p:spPr bwMode="auto">
          <a:xfrm>
            <a:off x="3276600" y="836613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3995738" y="1557338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32" name="AutoShape 36"/>
          <p:cNvSpPr>
            <a:spLocks noChangeArrowheads="1"/>
          </p:cNvSpPr>
          <p:nvPr/>
        </p:nvSpPr>
        <p:spPr bwMode="auto">
          <a:xfrm>
            <a:off x="3995738" y="2276475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33" name="AutoShape 37"/>
          <p:cNvSpPr>
            <a:spLocks noChangeArrowheads="1"/>
          </p:cNvSpPr>
          <p:nvPr/>
        </p:nvSpPr>
        <p:spPr bwMode="auto">
          <a:xfrm>
            <a:off x="4716463" y="1557338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34" name="AutoShape 38"/>
          <p:cNvSpPr>
            <a:spLocks noChangeArrowheads="1"/>
          </p:cNvSpPr>
          <p:nvPr/>
        </p:nvSpPr>
        <p:spPr bwMode="auto">
          <a:xfrm>
            <a:off x="6877050" y="2276475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156325" y="2276475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5435600" y="2276475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37" name="AutoShape 41"/>
          <p:cNvSpPr>
            <a:spLocks noChangeArrowheads="1"/>
          </p:cNvSpPr>
          <p:nvPr/>
        </p:nvSpPr>
        <p:spPr bwMode="auto">
          <a:xfrm>
            <a:off x="4716463" y="2276475"/>
            <a:ext cx="720725" cy="71913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138" name="AutoShape 42"/>
          <p:cNvSpPr>
            <a:spLocks noChangeArrowheads="1"/>
          </p:cNvSpPr>
          <p:nvPr/>
        </p:nvSpPr>
        <p:spPr bwMode="auto">
          <a:xfrm>
            <a:off x="6877050" y="836613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39" name="AutoShape 43"/>
          <p:cNvSpPr>
            <a:spLocks noChangeArrowheads="1"/>
          </p:cNvSpPr>
          <p:nvPr/>
        </p:nvSpPr>
        <p:spPr bwMode="auto">
          <a:xfrm>
            <a:off x="6156325" y="836613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40" name="AutoShape 44"/>
          <p:cNvSpPr>
            <a:spLocks noChangeArrowheads="1"/>
          </p:cNvSpPr>
          <p:nvPr/>
        </p:nvSpPr>
        <p:spPr bwMode="auto">
          <a:xfrm>
            <a:off x="5435600" y="836613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41" name="AutoShape 45"/>
          <p:cNvSpPr>
            <a:spLocks noChangeArrowheads="1"/>
          </p:cNvSpPr>
          <p:nvPr/>
        </p:nvSpPr>
        <p:spPr bwMode="auto">
          <a:xfrm>
            <a:off x="7596188" y="836613"/>
            <a:ext cx="720725" cy="71913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42" name="AutoShape 46"/>
          <p:cNvSpPr>
            <a:spLocks noChangeArrowheads="1"/>
          </p:cNvSpPr>
          <p:nvPr/>
        </p:nvSpPr>
        <p:spPr bwMode="auto">
          <a:xfrm>
            <a:off x="1331913" y="836613"/>
            <a:ext cx="9366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5076825" y="5229225"/>
            <a:ext cx="4562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Зимой на ветках яблоки!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Скорей их собери!</a:t>
            </a:r>
            <a:endParaRPr lang="en-US" sz="24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И вдруг вспорхнули яблоки,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Ведь это…</a:t>
            </a:r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3348038" y="76517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4067175" y="765175"/>
            <a:ext cx="506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4859338" y="76517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149" name="Rectangle 53"/>
          <p:cNvSpPr>
            <a:spLocks noChangeArrowheads="1"/>
          </p:cNvSpPr>
          <p:nvPr/>
        </p:nvSpPr>
        <p:spPr bwMode="auto">
          <a:xfrm>
            <a:off x="5580063" y="765175"/>
            <a:ext cx="43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г</a:t>
            </a:r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6300788" y="765175"/>
            <a:ext cx="506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7019925" y="765175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р</a:t>
            </a:r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7740650" y="765175"/>
            <a:ext cx="506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153" name="Rectangle 57"/>
          <p:cNvSpPr>
            <a:spLocks noChangeArrowheads="1"/>
          </p:cNvSpPr>
          <p:nvPr/>
        </p:nvSpPr>
        <p:spPr bwMode="auto">
          <a:xfrm>
            <a:off x="179388" y="1989138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4154" name="AutoShape 58"/>
          <p:cNvSpPr>
            <a:spLocks noChangeArrowheads="1"/>
          </p:cNvSpPr>
          <p:nvPr/>
        </p:nvSpPr>
        <p:spPr bwMode="auto">
          <a:xfrm rot="10800000">
            <a:off x="7885113" y="2276475"/>
            <a:ext cx="9366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6084888" y="3284538"/>
            <a:ext cx="30591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Меня не растили,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Из снега слепили.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Вместо носа ловко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Вставили морковку.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Глаза – угольки,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Руки – сучки,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Холодный, большой –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Кто я такой?..</a:t>
            </a: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1908175" y="2205038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>
            <a:off x="2700338" y="2205038"/>
            <a:ext cx="506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3348038" y="2205038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159" name="Rectangle 63"/>
          <p:cNvSpPr>
            <a:spLocks noChangeArrowheads="1"/>
          </p:cNvSpPr>
          <p:nvPr/>
        </p:nvSpPr>
        <p:spPr bwMode="auto">
          <a:xfrm>
            <a:off x="4067175" y="2205038"/>
            <a:ext cx="43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г</a:t>
            </a:r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auto">
          <a:xfrm>
            <a:off x="4787900" y="2205038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161" name="Rectangle 65"/>
          <p:cNvSpPr>
            <a:spLocks noChangeArrowheads="1"/>
          </p:cNvSpPr>
          <p:nvPr/>
        </p:nvSpPr>
        <p:spPr bwMode="auto">
          <a:xfrm>
            <a:off x="5580063" y="2205038"/>
            <a:ext cx="485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4162" name="Rectangle 66"/>
          <p:cNvSpPr>
            <a:spLocks noChangeArrowheads="1"/>
          </p:cNvSpPr>
          <p:nvPr/>
        </p:nvSpPr>
        <p:spPr bwMode="auto">
          <a:xfrm>
            <a:off x="6227763" y="2205038"/>
            <a:ext cx="506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163" name="Rectangle 67"/>
          <p:cNvSpPr>
            <a:spLocks noChangeArrowheads="1"/>
          </p:cNvSpPr>
          <p:nvPr/>
        </p:nvSpPr>
        <p:spPr bwMode="auto">
          <a:xfrm>
            <a:off x="6948488" y="2205038"/>
            <a:ext cx="506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4164" name="AutoShape 68"/>
          <p:cNvSpPr>
            <a:spLocks noChangeArrowheads="1"/>
          </p:cNvSpPr>
          <p:nvPr/>
        </p:nvSpPr>
        <p:spPr bwMode="auto">
          <a:xfrm>
            <a:off x="684213" y="3716338"/>
            <a:ext cx="9366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5" name="Rectangle 69"/>
          <p:cNvSpPr>
            <a:spLocks noChangeArrowheads="1"/>
          </p:cNvSpPr>
          <p:nvPr/>
        </p:nvSpPr>
        <p:spPr bwMode="auto">
          <a:xfrm>
            <a:off x="6142038" y="3789363"/>
            <a:ext cx="30019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Дел у меня немало –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Я белым одеялом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Всю землю укрываю,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В лёд реки убираю,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Белю поля, дома…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Зовут меня?..</a:t>
            </a:r>
            <a:r>
              <a:rPr lang="ru-RU" sz="2400" b="1">
                <a:latin typeface="Times New Roman" pitchFamily="18" charset="0"/>
              </a:rPr>
              <a:t> </a:t>
            </a:r>
          </a:p>
        </p:txBody>
      </p:sp>
      <p:sp>
        <p:nvSpPr>
          <p:cNvPr id="4167" name="Rectangle 71"/>
          <p:cNvSpPr>
            <a:spLocks noChangeArrowheads="1"/>
          </p:cNvSpPr>
          <p:nvPr/>
        </p:nvSpPr>
        <p:spPr bwMode="auto">
          <a:xfrm>
            <a:off x="2700338" y="3644900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з</a:t>
            </a:r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3348038" y="3644900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3995738" y="3644900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4716463" y="3644900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4171" name="AutoShape 75"/>
          <p:cNvSpPr>
            <a:spLocks noChangeArrowheads="1"/>
          </p:cNvSpPr>
          <p:nvPr/>
        </p:nvSpPr>
        <p:spPr bwMode="auto">
          <a:xfrm rot="10800000">
            <a:off x="4140200" y="5949950"/>
            <a:ext cx="9366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72" name="Rectangle 76"/>
          <p:cNvSpPr>
            <a:spLocks noChangeArrowheads="1"/>
          </p:cNvSpPr>
          <p:nvPr/>
        </p:nvSpPr>
        <p:spPr bwMode="auto">
          <a:xfrm>
            <a:off x="5076825" y="5157788"/>
            <a:ext cx="4562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Раскинулась моя страна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От севера до юга: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Когда в одном краю весна,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В другом – снега да…</a:t>
            </a:r>
          </a:p>
        </p:txBody>
      </p:sp>
      <p:sp>
        <p:nvSpPr>
          <p:cNvPr id="4173" name="Rectangle 77"/>
          <p:cNvSpPr>
            <a:spLocks noChangeArrowheads="1"/>
          </p:cNvSpPr>
          <p:nvPr/>
        </p:nvSpPr>
        <p:spPr bwMode="auto">
          <a:xfrm>
            <a:off x="539750" y="5805488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4174" name="Rectangle 78"/>
          <p:cNvSpPr>
            <a:spLocks noChangeArrowheads="1"/>
          </p:cNvSpPr>
          <p:nvPr/>
        </p:nvSpPr>
        <p:spPr bwMode="auto">
          <a:xfrm>
            <a:off x="1258888" y="5805488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ь</a:t>
            </a:r>
          </a:p>
        </p:txBody>
      </p:sp>
      <p:sp>
        <p:nvSpPr>
          <p:cNvPr id="4175" name="Rectangle 79"/>
          <p:cNvSpPr>
            <a:spLocks noChangeArrowheads="1"/>
          </p:cNvSpPr>
          <p:nvPr/>
        </p:nvSpPr>
        <p:spPr bwMode="auto">
          <a:xfrm>
            <a:off x="1908175" y="5805488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ю</a:t>
            </a:r>
          </a:p>
        </p:txBody>
      </p:sp>
      <p:sp>
        <p:nvSpPr>
          <p:cNvPr id="4176" name="Rectangle 80"/>
          <p:cNvSpPr>
            <a:spLocks noChangeArrowheads="1"/>
          </p:cNvSpPr>
          <p:nvPr/>
        </p:nvSpPr>
        <p:spPr bwMode="auto">
          <a:xfrm>
            <a:off x="2700338" y="5805488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г</a:t>
            </a:r>
          </a:p>
        </p:txBody>
      </p:sp>
      <p:sp>
        <p:nvSpPr>
          <p:cNvPr id="4177" name="Rectangle 81"/>
          <p:cNvSpPr>
            <a:spLocks noChangeArrowheads="1"/>
          </p:cNvSpPr>
          <p:nvPr/>
        </p:nvSpPr>
        <p:spPr bwMode="auto">
          <a:xfrm>
            <a:off x="3348038" y="5805488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4178" name="AutoShape 82"/>
          <p:cNvSpPr>
            <a:spLocks noChangeArrowheads="1"/>
          </p:cNvSpPr>
          <p:nvPr/>
        </p:nvSpPr>
        <p:spPr bwMode="auto">
          <a:xfrm>
            <a:off x="179388" y="4437063"/>
            <a:ext cx="9366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4859338" y="5157788"/>
            <a:ext cx="40814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Кто на льду меня догонит?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Мы бежим вперегонки.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А несут меня не кони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А блестящие…</a:t>
            </a:r>
          </a:p>
        </p:txBody>
      </p:sp>
      <p:sp>
        <p:nvSpPr>
          <p:cNvPr id="4180" name="Rectangle 84"/>
          <p:cNvSpPr>
            <a:spLocks noChangeArrowheads="1"/>
          </p:cNvSpPr>
          <p:nvPr/>
        </p:nvSpPr>
        <p:spPr bwMode="auto">
          <a:xfrm>
            <a:off x="1908175" y="436562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4181" name="Rectangle 85"/>
          <p:cNvSpPr>
            <a:spLocks noChangeArrowheads="1"/>
          </p:cNvSpPr>
          <p:nvPr/>
        </p:nvSpPr>
        <p:spPr bwMode="auto">
          <a:xfrm>
            <a:off x="2700338" y="436562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182" name="Rectangle 86"/>
          <p:cNvSpPr>
            <a:spLocks noChangeArrowheads="1"/>
          </p:cNvSpPr>
          <p:nvPr/>
        </p:nvSpPr>
        <p:spPr bwMode="auto">
          <a:xfrm>
            <a:off x="3348038" y="436562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4183" name="Rectangle 87"/>
          <p:cNvSpPr>
            <a:spLocks noChangeArrowheads="1"/>
          </p:cNvSpPr>
          <p:nvPr/>
        </p:nvSpPr>
        <p:spPr bwMode="auto">
          <a:xfrm>
            <a:off x="4067175" y="436562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ь</a:t>
            </a:r>
          </a:p>
        </p:txBody>
      </p:sp>
      <p:sp>
        <p:nvSpPr>
          <p:cNvPr id="4184" name="Rectangle 88"/>
          <p:cNvSpPr>
            <a:spLocks noChangeArrowheads="1"/>
          </p:cNvSpPr>
          <p:nvPr/>
        </p:nvSpPr>
        <p:spPr bwMode="auto">
          <a:xfrm>
            <a:off x="4787900" y="436562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4185" name="Rectangle 89"/>
          <p:cNvSpPr>
            <a:spLocks noChangeArrowheads="1"/>
          </p:cNvSpPr>
          <p:nvPr/>
        </p:nvSpPr>
        <p:spPr bwMode="auto">
          <a:xfrm>
            <a:off x="5508625" y="436562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186" name="AutoShape 90"/>
          <p:cNvSpPr>
            <a:spLocks noChangeArrowheads="1"/>
          </p:cNvSpPr>
          <p:nvPr/>
        </p:nvSpPr>
        <p:spPr bwMode="auto">
          <a:xfrm>
            <a:off x="900113" y="1557338"/>
            <a:ext cx="9366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87" name="Rectangle 91"/>
          <p:cNvSpPr>
            <a:spLocks noChangeArrowheads="1"/>
          </p:cNvSpPr>
          <p:nvPr/>
        </p:nvSpPr>
        <p:spPr bwMode="auto">
          <a:xfrm>
            <a:off x="5292725" y="5445125"/>
            <a:ext cx="35766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Не колючий,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Светло – синий,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По кустам развешан…</a:t>
            </a:r>
          </a:p>
        </p:txBody>
      </p:sp>
      <p:sp>
        <p:nvSpPr>
          <p:cNvPr id="4188" name="Rectangle 92"/>
          <p:cNvSpPr>
            <a:spLocks noChangeArrowheads="1"/>
          </p:cNvSpPr>
          <p:nvPr/>
        </p:nvSpPr>
        <p:spPr bwMode="auto">
          <a:xfrm>
            <a:off x="2627313" y="1484313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189" name="Rectangle 93"/>
          <p:cNvSpPr>
            <a:spLocks noChangeArrowheads="1"/>
          </p:cNvSpPr>
          <p:nvPr/>
        </p:nvSpPr>
        <p:spPr bwMode="auto">
          <a:xfrm>
            <a:off x="3348038" y="1484313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4190" name="Rectangle 94"/>
          <p:cNvSpPr>
            <a:spLocks noChangeArrowheads="1"/>
          </p:cNvSpPr>
          <p:nvPr/>
        </p:nvSpPr>
        <p:spPr bwMode="auto">
          <a:xfrm>
            <a:off x="4067175" y="1484313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191" name="Rectangle 95"/>
          <p:cNvSpPr>
            <a:spLocks noChangeArrowheads="1"/>
          </p:cNvSpPr>
          <p:nvPr/>
        </p:nvSpPr>
        <p:spPr bwMode="auto">
          <a:xfrm>
            <a:off x="4787900" y="1484313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й</a:t>
            </a:r>
          </a:p>
        </p:txBody>
      </p:sp>
      <p:sp>
        <p:nvSpPr>
          <p:cNvPr id="4192" name="AutoShape 96"/>
          <p:cNvSpPr>
            <a:spLocks noChangeArrowheads="1"/>
          </p:cNvSpPr>
          <p:nvPr/>
        </p:nvSpPr>
        <p:spPr bwMode="auto">
          <a:xfrm>
            <a:off x="395288" y="2997200"/>
            <a:ext cx="9366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3" name="Rectangle 97"/>
          <p:cNvSpPr>
            <a:spLocks noChangeArrowheads="1"/>
          </p:cNvSpPr>
          <p:nvPr/>
        </p:nvSpPr>
        <p:spPr bwMode="auto">
          <a:xfrm>
            <a:off x="5219700" y="5157788"/>
            <a:ext cx="3433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Два берёзовых коня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По снегу несут меня.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Кони эти рыжие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И зовут их…</a:t>
            </a:r>
          </a:p>
        </p:txBody>
      </p:sp>
      <p:sp>
        <p:nvSpPr>
          <p:cNvPr id="4194" name="Rectangle 98"/>
          <p:cNvSpPr>
            <a:spLocks noChangeArrowheads="1"/>
          </p:cNvSpPr>
          <p:nvPr/>
        </p:nvSpPr>
        <p:spPr bwMode="auto">
          <a:xfrm>
            <a:off x="1908175" y="292417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4195" name="Rectangle 99"/>
          <p:cNvSpPr>
            <a:spLocks noChangeArrowheads="1"/>
          </p:cNvSpPr>
          <p:nvPr/>
        </p:nvSpPr>
        <p:spPr bwMode="auto">
          <a:xfrm>
            <a:off x="2627313" y="292417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4196" name="Rectangle 100"/>
          <p:cNvSpPr>
            <a:spLocks noChangeArrowheads="1"/>
          </p:cNvSpPr>
          <p:nvPr/>
        </p:nvSpPr>
        <p:spPr bwMode="auto">
          <a:xfrm>
            <a:off x="3348038" y="292417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ж</a:t>
            </a:r>
          </a:p>
        </p:txBody>
      </p:sp>
      <p:sp>
        <p:nvSpPr>
          <p:cNvPr id="4197" name="Rectangle 101"/>
          <p:cNvSpPr>
            <a:spLocks noChangeArrowheads="1"/>
          </p:cNvSpPr>
          <p:nvPr/>
        </p:nvSpPr>
        <p:spPr bwMode="auto">
          <a:xfrm>
            <a:off x="4067175" y="292417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198" name="AutoShape 102"/>
          <p:cNvSpPr>
            <a:spLocks noChangeArrowheads="1"/>
          </p:cNvSpPr>
          <p:nvPr/>
        </p:nvSpPr>
        <p:spPr bwMode="auto">
          <a:xfrm>
            <a:off x="107950" y="5157788"/>
            <a:ext cx="9366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" name="Rectangle 103"/>
          <p:cNvSpPr>
            <a:spLocks noChangeArrowheads="1"/>
          </p:cNvSpPr>
          <p:nvPr/>
        </p:nvSpPr>
        <p:spPr bwMode="auto">
          <a:xfrm>
            <a:off x="4859338" y="5157788"/>
            <a:ext cx="4010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Взял дубовых два бруска,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Два железных полозка.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На бруски набил я планки,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Дайте снег! Готовы…</a:t>
            </a:r>
          </a:p>
        </p:txBody>
      </p:sp>
      <p:sp>
        <p:nvSpPr>
          <p:cNvPr id="4201" name="Rectangle 105"/>
          <p:cNvSpPr>
            <a:spLocks noChangeArrowheads="1"/>
          </p:cNvSpPr>
          <p:nvPr/>
        </p:nvSpPr>
        <p:spPr bwMode="auto">
          <a:xfrm>
            <a:off x="1187450" y="5084763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4202" name="Rectangle 106"/>
          <p:cNvSpPr>
            <a:spLocks noChangeArrowheads="1"/>
          </p:cNvSpPr>
          <p:nvPr/>
        </p:nvSpPr>
        <p:spPr bwMode="auto">
          <a:xfrm>
            <a:off x="1908175" y="5084763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4203" name="Rectangle 107"/>
          <p:cNvSpPr>
            <a:spLocks noChangeArrowheads="1"/>
          </p:cNvSpPr>
          <p:nvPr/>
        </p:nvSpPr>
        <p:spPr bwMode="auto">
          <a:xfrm>
            <a:off x="2627313" y="5084763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4204" name="Rectangle 108"/>
          <p:cNvSpPr>
            <a:spLocks noChangeArrowheads="1"/>
          </p:cNvSpPr>
          <p:nvPr/>
        </p:nvSpPr>
        <p:spPr bwMode="auto">
          <a:xfrm>
            <a:off x="3348038" y="5084763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4205" name="Rectangle 109"/>
          <p:cNvSpPr>
            <a:spLocks noChangeArrowheads="1"/>
          </p:cNvSpPr>
          <p:nvPr/>
        </p:nvSpPr>
        <p:spPr bwMode="auto">
          <a:xfrm>
            <a:off x="4067175" y="5084763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</p:spTree>
  </p:cSld>
  <p:clrMapOvr>
    <a:masterClrMapping/>
  </p:clrMapOvr>
  <p:transition advClick="0" advTm="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1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1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5" dur="10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8" dur="10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1" dur="10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500"/>
                            </p:stCondLst>
                            <p:childTnLst>
                              <p:par>
                                <p:cTn id="3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1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500"/>
                            </p:stCondLst>
                            <p:childTnLst>
                              <p:par>
                                <p:cTn id="3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1" dur="1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4" dur="1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500"/>
                            </p:stCondLst>
                            <p:childTnLst>
                              <p:par>
                                <p:cTn id="3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9" dur="10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500"/>
                            </p:stCondLst>
                            <p:childTnLst>
                              <p:par>
                                <p:cTn id="3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4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4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8" dur="10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1" dur="1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500"/>
                            </p:stCondLst>
                            <p:childTnLst>
                              <p:par>
                                <p:cTn id="3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500"/>
                            </p:stCondLst>
                            <p:childTnLst>
                              <p:par>
                                <p:cTn id="3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20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4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4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4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4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4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4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500"/>
                            </p:stCondLst>
                            <p:childTnLst>
                              <p:par>
                                <p:cTn id="4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9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2" dur="10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500"/>
                            </p:stCondLst>
                            <p:childTnLst>
                              <p:par>
                                <p:cTn id="4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7" dur="10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2500"/>
                            </p:stCondLst>
                            <p:childTnLst>
                              <p:par>
                                <p:cTn id="4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20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4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4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00"/>
                            </p:stCondLst>
                            <p:childTnLst>
                              <p:par>
                                <p:cTn id="4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2" dur="10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5" dur="10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0"/>
                            </p:stCondLst>
                            <p:childTnLst>
                              <p:par>
                                <p:cTn id="4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0" dur="10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20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4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4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500"/>
                            </p:stCondLst>
                            <p:childTnLst>
                              <p:par>
                                <p:cTn id="49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10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10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00"/>
                            </p:stCondLst>
                            <p:childTnLst>
                              <p:par>
                                <p:cTn id="5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3" dur="10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2500"/>
                            </p:stCondLst>
                            <p:childTnLst>
                              <p:par>
                                <p:cTn id="5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20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4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4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00"/>
                            </p:stCondLst>
                            <p:childTnLst>
                              <p:par>
                                <p:cTn id="5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2" dur="10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" dur="10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500"/>
                            </p:stCondLst>
                            <p:childTnLst>
                              <p:par>
                                <p:cTn id="538" presetID="1" presetClass="emph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539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540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543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544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5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547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548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551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552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3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555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556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7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559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560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1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56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56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56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56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3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1" dur="2000" fill="hold"/>
                                        <p:tgtEl>
                                          <p:spTgt spid="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2" presetID="3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3" dur="2000" fill="hold"/>
                                        <p:tgtEl>
                                          <p:spTgt spid="4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4" presetID="3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5" dur="2000" fill="hold"/>
                                        <p:tgtEl>
                                          <p:spTgt spid="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6" presetID="3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7" dur="2000" fill="hold"/>
                                        <p:tgtEl>
                                          <p:spTgt spid="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8" presetID="3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9" dur="2000" fill="hold"/>
                                        <p:tgtEl>
                                          <p:spTgt spid="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0" presetID="3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1" dur="2000" fill="hold"/>
                                        <p:tgtEl>
                                          <p:spTgt spid="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2" presetID="3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3" dur="2000" fill="hold"/>
                                        <p:tgtEl>
                                          <p:spTgt spid="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4" presetID="3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5" dur="2000" fill="hold"/>
                                        <p:tgtEl>
                                          <p:spTgt spid="4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nimBg="1"/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127" grpId="0" animBg="1"/>
      <p:bldP spid="4128" grpId="0" animBg="1"/>
      <p:bldP spid="4129" grpId="0" uiExpand="1" build="allAtOnce" animBg="1"/>
      <p:bldP spid="4130" grpId="0" uiExpand="1" build="allAtOnce" animBg="1"/>
      <p:bldP spid="4131" grpId="0" animBg="1"/>
      <p:bldP spid="4132" grpId="0" animBg="1"/>
      <p:bldP spid="4133" grpId="0" animBg="1"/>
      <p:bldP spid="4134" grpId="0" animBg="1"/>
      <p:bldP spid="4135" grpId="0" animBg="1"/>
      <p:bldP spid="4136" grpId="0" animBg="1"/>
      <p:bldP spid="4137" grpId="0" animBg="1"/>
      <p:bldP spid="4138" grpId="0" animBg="1"/>
      <p:bldP spid="4139" grpId="0" animBg="1"/>
      <p:bldP spid="4140" grpId="0" animBg="1"/>
      <p:bldP spid="4141" grpId="0" animBg="1"/>
      <p:bldP spid="4142" grpId="0" animBg="1"/>
      <p:bldP spid="4142" grpId="1" animBg="1"/>
      <p:bldP spid="4145" grpId="0"/>
      <p:bldP spid="4145" grpId="1"/>
      <p:bldP spid="4146" grpId="0" build="allAtOnce"/>
      <p:bldP spid="4147" grpId="0"/>
      <p:bldP spid="4148" grpId="0"/>
      <p:bldP spid="4149" grpId="0"/>
      <p:bldP spid="4150" grpId="0"/>
      <p:bldP spid="4151" grpId="0"/>
      <p:bldP spid="4152" grpId="0"/>
      <p:bldP spid="4153" grpId="0"/>
      <p:bldP spid="4154" grpId="0" animBg="1"/>
      <p:bldP spid="4154" grpId="1" animBg="1"/>
      <p:bldP spid="4155" grpId="0"/>
      <p:bldP spid="4155" grpId="1"/>
      <p:bldP spid="4156" grpId="0"/>
      <p:bldP spid="4156" grpId="1"/>
      <p:bldP spid="4157" grpId="0"/>
      <p:bldP spid="4157" grpId="1"/>
      <p:bldP spid="4158" grpId="0" build="allAtOnce"/>
      <p:bldP spid="4158" grpId="1" build="allAtOnce"/>
      <p:bldP spid="4159" grpId="0"/>
      <p:bldP spid="4159" grpId="1"/>
      <p:bldP spid="4160" grpId="0" build="allAtOnce"/>
      <p:bldP spid="4161" grpId="0"/>
      <p:bldP spid="4161" grpId="1"/>
      <p:bldP spid="4162" grpId="0"/>
      <p:bldP spid="4162" grpId="1"/>
      <p:bldP spid="4163" grpId="0"/>
      <p:bldP spid="4163" grpId="1"/>
      <p:bldP spid="4164" grpId="0" animBg="1"/>
      <p:bldP spid="4164" grpId="1" animBg="1"/>
      <p:bldP spid="4165" grpId="0"/>
      <p:bldP spid="4165" grpId="1"/>
      <p:bldP spid="4167" grpId="0"/>
      <p:bldP spid="4168" grpId="0" build="allAtOnce"/>
      <p:bldP spid="4169" grpId="0"/>
      <p:bldP spid="4170" grpId="0"/>
      <p:bldP spid="4171" grpId="0" animBg="1"/>
      <p:bldP spid="4171" grpId="1" animBg="1"/>
      <p:bldP spid="4172" grpId="0"/>
      <p:bldP spid="4172" grpId="1"/>
      <p:bldP spid="4173" grpId="0"/>
      <p:bldP spid="4174" grpId="0"/>
      <p:bldP spid="4175" grpId="0"/>
      <p:bldP spid="4176" grpId="0"/>
      <p:bldP spid="4177" grpId="0" build="allAtOnce"/>
      <p:bldP spid="4178" grpId="0" animBg="1"/>
      <p:bldP spid="4178" grpId="1" animBg="1"/>
      <p:bldP spid="4179" grpId="0"/>
      <p:bldP spid="4179" grpId="1"/>
      <p:bldP spid="4180" grpId="0"/>
      <p:bldP spid="4181" grpId="0"/>
      <p:bldP spid="4182" grpId="0" build="allAtOnce"/>
      <p:bldP spid="4183" grpId="0"/>
      <p:bldP spid="4184" grpId="0"/>
      <p:bldP spid="4185" grpId="0"/>
      <p:bldP spid="4186" grpId="0" animBg="1"/>
      <p:bldP spid="4186" grpId="1" animBg="1"/>
      <p:bldP spid="4187" grpId="0"/>
      <p:bldP spid="4187" grpId="1"/>
      <p:bldP spid="4188" grpId="0"/>
      <p:bldP spid="4189" grpId="0" build="allAtOnce"/>
      <p:bldP spid="4190" grpId="0"/>
      <p:bldP spid="4191" grpId="0"/>
      <p:bldP spid="4192" grpId="0" animBg="1"/>
      <p:bldP spid="4192" grpId="1" animBg="1"/>
      <p:bldP spid="4193" grpId="0"/>
      <p:bldP spid="4193" grpId="1"/>
      <p:bldP spid="4194" grpId="0"/>
      <p:bldP spid="4195" grpId="0"/>
      <p:bldP spid="4196" grpId="0" build="allAtOnce"/>
      <p:bldP spid="4197" grpId="0"/>
      <p:bldP spid="4198" grpId="0" animBg="1"/>
      <p:bldP spid="4198" grpId="1" animBg="1"/>
      <p:bldP spid="4199" grpId="0"/>
      <p:bldP spid="4199" grpId="1"/>
      <p:bldP spid="4201" grpId="0"/>
      <p:bldP spid="4202" grpId="0"/>
      <p:bldP spid="4203" grpId="0"/>
      <p:bldP spid="4204" grpId="0" build="allAtOnce"/>
      <p:bldP spid="42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13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588"/>
            <a:ext cx="9182100" cy="6859588"/>
          </a:xfrm>
          <a:noFill/>
          <a:ln/>
        </p:spPr>
      </p:pic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107950" y="4581525"/>
            <a:ext cx="46085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8388350" y="4365625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7956550" y="4365625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7524750" y="4365625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7092950" y="4365625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6659563" y="4365625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6227763" y="4365625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1.95003E-6 L -0.65347 -1.9500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5003E-6 L -0.64566 -1.9500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95003E-6 L -0.63785 -1.9500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5003E-6 L -0.63004 -1.9500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95003E-6 L -0.61424 -1.9500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5003E-6 L -0.60642 -1.9500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 animBg="1"/>
      <p:bldP spid="21524" grpId="0" animBg="1"/>
      <p:bldP spid="21525" grpId="0" animBg="1"/>
      <p:bldP spid="21526" grpId="0" animBg="1"/>
      <p:bldP spid="21527" grpId="0" animBg="1"/>
      <p:bldP spid="215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0" name="Rectangle 3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9" name="Picture 3" descr="13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3175"/>
            <a:ext cx="9144000" cy="6861175"/>
          </a:xfrm>
          <a:noFill/>
          <a:ln/>
        </p:spPr>
      </p:pic>
      <p:graphicFrame>
        <p:nvGraphicFramePr>
          <p:cNvPr id="60433" name="Object 17"/>
          <p:cNvGraphicFramePr>
            <a:graphicFrameLocks noChangeAspect="1"/>
          </p:cNvGraphicFramePr>
          <p:nvPr>
            <p:ph sz="quarter" idx="2"/>
          </p:nvPr>
        </p:nvGraphicFramePr>
        <p:xfrm>
          <a:off x="755650" y="765175"/>
          <a:ext cx="4038600" cy="1198563"/>
        </p:xfrm>
        <a:graphic>
          <a:graphicData uri="http://schemas.openxmlformats.org/presentationml/2006/ole">
            <p:oleObj spid="_x0000_s60433" name="Точечный рисунок" r:id="rId4" imgW="4847619" imgH="1438095" progId="Paint.Picture">
              <p:embed/>
            </p:oleObj>
          </a:graphicData>
        </a:graphic>
      </p:graphicFrame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4716463" y="620713"/>
            <a:ext cx="39512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>
                <a:solidFill>
                  <a:schemeClr val="accent2"/>
                </a:solidFill>
              </a:rPr>
              <a:t>1 </a:t>
            </a:r>
            <a:r>
              <a:rPr lang="ru-RU" u="sng">
                <a:solidFill>
                  <a:schemeClr val="accent2"/>
                </a:solidFill>
              </a:rPr>
              <a:t>луч:</a:t>
            </a:r>
          </a:p>
          <a:p>
            <a:r>
              <a:rPr lang="ru-RU">
                <a:solidFill>
                  <a:schemeClr val="accent2"/>
                </a:solidFill>
              </a:rPr>
              <a:t>Надеть на проволоку 6 бусин.</a:t>
            </a:r>
          </a:p>
          <a:p>
            <a:r>
              <a:rPr lang="ru-RU">
                <a:solidFill>
                  <a:schemeClr val="accent2"/>
                </a:solidFill>
              </a:rPr>
              <a:t>Обернуть проволокой последнюю бусину и продеть через остальные бусины.</a:t>
            </a:r>
          </a:p>
        </p:txBody>
      </p:sp>
      <p:graphicFrame>
        <p:nvGraphicFramePr>
          <p:cNvPr id="60447" name="Object 31"/>
          <p:cNvGraphicFramePr>
            <a:graphicFrameLocks noChangeAspect="1"/>
          </p:cNvGraphicFramePr>
          <p:nvPr/>
        </p:nvGraphicFramePr>
        <p:xfrm>
          <a:off x="900113" y="3573463"/>
          <a:ext cx="3384550" cy="2424112"/>
        </p:xfrm>
        <a:graphic>
          <a:graphicData uri="http://schemas.openxmlformats.org/presentationml/2006/ole">
            <p:oleObj spid="_x0000_s60447" name="Точечный рисунок" r:id="rId5" imgW="4095238" imgH="2933333" progId="Paint.Picture">
              <p:embed/>
            </p:oleObj>
          </a:graphicData>
        </a:graphic>
      </p:graphicFrame>
      <p:graphicFrame>
        <p:nvGraphicFramePr>
          <p:cNvPr id="60449" name="Object 33"/>
          <p:cNvGraphicFramePr>
            <a:graphicFrameLocks noChangeAspect="1"/>
          </p:cNvGraphicFramePr>
          <p:nvPr>
            <p:ph sz="quarter" idx="4"/>
          </p:nvPr>
        </p:nvGraphicFramePr>
        <p:xfrm>
          <a:off x="539750" y="2349500"/>
          <a:ext cx="4032250" cy="1009650"/>
        </p:xfrm>
        <a:graphic>
          <a:graphicData uri="http://schemas.openxmlformats.org/presentationml/2006/ole">
            <p:oleObj spid="_x0000_s60449" name="Точечный рисунок" r:id="rId6" imgW="3533333" imgH="885949" progId="Paint.Picture">
              <p:embed/>
            </p:oleObj>
          </a:graphicData>
        </a:graphic>
      </p:graphicFrame>
      <p:sp>
        <p:nvSpPr>
          <p:cNvPr id="60453" name="Rectangle 37"/>
          <p:cNvSpPr>
            <a:spLocks noChangeArrowheads="1"/>
          </p:cNvSpPr>
          <p:nvPr/>
        </p:nvSpPr>
        <p:spPr bwMode="auto">
          <a:xfrm>
            <a:off x="4881563" y="2781300"/>
            <a:ext cx="3290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>
                <a:solidFill>
                  <a:schemeClr val="accent2"/>
                </a:solidFill>
              </a:rPr>
              <a:t>На длинный конец проволоки одеть 6 бусин.</a:t>
            </a:r>
          </a:p>
        </p:txBody>
      </p:sp>
      <p:sp>
        <p:nvSpPr>
          <p:cNvPr id="60454" name="Rectangle 38"/>
          <p:cNvSpPr>
            <a:spLocks noChangeArrowheads="1"/>
          </p:cNvSpPr>
          <p:nvPr/>
        </p:nvSpPr>
        <p:spPr bwMode="auto">
          <a:xfrm>
            <a:off x="4643438" y="4365625"/>
            <a:ext cx="3527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Обернуть проволокой последнюю бусину и продеть через остальные бусины.</a:t>
            </a:r>
          </a:p>
          <a:p>
            <a:r>
              <a:rPr lang="ru-RU">
                <a:solidFill>
                  <a:schemeClr val="accent2"/>
                </a:solidFill>
              </a:rPr>
              <a:t>Получили </a:t>
            </a:r>
            <a:r>
              <a:rPr lang="ru-RU" u="sng">
                <a:solidFill>
                  <a:schemeClr val="accent2"/>
                </a:solidFill>
              </a:rPr>
              <a:t>2 луч</a:t>
            </a:r>
            <a:r>
              <a:rPr lang="ru-RU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0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0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3" grpId="0"/>
      <p:bldP spid="604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96" name="Picture 60" descr="1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graphicFrame>
        <p:nvGraphicFramePr>
          <p:cNvPr id="65539" name="Object 3" descr="13"/>
          <p:cNvGraphicFramePr>
            <a:graphicFrameLocks noChangeAspect="1"/>
          </p:cNvGraphicFramePr>
          <p:nvPr>
            <p:ph sz="half" idx="1"/>
          </p:nvPr>
        </p:nvGraphicFramePr>
        <p:xfrm>
          <a:off x="3995738" y="4005263"/>
          <a:ext cx="2374900" cy="2200275"/>
        </p:xfrm>
        <a:graphic>
          <a:graphicData uri="http://schemas.openxmlformats.org/presentationml/2006/ole">
            <p:oleObj spid="_x0000_s65539" name="Точечный рисунок" r:id="rId4" imgW="1809524" imgH="1676634" progId="Paint.Picture">
              <p:embed/>
            </p:oleObj>
          </a:graphicData>
        </a:graphic>
      </p:graphicFrame>
      <p:sp>
        <p:nvSpPr>
          <p:cNvPr id="65580" name="Rectangle 44"/>
          <p:cNvSpPr>
            <a:spLocks noChangeArrowheads="1"/>
          </p:cNvSpPr>
          <p:nvPr/>
        </p:nvSpPr>
        <p:spPr bwMode="auto">
          <a:xfrm>
            <a:off x="250825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accent2"/>
                </a:solidFill>
              </a:rPr>
              <a:t>Сколько лучей у снежинки?</a:t>
            </a:r>
          </a:p>
        </p:txBody>
      </p:sp>
      <p:sp>
        <p:nvSpPr>
          <p:cNvPr id="65581" name="WordArt 45"/>
          <p:cNvSpPr>
            <a:spLocks noChangeArrowheads="1" noChangeShapeType="1" noTextEdit="1"/>
          </p:cNvSpPr>
          <p:nvPr/>
        </p:nvSpPr>
        <p:spPr bwMode="auto">
          <a:xfrm>
            <a:off x="323850" y="2781300"/>
            <a:ext cx="1008063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BF8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65582" name="WordArt 46"/>
          <p:cNvSpPr>
            <a:spLocks noChangeArrowheads="1" noChangeShapeType="1" noTextEdit="1"/>
          </p:cNvSpPr>
          <p:nvPr/>
        </p:nvSpPr>
        <p:spPr bwMode="auto">
          <a:xfrm>
            <a:off x="2843213" y="4508500"/>
            <a:ext cx="9366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1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BF8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65583" name="WordArt 47"/>
          <p:cNvSpPr>
            <a:spLocks noChangeArrowheads="1" noChangeShapeType="1" noTextEdit="1"/>
          </p:cNvSpPr>
          <p:nvPr/>
        </p:nvSpPr>
        <p:spPr bwMode="auto">
          <a:xfrm>
            <a:off x="3492500" y="1557338"/>
            <a:ext cx="93503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BF8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65584" name="WordArt 48"/>
          <p:cNvSpPr>
            <a:spLocks noChangeArrowheads="1" noChangeShapeType="1" noTextEdit="1"/>
          </p:cNvSpPr>
          <p:nvPr/>
        </p:nvSpPr>
        <p:spPr bwMode="auto">
          <a:xfrm>
            <a:off x="6372225" y="2205038"/>
            <a:ext cx="2303463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BF8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65585" name="Rectangle 49"/>
          <p:cNvSpPr>
            <a:spLocks noChangeArrowheads="1"/>
          </p:cNvSpPr>
          <p:nvPr/>
        </p:nvSpPr>
        <p:spPr bwMode="auto">
          <a:xfrm>
            <a:off x="684213" y="1484313"/>
            <a:ext cx="74882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solidFill>
                  <a:schemeClr val="accent2"/>
                </a:solidFill>
              </a:rPr>
              <a:t>Кристаллы появляются лишь на двадцать-тридцать секунд, когда температура повышается и лед начинает таять. И, хотя одна снежинка никогда не повторит другую, все они имеют шестиконечную форму.</a:t>
            </a:r>
          </a:p>
        </p:txBody>
      </p:sp>
      <p:sp>
        <p:nvSpPr>
          <p:cNvPr id="65591" name="AutoShape 55"/>
          <p:cNvSpPr>
            <a:spLocks noChangeArrowheads="1"/>
          </p:cNvSpPr>
          <p:nvPr/>
        </p:nvSpPr>
        <p:spPr bwMode="auto">
          <a:xfrm>
            <a:off x="1403350" y="2420938"/>
            <a:ext cx="1993900" cy="1851025"/>
          </a:xfrm>
          <a:prstGeom prst="star8">
            <a:avLst>
              <a:gd name="adj" fmla="val 7810"/>
            </a:avLst>
          </a:prstGeom>
          <a:solidFill>
            <a:srgbClr val="0000FF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92" name="AutoShape 56"/>
          <p:cNvSpPr>
            <a:spLocks noChangeArrowheads="1"/>
          </p:cNvSpPr>
          <p:nvPr/>
        </p:nvSpPr>
        <p:spPr bwMode="auto">
          <a:xfrm>
            <a:off x="4787900" y="1125538"/>
            <a:ext cx="1706563" cy="1922462"/>
          </a:xfrm>
          <a:prstGeom prst="star4">
            <a:avLst>
              <a:gd name="adj" fmla="val 6653"/>
            </a:avLst>
          </a:prstGeom>
          <a:solidFill>
            <a:srgbClr val="3366FF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2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2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5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5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5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6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6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65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8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5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5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0" grpId="0" build="allAtOnce"/>
      <p:bldP spid="65581" grpId="0" animBg="1"/>
      <p:bldP spid="65581" grpId="1" animBg="1"/>
      <p:bldP spid="65582" grpId="0" animBg="1"/>
      <p:bldP spid="65582" grpId="1" animBg="1"/>
      <p:bldP spid="65583" grpId="0" animBg="1"/>
      <p:bldP spid="65583" grpId="1" animBg="1"/>
      <p:bldP spid="65584" grpId="0" animBg="1"/>
      <p:bldP spid="65584" grpId="1" animBg="1"/>
      <p:bldP spid="65585" grpId="0"/>
      <p:bldP spid="65591" grpId="0" animBg="1"/>
      <p:bldP spid="65591" grpId="1" animBg="1"/>
      <p:bldP spid="65592" grpId="0" animBg="1"/>
      <p:bldP spid="6559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1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61175"/>
          </a:xfrm>
          <a:noFill/>
          <a:ln/>
        </p:spPr>
      </p:pic>
      <p:sp>
        <p:nvSpPr>
          <p:cNvPr id="23562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4572000" y="692150"/>
            <a:ext cx="4392613" cy="2114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>
                <a:solidFill>
                  <a:schemeClr val="accent2"/>
                </a:solidFill>
              </a:rPr>
              <a:t>Большую коллекцию фотографий снежинок собрал американец Уилсон Бентли. В 1931 году он опубликовал сборник репродукций, в котором содержались фотографии 2450 ледяных кристаллов</a:t>
            </a:r>
            <a:r>
              <a:rPr lang="ru-RU"/>
              <a:t>.</a:t>
            </a:r>
            <a:r>
              <a:rPr lang="ru-RU" sz="2400"/>
              <a:t>   </a:t>
            </a:r>
          </a:p>
        </p:txBody>
      </p:sp>
      <p:pic>
        <p:nvPicPr>
          <p:cNvPr id="23567" name="Picture 15" descr="b_23412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750" y="1412875"/>
            <a:ext cx="3694113" cy="4924425"/>
          </a:xfrm>
          <a:noFill/>
          <a:ln/>
        </p:spPr>
      </p:pic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179388" y="260350"/>
            <a:ext cx="4427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>
                <a:solidFill>
                  <a:schemeClr val="tx2"/>
                </a:solidFill>
              </a:rPr>
              <a:t>Снежинка. </a:t>
            </a:r>
            <a:r>
              <a:rPr lang="en-US" sz="2000">
                <a:solidFill>
                  <a:schemeClr val="tx2"/>
                </a:solidFill>
              </a:rPr>
              <a:t/>
            </a:r>
            <a:br>
              <a:rPr lang="en-US" sz="2000">
                <a:solidFill>
                  <a:schemeClr val="tx2"/>
                </a:solidFill>
              </a:rPr>
            </a:br>
            <a:r>
              <a:rPr lang="ru-RU" sz="2000">
                <a:solidFill>
                  <a:schemeClr val="tx2"/>
                </a:solidFill>
              </a:rPr>
              <a:t>Фотография Бентли (Lenta.ru)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7" name="Picture 11" descr="1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3175"/>
            <a:ext cx="9144000" cy="6861175"/>
          </a:xfrm>
          <a:noFill/>
          <a:ln/>
        </p:spPr>
      </p:pic>
      <p:pic>
        <p:nvPicPr>
          <p:cNvPr id="70660" name="Picture 4" descr="051207-o8ode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573463"/>
            <a:ext cx="3529013" cy="3095625"/>
          </a:xfrm>
          <a:prstGeom prst="rect">
            <a:avLst/>
          </a:prstGeom>
          <a:noFill/>
        </p:spPr>
      </p:pic>
      <p:pic>
        <p:nvPicPr>
          <p:cNvPr id="70661" name="Picture 5" descr="051207-o8ode-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8188" y="620713"/>
            <a:ext cx="3325812" cy="3671887"/>
          </a:xfrm>
          <a:prstGeom prst="rect">
            <a:avLst/>
          </a:prstGeom>
          <a:noFill/>
        </p:spPr>
      </p:pic>
      <p:pic>
        <p:nvPicPr>
          <p:cNvPr id="70662" name="Picture 6" descr="051207-o8ode-4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765175"/>
            <a:ext cx="2663825" cy="2951163"/>
          </a:xfrm>
          <a:prstGeom prst="rect">
            <a:avLst/>
          </a:prstGeom>
          <a:noFill/>
        </p:spPr>
      </p:pic>
      <p:pic>
        <p:nvPicPr>
          <p:cNvPr id="70663" name="Picture 7" descr="051207-o8ode-1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325" y="3500438"/>
            <a:ext cx="2808288" cy="3241675"/>
          </a:xfrm>
          <a:prstGeom prst="rect">
            <a:avLst/>
          </a:prstGeom>
          <a:noFill/>
        </p:spPr>
      </p:pic>
      <p:sp>
        <p:nvSpPr>
          <p:cNvPr id="70668" name="Rectangle 1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r>
              <a:rPr lang="ru-RU" sz="4000">
                <a:solidFill>
                  <a:schemeClr val="accent2"/>
                </a:solidFill>
              </a:rPr>
              <a:t>Фото снежинки с помощью современного микроскопа</a:t>
            </a:r>
          </a:p>
        </p:txBody>
      </p:sp>
      <p:pic>
        <p:nvPicPr>
          <p:cNvPr id="70664" name="Picture 8" descr="051207-o8ode-102"/>
          <p:cNvPicPr>
            <a:picLocks noChangeAspect="1" noChangeArrowheads="1"/>
          </p:cNvPicPr>
          <p:nvPr>
            <p:ph sz="half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2484438" y="1773238"/>
            <a:ext cx="3535362" cy="3394075"/>
          </a:xfrm>
          <a:noFill/>
          <a:ln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Picture 18" descr="13"/>
          <p:cNvPicPr>
            <a:picLocks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61175"/>
          </a:xfrm>
          <a:noFill/>
          <a:ln/>
        </p:spPr>
      </p:pic>
      <p:pic>
        <p:nvPicPr>
          <p:cNvPr id="11276" name="Picture 12" descr="DSC022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836613"/>
            <a:ext cx="3816350" cy="3306762"/>
          </a:xfrm>
        </p:spPr>
      </p:pic>
      <p:pic>
        <p:nvPicPr>
          <p:cNvPr id="11279" name="Picture 15" descr="DSC02268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95288" y="3789363"/>
            <a:ext cx="3744912" cy="2736850"/>
          </a:xfrm>
          <a:noFill/>
          <a:ln/>
        </p:spPr>
      </p:pic>
      <p:pic>
        <p:nvPicPr>
          <p:cNvPr id="11277" name="Picture 13" descr="DSC02266"/>
          <p:cNvPicPr>
            <a:picLocks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268538" y="2060575"/>
            <a:ext cx="3624262" cy="2598738"/>
          </a:xfrm>
          <a:noFill/>
          <a:ln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9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5" name="Picture 3" descr="1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61175"/>
          </a:xfrm>
          <a:noFill/>
          <a:ln/>
        </p:spPr>
      </p:pic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2700338" y="620713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2700338" y="1052513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2700338" y="1484313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2700338" y="1916113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2700338" y="23495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2700338" y="27813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3059113" y="25654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3059113" y="29972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2700338" y="32131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2339975" y="29972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3" name="AutoShape 21"/>
          <p:cNvSpPr>
            <a:spLocks noChangeArrowheads="1"/>
          </p:cNvSpPr>
          <p:nvPr/>
        </p:nvSpPr>
        <p:spPr bwMode="auto">
          <a:xfrm>
            <a:off x="2339975" y="25654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4" name="AutoShape 22"/>
          <p:cNvSpPr>
            <a:spLocks noChangeArrowheads="1"/>
          </p:cNvSpPr>
          <p:nvPr/>
        </p:nvSpPr>
        <p:spPr bwMode="auto">
          <a:xfrm>
            <a:off x="2700338" y="36449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5" name="AutoShape 23"/>
          <p:cNvSpPr>
            <a:spLocks noChangeArrowheads="1"/>
          </p:cNvSpPr>
          <p:nvPr/>
        </p:nvSpPr>
        <p:spPr bwMode="auto">
          <a:xfrm>
            <a:off x="2700338" y="40767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6" name="AutoShape 24"/>
          <p:cNvSpPr>
            <a:spLocks noChangeArrowheads="1"/>
          </p:cNvSpPr>
          <p:nvPr/>
        </p:nvSpPr>
        <p:spPr bwMode="auto">
          <a:xfrm>
            <a:off x="1979613" y="23495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>
            <a:off x="1619250" y="21336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8" name="AutoShape 26"/>
          <p:cNvSpPr>
            <a:spLocks noChangeArrowheads="1"/>
          </p:cNvSpPr>
          <p:nvPr/>
        </p:nvSpPr>
        <p:spPr bwMode="auto">
          <a:xfrm>
            <a:off x="1258888" y="1916113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9" name="AutoShape 27"/>
          <p:cNvSpPr>
            <a:spLocks noChangeArrowheads="1"/>
          </p:cNvSpPr>
          <p:nvPr/>
        </p:nvSpPr>
        <p:spPr bwMode="auto">
          <a:xfrm>
            <a:off x="900113" y="1700213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0" name="AutoShape 28"/>
          <p:cNvSpPr>
            <a:spLocks noChangeArrowheads="1"/>
          </p:cNvSpPr>
          <p:nvPr/>
        </p:nvSpPr>
        <p:spPr bwMode="auto">
          <a:xfrm>
            <a:off x="3419475" y="32131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1" name="AutoShape 29"/>
          <p:cNvSpPr>
            <a:spLocks noChangeArrowheads="1"/>
          </p:cNvSpPr>
          <p:nvPr/>
        </p:nvSpPr>
        <p:spPr bwMode="auto">
          <a:xfrm>
            <a:off x="3779838" y="34290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2" name="AutoShape 30"/>
          <p:cNvSpPr>
            <a:spLocks noChangeArrowheads="1"/>
          </p:cNvSpPr>
          <p:nvPr/>
        </p:nvSpPr>
        <p:spPr bwMode="auto">
          <a:xfrm>
            <a:off x="4140200" y="36449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3" name="AutoShape 31"/>
          <p:cNvSpPr>
            <a:spLocks noChangeArrowheads="1"/>
          </p:cNvSpPr>
          <p:nvPr/>
        </p:nvSpPr>
        <p:spPr bwMode="auto">
          <a:xfrm>
            <a:off x="4500563" y="38608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4" name="AutoShape 32"/>
          <p:cNvSpPr>
            <a:spLocks noChangeArrowheads="1"/>
          </p:cNvSpPr>
          <p:nvPr/>
        </p:nvSpPr>
        <p:spPr bwMode="auto">
          <a:xfrm>
            <a:off x="3419475" y="23495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5" name="AutoShape 33"/>
          <p:cNvSpPr>
            <a:spLocks noChangeArrowheads="1"/>
          </p:cNvSpPr>
          <p:nvPr/>
        </p:nvSpPr>
        <p:spPr bwMode="auto">
          <a:xfrm>
            <a:off x="3779838" y="21336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6" name="AutoShape 34"/>
          <p:cNvSpPr>
            <a:spLocks noChangeArrowheads="1"/>
          </p:cNvSpPr>
          <p:nvPr/>
        </p:nvSpPr>
        <p:spPr bwMode="auto">
          <a:xfrm>
            <a:off x="4140200" y="1916113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7" name="AutoShape 35"/>
          <p:cNvSpPr>
            <a:spLocks noChangeArrowheads="1"/>
          </p:cNvSpPr>
          <p:nvPr/>
        </p:nvSpPr>
        <p:spPr bwMode="auto">
          <a:xfrm>
            <a:off x="4500563" y="1700213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8" name="AutoShape 36"/>
          <p:cNvSpPr>
            <a:spLocks noChangeArrowheads="1"/>
          </p:cNvSpPr>
          <p:nvPr/>
        </p:nvSpPr>
        <p:spPr bwMode="auto">
          <a:xfrm>
            <a:off x="2700338" y="45085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9" name="AutoShape 37"/>
          <p:cNvSpPr>
            <a:spLocks noChangeArrowheads="1"/>
          </p:cNvSpPr>
          <p:nvPr/>
        </p:nvSpPr>
        <p:spPr bwMode="auto">
          <a:xfrm>
            <a:off x="2700338" y="4941888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70" name="AutoShape 38"/>
          <p:cNvSpPr>
            <a:spLocks noChangeArrowheads="1"/>
          </p:cNvSpPr>
          <p:nvPr/>
        </p:nvSpPr>
        <p:spPr bwMode="auto">
          <a:xfrm>
            <a:off x="1979613" y="32131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71" name="AutoShape 39"/>
          <p:cNvSpPr>
            <a:spLocks noChangeArrowheads="1"/>
          </p:cNvSpPr>
          <p:nvPr/>
        </p:nvSpPr>
        <p:spPr bwMode="auto">
          <a:xfrm>
            <a:off x="1619250" y="34290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72" name="AutoShape 40"/>
          <p:cNvSpPr>
            <a:spLocks noChangeArrowheads="1"/>
          </p:cNvSpPr>
          <p:nvPr/>
        </p:nvSpPr>
        <p:spPr bwMode="auto">
          <a:xfrm>
            <a:off x="1258888" y="36449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73" name="AutoShape 41"/>
          <p:cNvSpPr>
            <a:spLocks noChangeArrowheads="1"/>
          </p:cNvSpPr>
          <p:nvPr/>
        </p:nvSpPr>
        <p:spPr bwMode="auto">
          <a:xfrm>
            <a:off x="900113" y="3860800"/>
            <a:ext cx="431800" cy="4318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3203575" y="4724400"/>
            <a:ext cx="5651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accent2"/>
                </a:solidFill>
              </a:rPr>
              <a:t>Концами проволоки можно крепить готовые снежинки, например, к ёлке для украшения класса.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5076825" y="2924175"/>
            <a:ext cx="3435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accent2"/>
                </a:solidFill>
              </a:rPr>
              <a:t>Оставшиеся два конца проволоки скручиваем между собой.</a:t>
            </a:r>
          </a:p>
        </p:txBody>
      </p:sp>
      <p:graphicFrame>
        <p:nvGraphicFramePr>
          <p:cNvPr id="44078" name="Object 46"/>
          <p:cNvGraphicFramePr>
            <a:graphicFrameLocks noChangeAspect="1"/>
          </p:cNvGraphicFramePr>
          <p:nvPr>
            <p:ph sz="half" idx="2"/>
          </p:nvPr>
        </p:nvGraphicFramePr>
        <p:xfrm>
          <a:off x="2700338" y="1700213"/>
          <a:ext cx="2762250" cy="1647825"/>
        </p:xfrm>
        <a:graphic>
          <a:graphicData uri="http://schemas.openxmlformats.org/presentationml/2006/ole">
            <p:oleObj spid="_x0000_s44078" name="Точечный рисунок" r:id="rId4" imgW="2762636" imgH="1647619" progId="Paint.Picture">
              <p:embed/>
            </p:oleObj>
          </a:graphicData>
        </a:graphic>
      </p:graphicFrame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4" name="Picture 26" descr="gallery_2_354_3788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73713" y="1600200"/>
            <a:ext cx="2185987" cy="2185988"/>
          </a:xfrm>
          <a:noFill/>
          <a:ln/>
        </p:spPr>
      </p:pic>
      <p:pic>
        <p:nvPicPr>
          <p:cNvPr id="17421" name="Picture 13" descr="NG_49"/>
          <p:cNvPicPr>
            <a:picLocks noChangeAspect="1" noChangeArrowheads="1" noCrop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35363" y="0"/>
            <a:ext cx="5608637" cy="7605713"/>
          </a:xfrm>
          <a:noFill/>
          <a:ln/>
        </p:spPr>
      </p:pic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971550" y="5876925"/>
            <a:ext cx="3311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Новый год!</a:t>
            </a:r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76250"/>
            <a:ext cx="5832475" cy="6121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dirty="0">
                <a:solidFill>
                  <a:schemeClr val="accent2"/>
                </a:solidFill>
                <a:latin typeface="Monotype Corsiva" pitchFamily="66" charset="0"/>
              </a:rPr>
              <a:t>Что за время настаёт?</a:t>
            </a:r>
          </a:p>
          <a:p>
            <a:pPr marL="0" indent="0">
              <a:buFontTx/>
              <a:buNone/>
            </a:pPr>
            <a:r>
              <a:rPr lang="ru-RU" dirty="0">
                <a:solidFill>
                  <a:schemeClr val="accent2"/>
                </a:solidFill>
                <a:latin typeface="Monotype Corsiva" pitchFamily="66" charset="0"/>
              </a:rPr>
              <a:t>Что за праздник к нам идёт?</a:t>
            </a:r>
          </a:p>
          <a:p>
            <a:pPr marL="0" indent="0">
              <a:buFontTx/>
              <a:buNone/>
            </a:pPr>
            <a:r>
              <a:rPr lang="ru-RU" dirty="0">
                <a:solidFill>
                  <a:schemeClr val="accent2"/>
                </a:solidFill>
                <a:latin typeface="Monotype Corsiva" pitchFamily="66" charset="0"/>
              </a:rPr>
              <a:t>Весь в снежинках и смешинках,</a:t>
            </a:r>
          </a:p>
          <a:p>
            <a:pPr marL="0" indent="0">
              <a:buFontTx/>
              <a:buNone/>
            </a:pPr>
            <a:r>
              <a:rPr lang="ru-RU" dirty="0">
                <a:solidFill>
                  <a:schemeClr val="accent2"/>
                </a:solidFill>
                <a:latin typeface="Monotype Corsiva" pitchFamily="66" charset="0"/>
              </a:rPr>
              <a:t>Весь в подарках и улыбках,</a:t>
            </a:r>
          </a:p>
          <a:p>
            <a:pPr marL="0" indent="0">
              <a:buFontTx/>
              <a:buNone/>
            </a:pPr>
            <a:r>
              <a:rPr lang="ru-RU" dirty="0">
                <a:solidFill>
                  <a:schemeClr val="accent2"/>
                </a:solidFill>
                <a:latin typeface="Monotype Corsiva" pitchFamily="66" charset="0"/>
              </a:rPr>
              <a:t>Мы не скажем вам ответа,</a:t>
            </a:r>
          </a:p>
          <a:p>
            <a:pPr marL="0" indent="0"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Что за праздник каждый год,</a:t>
            </a:r>
          </a:p>
          <a:p>
            <a:pPr marL="0" indent="0">
              <a:buFontTx/>
              <a:buNone/>
            </a:pPr>
            <a:r>
              <a:rPr lang="ru-RU" dirty="0">
                <a:solidFill>
                  <a:schemeClr val="accent2"/>
                </a:solidFill>
                <a:latin typeface="Monotype Corsiva" pitchFamily="66" charset="0"/>
              </a:rPr>
              <a:t>Наступает в это время…</a:t>
            </a:r>
          </a:p>
          <a:p>
            <a:pPr marL="0" indent="0">
              <a:buFontTx/>
              <a:buNone/>
            </a:pPr>
            <a:r>
              <a:rPr lang="ru-RU" dirty="0">
                <a:solidFill>
                  <a:schemeClr val="accent2"/>
                </a:solidFill>
                <a:latin typeface="Monotype Corsiva" pitchFamily="66" charset="0"/>
              </a:rPr>
              <a:t>Каждый сам ответ найдёт!</a:t>
            </a:r>
          </a:p>
          <a:p>
            <a:pPr marL="0" indent="0">
              <a:buFontTx/>
              <a:buNone/>
            </a:pPr>
            <a:r>
              <a:rPr lang="ru-RU" dirty="0">
                <a:solidFill>
                  <a:schemeClr val="accent2"/>
                </a:solidFill>
                <a:latin typeface="Monotype Corsiva" pitchFamily="66" charset="0"/>
              </a:rPr>
              <a:t>Это праздник…</a:t>
            </a:r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7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7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55" name="Picture 35" descr="13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61175"/>
          </a:xfrm>
          <a:noFill/>
          <a:ln/>
        </p:spPr>
      </p:pic>
      <p:graphicFrame>
        <p:nvGraphicFramePr>
          <p:cNvPr id="56348" name="Object 28"/>
          <p:cNvGraphicFramePr>
            <a:graphicFrameLocks noChangeAspect="1"/>
          </p:cNvGraphicFramePr>
          <p:nvPr>
            <p:ph sz="quarter" idx="2"/>
          </p:nvPr>
        </p:nvGraphicFramePr>
        <p:xfrm>
          <a:off x="2916238" y="0"/>
          <a:ext cx="5527675" cy="5805488"/>
        </p:xfrm>
        <a:graphic>
          <a:graphicData uri="http://schemas.openxmlformats.org/presentationml/2006/ole">
            <p:oleObj spid="_x0000_s56348" name="Точечный рисунок" r:id="rId4" imgW="5695238" imgH="5982535" progId="Paint.Picture">
              <p:embed/>
            </p:oleObj>
          </a:graphicData>
        </a:graphic>
      </p:graphicFrame>
      <p:graphicFrame>
        <p:nvGraphicFramePr>
          <p:cNvPr id="56354" name="Object 34"/>
          <p:cNvGraphicFramePr>
            <a:graphicFrameLocks noChangeAspect="1"/>
          </p:cNvGraphicFramePr>
          <p:nvPr>
            <p:ph sz="half" idx="1"/>
          </p:nvPr>
        </p:nvGraphicFramePr>
        <p:xfrm>
          <a:off x="179388" y="3052763"/>
          <a:ext cx="4038600" cy="3805237"/>
        </p:xfrm>
        <a:graphic>
          <a:graphicData uri="http://schemas.openxmlformats.org/presentationml/2006/ole">
            <p:oleObj spid="_x0000_s56354" name="Точечный рисунок" r:id="rId5" imgW="4296375" imgH="4048690" progId="Paint.Picture">
              <p:embed/>
            </p:oleObj>
          </a:graphicData>
        </a:graphic>
      </p:graphicFrame>
      <p:sp>
        <p:nvSpPr>
          <p:cNvPr id="56358" name="Rectangle 3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86238" cy="1143000"/>
          </a:xfrm>
          <a:noFill/>
          <a:ln/>
        </p:spPr>
        <p:txBody>
          <a:bodyPr/>
          <a:lstStyle/>
          <a:p>
            <a:pPr algn="l"/>
            <a:r>
              <a:rPr lang="ru-RU" sz="6000">
                <a:solidFill>
                  <a:schemeClr val="accent2"/>
                </a:solidFill>
              </a:rPr>
              <a:t>Молодцы!</a:t>
            </a:r>
          </a:p>
        </p:txBody>
      </p:sp>
      <p:graphicFrame>
        <p:nvGraphicFramePr>
          <p:cNvPr id="56361" name="Object 41"/>
          <p:cNvGraphicFramePr>
            <a:graphicFrameLocks noChangeAspect="1"/>
          </p:cNvGraphicFramePr>
          <p:nvPr/>
        </p:nvGraphicFramePr>
        <p:xfrm>
          <a:off x="1187450" y="5084763"/>
          <a:ext cx="735013" cy="658812"/>
        </p:xfrm>
        <a:graphic>
          <a:graphicData uri="http://schemas.openxmlformats.org/presentationml/2006/ole">
            <p:oleObj spid="_x0000_s56361" name="Точечный рисунок" r:id="rId6" imgW="3343742" imgH="3000000" progId="Paint.Picture">
              <p:embed/>
            </p:oleObj>
          </a:graphicData>
        </a:graphic>
      </p:graphicFrame>
      <p:graphicFrame>
        <p:nvGraphicFramePr>
          <p:cNvPr id="56362" name="Object 42"/>
          <p:cNvGraphicFramePr>
            <a:graphicFrameLocks noChangeAspect="1"/>
          </p:cNvGraphicFramePr>
          <p:nvPr/>
        </p:nvGraphicFramePr>
        <p:xfrm>
          <a:off x="2195513" y="5084763"/>
          <a:ext cx="735012" cy="658812"/>
        </p:xfrm>
        <a:graphic>
          <a:graphicData uri="http://schemas.openxmlformats.org/presentationml/2006/ole">
            <p:oleObj spid="_x0000_s56362" name="Точечный рисунок" r:id="rId7" imgW="3343742" imgH="3000000" progId="Paint.Picture">
              <p:embed/>
            </p:oleObj>
          </a:graphicData>
        </a:graphic>
      </p:graphicFrame>
      <p:graphicFrame>
        <p:nvGraphicFramePr>
          <p:cNvPr id="56363" name="Object 43"/>
          <p:cNvGraphicFramePr>
            <a:graphicFrameLocks noChangeAspect="1"/>
          </p:cNvGraphicFramePr>
          <p:nvPr/>
        </p:nvGraphicFramePr>
        <p:xfrm>
          <a:off x="1692275" y="4437063"/>
          <a:ext cx="735013" cy="658812"/>
        </p:xfrm>
        <a:graphic>
          <a:graphicData uri="http://schemas.openxmlformats.org/presentationml/2006/ole">
            <p:oleObj spid="_x0000_s56363" name="Точечный рисунок" r:id="rId8" imgW="3343742" imgH="3000000" progId="Paint.Picture">
              <p:embed/>
            </p:oleObj>
          </a:graphicData>
        </a:graphic>
      </p:graphicFrame>
      <p:graphicFrame>
        <p:nvGraphicFramePr>
          <p:cNvPr id="56364" name="Object 44"/>
          <p:cNvGraphicFramePr>
            <a:graphicFrameLocks noChangeAspect="1"/>
          </p:cNvGraphicFramePr>
          <p:nvPr/>
        </p:nvGraphicFramePr>
        <p:xfrm>
          <a:off x="1476375" y="3860800"/>
          <a:ext cx="735013" cy="658813"/>
        </p:xfrm>
        <a:graphic>
          <a:graphicData uri="http://schemas.openxmlformats.org/presentationml/2006/ole">
            <p:oleObj spid="_x0000_s56364" name="Точечный рисунок" r:id="rId9" imgW="3343742" imgH="3000000" progId="Paint.Picture">
              <p:embed/>
            </p:oleObj>
          </a:graphicData>
        </a:graphic>
      </p:graphicFrame>
      <p:graphicFrame>
        <p:nvGraphicFramePr>
          <p:cNvPr id="56365" name="Object 45"/>
          <p:cNvGraphicFramePr>
            <a:graphicFrameLocks noChangeAspect="1"/>
          </p:cNvGraphicFramePr>
          <p:nvPr/>
        </p:nvGraphicFramePr>
        <p:xfrm>
          <a:off x="2339975" y="4365625"/>
          <a:ext cx="735013" cy="658813"/>
        </p:xfrm>
        <a:graphic>
          <a:graphicData uri="http://schemas.openxmlformats.org/presentationml/2006/ole">
            <p:oleObj spid="_x0000_s56365" name="Точечный рисунок" r:id="rId10" imgW="3343742" imgH="3000000" progId="Paint.Picture">
              <p:embed/>
            </p:oleObj>
          </a:graphicData>
        </a:graphic>
      </p:graphicFrame>
      <p:graphicFrame>
        <p:nvGraphicFramePr>
          <p:cNvPr id="56366" name="Object 46"/>
          <p:cNvGraphicFramePr>
            <a:graphicFrameLocks noChangeAspect="1"/>
          </p:cNvGraphicFramePr>
          <p:nvPr/>
        </p:nvGraphicFramePr>
        <p:xfrm>
          <a:off x="2051050" y="3860800"/>
          <a:ext cx="735013" cy="658813"/>
        </p:xfrm>
        <a:graphic>
          <a:graphicData uri="http://schemas.openxmlformats.org/presentationml/2006/ole">
            <p:oleObj spid="_x0000_s56366" name="Точечный рисунок" r:id="rId11" imgW="3343742" imgH="3000000" progId="Paint.Picture">
              <p:embed/>
            </p:oleObj>
          </a:graphicData>
        </a:graphic>
      </p:graphicFrame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578 L 0.42517 -0.0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47257 -0.05232 " pathEditMode="relative" ptsTypes="AA">
                                      <p:cBhvr>
                                        <p:cTn id="8" dur="2000" fill="hold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45591 -0.215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36163 -0.38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0.39374 -0.10486 " pathEditMode="relative" ptsTypes="AA">
                                      <p:cBhvr>
                                        <p:cTn id="14" dur="20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36146 -0.2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911975"/>
          </a:xfrm>
          <a:noFill/>
          <a:ln/>
        </p:spPr>
      </p:pic>
      <p:pic>
        <p:nvPicPr>
          <p:cNvPr id="75780" name="Picture 4" descr="fiz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1557338"/>
            <a:ext cx="9144000" cy="5300662"/>
          </a:xfrm>
          <a:noFill/>
          <a:ln/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46A3AA"/>
              </a:gs>
              <a:gs pos="50000">
                <a:srgbClr val="46A3AA">
                  <a:gamma/>
                  <a:shade val="46275"/>
                  <a:invGamma/>
                </a:srgbClr>
              </a:gs>
              <a:gs pos="100000">
                <a:srgbClr val="46A3AA"/>
              </a:gs>
            </a:gsLst>
            <a:lin ang="5400000" scaled="1"/>
          </a:gradFill>
        </p:spPr>
        <p:txBody>
          <a:bodyPr/>
          <a:lstStyle/>
          <a:p>
            <a:r>
              <a:rPr lang="ru-RU" sz="5400">
                <a:solidFill>
                  <a:schemeClr val="bg1"/>
                </a:solidFill>
                <a:latin typeface="Monotype Corsiva" pitchFamily="66" charset="0"/>
              </a:rPr>
              <a:t>Новый год!</a:t>
            </a:r>
          </a:p>
        </p:txBody>
      </p:sp>
      <p:graphicFrame>
        <p:nvGraphicFramePr>
          <p:cNvPr id="75794" name="Object 18"/>
          <p:cNvGraphicFramePr>
            <a:graphicFrameLocks noChangeAspect="1"/>
          </p:cNvGraphicFramePr>
          <p:nvPr>
            <p:ph sz="half" idx="2"/>
          </p:nvPr>
        </p:nvGraphicFramePr>
        <p:xfrm>
          <a:off x="1042988" y="2636838"/>
          <a:ext cx="2016125" cy="1322387"/>
        </p:xfrm>
        <a:graphic>
          <a:graphicData uri="http://schemas.openxmlformats.org/presentationml/2006/ole">
            <p:oleObj spid="_x0000_s75794" name="Точечный рисунок" r:id="rId5" imgW="1752381" imgH="961905" progId="Paint.Picture">
              <p:embed/>
            </p:oleObj>
          </a:graphicData>
        </a:graphic>
      </p:graphicFrame>
      <p:pic>
        <p:nvPicPr>
          <p:cNvPr id="75797" name="Picture 21"/>
          <p:cNvPicPr>
            <a:picLocks noChangeAspect="1" noChangeArrowheads="1"/>
          </p:cNvPicPr>
          <p:nvPr>
            <p:ph sz="half" idx="1"/>
          </p:nvPr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95738" y="2205038"/>
            <a:ext cx="1219200" cy="762000"/>
          </a:xfrm>
          <a:noFill/>
          <a:ln/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57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5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1199126410_31_12_2007_0147723001199106882_tom_newsom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836613"/>
            <a:ext cx="4205288" cy="5905500"/>
          </a:xfrm>
          <a:prstGeom prst="rect">
            <a:avLst/>
          </a:prstGeom>
          <a:noFill/>
        </p:spPr>
      </p:pic>
      <p:pic>
        <p:nvPicPr>
          <p:cNvPr id="5126" name="Picture 6" descr="LN Stocki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0"/>
            <a:ext cx="4067175" cy="2638425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23850" y="476250"/>
            <a:ext cx="4105275" cy="1512888"/>
          </a:xfrm>
          <a:prstGeom prst="rect">
            <a:avLst/>
          </a:prstGeom>
          <a:gradFill rotWithShape="1">
            <a:gsLst>
              <a:gs pos="0">
                <a:srgbClr val="24A024"/>
              </a:gs>
              <a:gs pos="50000">
                <a:srgbClr val="24A024">
                  <a:gamma/>
                  <a:shade val="46275"/>
                  <a:invGamma/>
                </a:srgbClr>
              </a:gs>
              <a:gs pos="100000">
                <a:srgbClr val="24A02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800">
                <a:solidFill>
                  <a:srgbClr val="FF0000"/>
                </a:solidFill>
                <a:latin typeface="Monotype Corsiva" pitchFamily="66" charset="0"/>
              </a:rPr>
              <a:t>Англия, США</a:t>
            </a:r>
            <a:r>
              <a:rPr lang="en-US" sz="480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480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31" name="Picture 11" descr="EK_cmas kids ch0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2708275"/>
            <a:ext cx="4679950" cy="3790950"/>
          </a:xfrm>
          <a:prstGeom prst="rect">
            <a:avLst/>
          </a:prstGeom>
          <a:noFill/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1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911975"/>
          </a:xfrm>
          <a:noFill/>
          <a:ln/>
        </p:spPr>
      </p:pic>
      <p:pic>
        <p:nvPicPr>
          <p:cNvPr id="98307" name="Picture 3" descr="fiz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1557338"/>
            <a:ext cx="9144000" cy="5300662"/>
          </a:xfrm>
          <a:noFill/>
          <a:ln/>
        </p:spPr>
      </p:pic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46A3AA"/>
              </a:gs>
              <a:gs pos="50000">
                <a:srgbClr val="46A3AA">
                  <a:gamma/>
                  <a:shade val="46275"/>
                  <a:invGamma/>
                </a:srgbClr>
              </a:gs>
              <a:gs pos="100000">
                <a:srgbClr val="46A3AA"/>
              </a:gs>
            </a:gsLst>
            <a:lin ang="5400000" scaled="1"/>
          </a:gradFill>
        </p:spPr>
        <p:txBody>
          <a:bodyPr/>
          <a:lstStyle/>
          <a:p>
            <a:r>
              <a:rPr lang="ru-RU" sz="5400">
                <a:solidFill>
                  <a:schemeClr val="bg1"/>
                </a:solidFill>
                <a:latin typeface="Monotype Corsiva" pitchFamily="66" charset="0"/>
              </a:rPr>
              <a:t>Новый год!</a:t>
            </a:r>
          </a:p>
        </p:txBody>
      </p:sp>
      <p:pic>
        <p:nvPicPr>
          <p:cNvPr id="98310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95738" y="2205038"/>
            <a:ext cx="1219200" cy="762000"/>
          </a:xfrm>
          <a:noFill/>
          <a:ln/>
        </p:spPr>
      </p:pic>
      <p:graphicFrame>
        <p:nvGraphicFramePr>
          <p:cNvPr id="98309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1042988" y="2636838"/>
          <a:ext cx="2016125" cy="1106487"/>
        </p:xfrm>
        <a:graphic>
          <a:graphicData uri="http://schemas.openxmlformats.org/presentationml/2006/ole">
            <p:oleObj spid="_x0000_s98309" name="Точечный рисунок" r:id="rId6" imgW="1752381" imgH="961905" progId="Paint.Picture">
              <p:embed/>
            </p:oleObj>
          </a:graphicData>
        </a:graphic>
      </p:graphicFrame>
      <p:pic>
        <p:nvPicPr>
          <p:cNvPr id="98312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48038" y="2133600"/>
            <a:ext cx="1133475" cy="561975"/>
          </a:xfrm>
          <a:noFill/>
          <a:ln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983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7" name="Picture 19" descr="13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61175"/>
          </a:xfrm>
          <a:noFill/>
          <a:ln/>
        </p:spPr>
      </p:pic>
      <p:pic>
        <p:nvPicPr>
          <p:cNvPr id="7185" name="Picture 17" descr="article-1093414-026FE92C000004B0-355_468x45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700213"/>
            <a:ext cx="4176712" cy="4033837"/>
          </a:xfrm>
          <a:noFill/>
          <a:ln/>
        </p:spPr>
      </p:pic>
      <p:pic>
        <p:nvPicPr>
          <p:cNvPr id="7184" name="Picture 16" descr="44122650219285101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2349500"/>
            <a:ext cx="3879850" cy="4321175"/>
          </a:xfrm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4932363" y="404813"/>
            <a:ext cx="3887787" cy="15113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>
                <a:solidFill>
                  <a:schemeClr val="bg1"/>
                </a:solidFill>
                <a:latin typeface="Monotype Corsiva" pitchFamily="66" charset="0"/>
              </a:rPr>
              <a:t>Шотландия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13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61175"/>
          </a:xfrm>
          <a:noFill/>
          <a:ln/>
        </p:spPr>
      </p:pic>
      <p:sp>
        <p:nvSpPr>
          <p:cNvPr id="76815" name="Rectangle 15"/>
          <p:cNvSpPr>
            <a:spLocks noGrp="1" noChangeArrowheads="1"/>
          </p:cNvSpPr>
          <p:nvPr>
            <p:ph type="title" sz="quarter"/>
          </p:nvPr>
        </p:nvSpPr>
        <p:spPr>
          <a:gradFill rotWithShape="1">
            <a:gsLst>
              <a:gs pos="0">
                <a:srgbClr val="46A3AA"/>
              </a:gs>
              <a:gs pos="50000">
                <a:srgbClr val="46A3AA">
                  <a:gamma/>
                  <a:shade val="46275"/>
                  <a:invGamma/>
                </a:srgbClr>
              </a:gs>
              <a:gs pos="100000">
                <a:srgbClr val="46A3AA"/>
              </a:gs>
            </a:gsLst>
            <a:lin ang="5400000" scaled="1"/>
          </a:gradFill>
          <a:ln/>
        </p:spPr>
        <p:txBody>
          <a:bodyPr/>
          <a:lstStyle/>
          <a:p>
            <a:r>
              <a:rPr lang="ru-RU"/>
              <a:t>Новый год!</a:t>
            </a:r>
          </a:p>
        </p:txBody>
      </p:sp>
      <p:pic>
        <p:nvPicPr>
          <p:cNvPr id="76804" name="Picture 4" descr="fiz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1628775"/>
            <a:ext cx="9144000" cy="5040313"/>
          </a:xfrm>
          <a:noFill/>
          <a:ln/>
        </p:spPr>
      </p:pic>
      <p:pic>
        <p:nvPicPr>
          <p:cNvPr id="76816" name="Picture 16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48038" y="2133600"/>
            <a:ext cx="1133475" cy="561975"/>
          </a:xfrm>
          <a:noFill/>
          <a:ln/>
        </p:spPr>
      </p:pic>
      <p:graphicFrame>
        <p:nvGraphicFramePr>
          <p:cNvPr id="76811" name="Object 11"/>
          <p:cNvGraphicFramePr>
            <a:graphicFrameLocks noChangeAspect="1"/>
          </p:cNvGraphicFramePr>
          <p:nvPr>
            <p:ph sz="quarter" idx="1"/>
          </p:nvPr>
        </p:nvGraphicFramePr>
        <p:xfrm>
          <a:off x="3635375" y="3068638"/>
          <a:ext cx="2232025" cy="2232025"/>
        </p:xfrm>
        <a:graphic>
          <a:graphicData uri="http://schemas.openxmlformats.org/presentationml/2006/ole">
            <p:oleObj spid="_x0000_s76811" name="Точечный рисунок" r:id="rId6" imgW="2038095" imgH="1876190" progId="Paint.Picture">
              <p:embed/>
            </p:oleObj>
          </a:graphicData>
        </a:graphic>
      </p:graphicFrame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68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8100" y="0"/>
            <a:ext cx="9182100" cy="6859588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pic>
        <p:nvPicPr>
          <p:cNvPr id="6146" name="Picture 2" descr="ngneg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50981">
            <a:off x="3779838" y="1268413"/>
            <a:ext cx="4581525" cy="4681537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1619250" y="260350"/>
            <a:ext cx="3168650" cy="1439863"/>
          </a:xfrm>
          <a:gradFill rotWithShape="1">
            <a:gsLst>
              <a:gs pos="0">
                <a:srgbClr val="0066FF"/>
              </a:gs>
              <a:gs pos="50000">
                <a:srgbClr val="0066FF">
                  <a:gamma/>
                  <a:shade val="46275"/>
                  <a:invGamma/>
                </a:srgbClr>
              </a:gs>
              <a:gs pos="100000">
                <a:srgbClr val="0066FF"/>
              </a:gs>
            </a:gsLst>
            <a:lin ang="5400000" scaled="1"/>
          </a:gradFill>
        </p:spPr>
        <p:txBody>
          <a:bodyPr/>
          <a:lstStyle/>
          <a:p>
            <a:pPr algn="l"/>
            <a:r>
              <a:rPr lang="ru-RU" sz="7200" i="1">
                <a:solidFill>
                  <a:srgbClr val="FF0000"/>
                </a:solidFill>
                <a:latin typeface="Monotype Corsiva" pitchFamily="66" charset="0"/>
              </a:rPr>
              <a:t> Африка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ru-RU" sz="3600" i="1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3600" i="1">
                <a:solidFill>
                  <a:schemeClr val="accent2"/>
                </a:solidFill>
              </a:rPr>
              <a:t>Новый год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3600" i="1">
                <a:solidFill>
                  <a:schemeClr val="accent2"/>
                </a:solidFill>
              </a:rPr>
              <a:t>на этом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3600" i="1">
                <a:solidFill>
                  <a:schemeClr val="accent2"/>
                </a:solidFill>
              </a:rPr>
              <a:t>континенте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3600" i="1">
                <a:solidFill>
                  <a:schemeClr val="accent2"/>
                </a:solidFill>
              </a:rPr>
              <a:t>приходит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3600" i="1">
                <a:solidFill>
                  <a:schemeClr val="accent2"/>
                </a:solidFill>
              </a:rPr>
              <a:t>в самый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3600" i="1">
                <a:solidFill>
                  <a:schemeClr val="accent2"/>
                </a:solidFill>
              </a:rPr>
              <a:t>жаркий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3600" i="1">
                <a:solidFill>
                  <a:schemeClr val="accent2"/>
                </a:solidFill>
              </a:rPr>
              <a:t>месяц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3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3175"/>
            <a:ext cx="9144000" cy="6861175"/>
          </a:xfrm>
          <a:noFill/>
          <a:ln/>
        </p:spPr>
      </p:pic>
      <p:sp>
        <p:nvSpPr>
          <p:cNvPr id="4505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Новый год!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3851275" y="2276475"/>
          <a:ext cx="2076450" cy="2087563"/>
        </p:xfrm>
        <a:graphic>
          <a:graphicData uri="http://schemas.openxmlformats.org/presentationml/2006/ole">
            <p:oleObj spid="_x0000_s45061" name="Точечный рисунок" r:id="rId4" imgW="1819529" imgH="1828571" progId="Paint.Picture">
              <p:embed/>
            </p:oleObj>
          </a:graphicData>
        </a:graphic>
      </p:graphicFrame>
      <p:pic>
        <p:nvPicPr>
          <p:cNvPr id="45060" name="Picture 4" descr="fiz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1557338"/>
            <a:ext cx="9144000" cy="5184775"/>
          </a:xfrm>
          <a:noFill/>
          <a:ln/>
        </p:spPr>
      </p:pic>
      <p:graphicFrame>
        <p:nvGraphicFramePr>
          <p:cNvPr id="45071" name="Object 15"/>
          <p:cNvGraphicFramePr>
            <a:graphicFrameLocks noChangeAspect="1"/>
          </p:cNvGraphicFramePr>
          <p:nvPr>
            <p:ph sz="quarter" idx="4"/>
          </p:nvPr>
        </p:nvGraphicFramePr>
        <p:xfrm>
          <a:off x="6011863" y="2133600"/>
          <a:ext cx="2987675" cy="1633538"/>
        </p:xfrm>
        <a:graphic>
          <a:graphicData uri="http://schemas.openxmlformats.org/presentationml/2006/ole">
            <p:oleObj spid="_x0000_s45071" name="Точечный рисунок" r:id="rId6" imgW="2542857" imgH="1390844" progId="Paint.Picture">
              <p:embed/>
            </p:oleObj>
          </a:graphicData>
        </a:graphic>
      </p:graphicFrame>
      <p:graphicFrame>
        <p:nvGraphicFramePr>
          <p:cNvPr id="45073" name="Object 17"/>
          <p:cNvGraphicFramePr>
            <a:graphicFrameLocks noChangeAspect="1"/>
          </p:cNvGraphicFramePr>
          <p:nvPr/>
        </p:nvGraphicFramePr>
        <p:xfrm>
          <a:off x="3635375" y="2997200"/>
          <a:ext cx="2232025" cy="2303463"/>
        </p:xfrm>
        <a:graphic>
          <a:graphicData uri="http://schemas.openxmlformats.org/presentationml/2006/ole">
            <p:oleObj spid="_x0000_s45073" name="Точечный рисунок" r:id="rId7" imgW="2038095" imgH="1876190" progId="Paint.Picture">
              <p:embed/>
            </p:oleObj>
          </a:graphicData>
        </a:graphic>
      </p:graphicFrame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rgbClr val="46A3AA"/>
              </a:gs>
              <a:gs pos="50000">
                <a:srgbClr val="46A3AA">
                  <a:gamma/>
                  <a:shade val="46275"/>
                  <a:invGamma/>
                </a:srgbClr>
              </a:gs>
              <a:gs pos="100000">
                <a:srgbClr val="46A3A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Новый год!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5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457</Words>
  <Application>Microsoft Office PowerPoint</Application>
  <PresentationFormat>Экран (4:3)</PresentationFormat>
  <Paragraphs>141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Monotype Corsiva</vt:lpstr>
      <vt:lpstr>Times New Roman</vt:lpstr>
      <vt:lpstr>Оформление по умолчанию</vt:lpstr>
      <vt:lpstr>Точечный рисунок</vt:lpstr>
      <vt:lpstr>Слайд 1</vt:lpstr>
      <vt:lpstr>Слайд 2</vt:lpstr>
      <vt:lpstr>Новый год!</vt:lpstr>
      <vt:lpstr>Слайд 4</vt:lpstr>
      <vt:lpstr>Новый год!</vt:lpstr>
      <vt:lpstr>Слайд 6</vt:lpstr>
      <vt:lpstr>Новый год!</vt:lpstr>
      <vt:lpstr> Африка</vt:lpstr>
      <vt:lpstr>Новый год!</vt:lpstr>
      <vt:lpstr>Китай</vt:lpstr>
      <vt:lpstr>Новый год!</vt:lpstr>
      <vt:lpstr>Слайд 12</vt:lpstr>
      <vt:lpstr>Слайд 13</vt:lpstr>
      <vt:lpstr>Слайд 14</vt:lpstr>
      <vt:lpstr>Слайд 15</vt:lpstr>
      <vt:lpstr>Слайд 16</vt:lpstr>
      <vt:lpstr>Фото снежинки с помощью современного микроскопа</vt:lpstr>
      <vt:lpstr>Слайд 18</vt:lpstr>
      <vt:lpstr>Слайд 19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Дарёна</cp:lastModifiedBy>
  <cp:revision>30</cp:revision>
  <dcterms:created xsi:type="dcterms:W3CDTF">2009-11-14T18:23:03Z</dcterms:created>
  <dcterms:modified xsi:type="dcterms:W3CDTF">2012-01-14T19:36:43Z</dcterms:modified>
</cp:coreProperties>
</file>