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9" r:id="rId23"/>
    <p:sldId id="280" r:id="rId24"/>
    <p:sldId id="278" r:id="rId25"/>
    <p:sldId id="267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3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  <a:srgbClr val="00FFFF"/>
    <a:srgbClr val="FFFF00"/>
    <a:srgbClr val="990000"/>
    <a:srgbClr val="996633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98" autoAdjust="0"/>
  </p:normalViewPr>
  <p:slideViewPr>
    <p:cSldViewPr>
      <p:cViewPr>
        <p:scale>
          <a:sx n="75" d="100"/>
          <a:sy n="75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notesViewPr>
    <p:cSldViewPr>
      <p:cViewPr varScale="1">
        <p:scale>
          <a:sx n="54" d="100"/>
          <a:sy n="54" d="100"/>
        </p:scale>
        <p:origin x="-120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7.bin"/><Relationship Id="rId3" Type="http://schemas.microsoft.com/office/2006/relationships/legacyDiagramText" Target="legacyDiagramText12.bin"/><Relationship Id="rId7" Type="http://schemas.microsoft.com/office/2006/relationships/legacyDiagramText" Target="legacyDiagramText16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6" Type="http://schemas.microsoft.com/office/2006/relationships/legacyDiagramText" Target="legacyDiagramText15.bin"/><Relationship Id="rId11" Type="http://schemas.microsoft.com/office/2006/relationships/legacyDiagramText" Target="legacyDiagramText20.bin"/><Relationship Id="rId5" Type="http://schemas.microsoft.com/office/2006/relationships/legacyDiagramText" Target="legacyDiagramText14.bin"/><Relationship Id="rId10" Type="http://schemas.microsoft.com/office/2006/relationships/legacyDiagramText" Target="legacyDiagramText19.bin"/><Relationship Id="rId4" Type="http://schemas.microsoft.com/office/2006/relationships/legacyDiagramText" Target="legacyDiagramText13.bin"/><Relationship Id="rId9" Type="http://schemas.microsoft.com/office/2006/relationships/legacyDiagramText" Target="legacyDiagramText18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3.bin"/><Relationship Id="rId2" Type="http://schemas.microsoft.com/office/2006/relationships/legacyDiagramText" Target="legacyDiagramText22.bin"/><Relationship Id="rId1" Type="http://schemas.microsoft.com/office/2006/relationships/legacyDiagramText" Target="legacyDiagramText21.bin"/><Relationship Id="rId4" Type="http://schemas.microsoft.com/office/2006/relationships/legacyDiagramText" Target="legacyDiagramText24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7.bin"/><Relationship Id="rId2" Type="http://schemas.microsoft.com/office/2006/relationships/legacyDiagramText" Target="legacyDiagramText26.bin"/><Relationship Id="rId1" Type="http://schemas.microsoft.com/office/2006/relationships/legacyDiagramText" Target="legacyDiagramText25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7AF0568-E2F9-43EC-82E4-ED45BA873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EBC5E55-E782-4CB3-8553-A5E992716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C7587F-EDF1-4A49-A042-EB0BE8232831}" type="slidenum">
              <a:rPr lang="ru-RU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D24C2-1DA3-4D9E-B665-B60961635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C30C-266A-4F34-B1B7-64A586709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F6E2-DAA9-4190-BDC4-6C7205935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F9C3-718F-4931-9A62-84971DB1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6FFE-9EB6-420E-8613-3EF39D6DD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4485-24FF-4BA0-961D-43AE41E1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EB899-FBC1-47BD-94E1-AD265A250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20B2-5478-4E2E-A1BD-8B02DBD48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A018E-445E-454D-ADE9-5E88BDC6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9DC43-D920-43C9-B071-FBA62A0D9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553D8-F987-41B1-9A57-6A983ED4C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DD9F-DF77-4DF1-88D5-8ED3C06AF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3F35-4AD8-4032-83EC-9C7CE8448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B0FF9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6379D4EA-E8D2-4FF8-93B5-83B2A8D2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ransition>
    <p:cover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rmontov.niv.ru/images/lermontov/lermontov_03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92D278-6AD6-4F80-AF40-7F4F9D12F211}" type="slidenum">
              <a:rPr lang="ru-RU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533400"/>
            <a:ext cx="6172200" cy="2266950"/>
          </a:xfrm>
        </p:spPr>
        <p:txBody>
          <a:bodyPr/>
          <a:lstStyle/>
          <a:p>
            <a:pPr eaLnBrk="1" hangingPunct="1"/>
            <a:r>
              <a:rPr lang="ru-RU" smtClean="0"/>
              <a:t>Николай Гаврилович Чернышевский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ru-RU" smtClean="0"/>
              <a:t>Жизнь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ru-RU" smtClean="0"/>
              <a:t> творчество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ru-RU" smtClean="0"/>
              <a:t> роман «Что делать?»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172200"/>
            <a:ext cx="1676400" cy="533400"/>
          </a:xfrm>
          <a:prstGeom prst="curvedDownArrow">
            <a:avLst>
              <a:gd name="adj1" fmla="val 62857"/>
              <a:gd name="adj2" fmla="val 12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0" y="5181600"/>
            <a:ext cx="1447800" cy="5334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FF"/>
            </a:gs>
            <a:gs pos="100000">
              <a:schemeClr val="accent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900" smtClean="0"/>
              <a:t>Цель искусства — воспроизведение жизни, её объяснение, «приговор о явлениях ее»; искусство должно быть «учебником жизни» .</a:t>
            </a:r>
          </a:p>
          <a:p>
            <a:pPr eaLnBrk="1" hangingPunct="1">
              <a:lnSpc>
                <a:spcPct val="90000"/>
              </a:lnSpc>
            </a:pPr>
            <a:r>
              <a:rPr lang="ru-RU" sz="3900" smtClean="0"/>
              <a:t>Эстетическое учение Ч. наносило сильнейший удар аполитичной теории «искусства для искусства». При этом эстетические вопросы для Ч. были только «полем битвы», его диссертация провозглашала принципы нового, революционного направления.</a:t>
            </a:r>
            <a:r>
              <a:rPr lang="ru-RU" smtClean="0"/>
              <a:t> </a:t>
            </a:r>
          </a:p>
        </p:txBody>
      </p:sp>
      <p:sp>
        <p:nvSpPr>
          <p:cNvPr id="1741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562100" cy="2286000"/>
          </a:xfrm>
        </p:spPr>
      </p:pic>
      <p:sp>
        <p:nvSpPr>
          <p:cNvPr id="276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114800" cy="4648200"/>
          </a:xfrm>
        </p:spPr>
        <p:txBody>
          <a:bodyPr/>
          <a:lstStyle/>
          <a:p>
            <a:pPr marL="0" indent="261938" eaLnBrk="1" hangingPunct="1">
              <a:buFont typeface="Wingdings" pitchFamily="2" charset="2"/>
              <a:buNone/>
            </a:pPr>
            <a:r>
              <a:rPr lang="ru-RU" sz="2300" smtClean="0"/>
              <a:t>«... Он умел, — писал В. И. Ленин, — влиять на все политические события его эпохи в революционном духе, проводя — через препоны и рогатки цензуры — идею крестьянской революции, идею борьбы масс за свержение всех старых властей» 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0"/>
            <a:ext cx="5181600" cy="6858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  <a:latin typeface="Algerian" pitchFamily="82" charset="0"/>
              </a:rPr>
              <a:t>1861г. Статьи по поводу освобождения крестьян. Возможное участие в организации «Земля и воля».</a:t>
            </a:r>
          </a:p>
          <a:p>
            <a:pPr eaLnBrk="1" hangingPunct="1"/>
            <a:r>
              <a:rPr lang="ru-RU" smtClean="0">
                <a:solidFill>
                  <a:srgbClr val="990000"/>
                </a:solidFill>
                <a:latin typeface="Algerian" pitchFamily="82" charset="0"/>
              </a:rPr>
              <a:t>1862. статьи о студенческих волнениях (новые правила запрещали студенческие корпорации, вводили обязательную плату за обучение. Демонстрации.</a:t>
            </a:r>
          </a:p>
          <a:p>
            <a:pPr eaLnBrk="1" hangingPunct="1"/>
            <a:r>
              <a:rPr lang="ru-RU" smtClean="0">
                <a:solidFill>
                  <a:srgbClr val="990000"/>
                </a:solidFill>
                <a:latin typeface="Algerian" pitchFamily="82" charset="0"/>
              </a:rPr>
              <a:t>Слежка за Чернышевским, арест. Закрытие возглавляемого «Современника» на 8 месяцев.</a:t>
            </a:r>
            <a:r>
              <a:rPr lang="ru-RU" smtClean="0"/>
              <a:t> </a:t>
            </a:r>
          </a:p>
        </p:txBody>
      </p:sp>
      <p:sp>
        <p:nvSpPr>
          <p:cNvPr id="18437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477000"/>
            <a:ext cx="1219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72" name="Picture 24" descr="0000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0"/>
            <a:ext cx="5257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4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build="p"/>
      <p:bldP spid="276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222F9-E57C-4F74-8C05-9F7213545C18}" type="slidenum">
              <a:rPr lang="ru-RU">
                <a:latin typeface="Arial" pitchFamily="34" charset="0"/>
              </a:rPr>
              <a:pPr/>
              <a:t>12</a:t>
            </a:fld>
            <a:endParaRPr lang="ru-RU"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Тюремное заключение в Петропавловской крепости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1946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1143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pPr eaLnBrk="1" hangingPunct="1"/>
            <a:r>
              <a:rPr lang="ru-RU" sz="2900" smtClean="0"/>
              <a:t>Камера – одиночка в Алексеевском равелине. Здесь написан роман «Что делать?» Здесь писатель проведет около двух лет.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905000"/>
            <a:ext cx="8229600" cy="4953000"/>
          </a:xfrm>
          <a:noFill/>
        </p:spPr>
      </p:pic>
      <p:sp>
        <p:nvSpPr>
          <p:cNvPr id="2048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6086" name="Picture 6" descr="000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FF95"/>
            </a:gs>
            <a:gs pos="100000">
              <a:srgbClr val="00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1C4B75-280D-4A98-AC0B-99C7F051F6AC}" type="slidenum">
              <a:rPr lang="ru-RU">
                <a:latin typeface="Arial" pitchFamily="34" charset="0"/>
              </a:rPr>
              <a:pPr/>
              <a:t>14</a:t>
            </a:fld>
            <a:endParaRPr lang="ru-RU">
              <a:latin typeface="Arial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143000"/>
          </a:xfrm>
        </p:spPr>
        <p:txBody>
          <a:bodyPr/>
          <a:lstStyle/>
          <a:p>
            <a:pPr eaLnBrk="1" hangingPunct="1"/>
            <a:r>
              <a:rPr lang="ru-RU" smtClean="0"/>
              <a:t>1864 суд и «гражданская казнь»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257800"/>
          </a:xfrm>
        </p:spPr>
        <p:txBody>
          <a:bodyPr/>
          <a:lstStyle/>
          <a:p>
            <a:pPr marL="0" indent="269875" eaLnBrk="1" hangingPunct="1">
              <a:buFont typeface="Wingdings" pitchFamily="2" charset="2"/>
              <a:buNone/>
            </a:pPr>
            <a:r>
              <a:rPr lang="ru-RU" sz="3500" smtClean="0"/>
              <a:t>Приговор каторжные работы – 14 лет (впоследствии Александр </a:t>
            </a:r>
            <a:r>
              <a:rPr lang="en-US" sz="3500" smtClean="0">
                <a:cs typeface="Arial" pitchFamily="34" charset="0"/>
              </a:rPr>
              <a:t>||</a:t>
            </a:r>
            <a:r>
              <a:rPr lang="ru-RU" sz="3500" smtClean="0">
                <a:cs typeface="Arial" pitchFamily="34" charset="0"/>
              </a:rPr>
              <a:t> заменил на 7 лет), далее поселение  в Сибири навсегда.</a:t>
            </a:r>
          </a:p>
          <a:p>
            <a:pPr marL="0" indent="269875" eaLnBrk="1" hangingPunct="1">
              <a:buFont typeface="Wingdings" pitchFamily="2" charset="2"/>
              <a:buNone/>
            </a:pPr>
            <a:r>
              <a:rPr lang="ru-RU" sz="3500" smtClean="0">
                <a:cs typeface="Arial" pitchFamily="34" charset="0"/>
              </a:rPr>
              <a:t>В знак лишения гражданских прав и состояния над головой была сломана шпага, затем он был поставлен на полчаса к позорному столбу – полетел букет цветов.</a:t>
            </a:r>
            <a:endParaRPr lang="en-US" sz="3500" smtClean="0">
              <a:cs typeface="Arial" pitchFamily="34" charset="0"/>
            </a:endParaRPr>
          </a:p>
        </p:txBody>
      </p:sp>
      <p:sp>
        <p:nvSpPr>
          <p:cNvPr id="2150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13716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500" smtClean="0">
                <a:solidFill>
                  <a:srgbClr val="FF0066"/>
                </a:solidFill>
              </a:rPr>
              <a:t>Герцен писал: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7239000" cy="4953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5100" smtClean="0"/>
              <a:t>«Чернышевский поставлен нами к позорному столбу на четверть часа… а сколько лет будем стоять мы?»</a:t>
            </a:r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400800"/>
            <a:ext cx="1219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5" descr="gercen_a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100000">
              <a:srgbClr val="66FF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96200" cy="1143000"/>
          </a:xfrm>
        </p:spPr>
        <p:txBody>
          <a:bodyPr/>
          <a:lstStyle/>
          <a:p>
            <a:pPr eaLnBrk="1" hangingPunct="1"/>
            <a:r>
              <a:rPr lang="ru-RU" sz="2900" smtClean="0"/>
              <a:t>1866 – состоится свидание с женой и сыном Михаилом (6 лет)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029200" cy="5715000"/>
          </a:xfrm>
        </p:spPr>
        <p:txBody>
          <a:bodyPr/>
          <a:lstStyle/>
          <a:p>
            <a:pPr eaLnBrk="1" hangingPunct="1"/>
            <a:r>
              <a:rPr lang="ru-RU" sz="3900" smtClean="0">
                <a:solidFill>
                  <a:srgbClr val="FF0000"/>
                </a:solidFill>
              </a:rPr>
              <a:t>Следующее свидание будет через 17 лет</a:t>
            </a:r>
          </a:p>
          <a:p>
            <a:pPr eaLnBrk="1" hangingPunct="1"/>
            <a:r>
              <a:rPr lang="ru-RU" sz="3900" smtClean="0">
                <a:solidFill>
                  <a:srgbClr val="FF0000"/>
                </a:solidFill>
              </a:rPr>
              <a:t>1870. 7 лет каторги прошли.</a:t>
            </a:r>
          </a:p>
          <a:p>
            <a:pPr eaLnBrk="1" hangingPunct="1"/>
            <a:r>
              <a:rPr lang="ru-RU" sz="3900" smtClean="0">
                <a:solidFill>
                  <a:srgbClr val="FF0000"/>
                </a:solidFill>
              </a:rPr>
              <a:t>71 приговор – пребывание в Вилюйском остроге.</a:t>
            </a:r>
          </a:p>
          <a:p>
            <a:pPr eaLnBrk="1" hangingPunct="1"/>
            <a:endParaRPr lang="ru-RU" sz="3900" smtClean="0">
              <a:solidFill>
                <a:srgbClr val="FF0000"/>
              </a:solidFill>
            </a:endParaRPr>
          </a:p>
        </p:txBody>
      </p:sp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553200"/>
            <a:ext cx="12954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9157" name="Picture 5" descr="img1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3475" y="1143000"/>
            <a:ext cx="42005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folHlink"/>
            </a:gs>
            <a:gs pos="50000">
              <a:srgbClr val="66FF33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6705600"/>
          </a:xfrm>
        </p:spPr>
        <p:txBody>
          <a:bodyPr/>
          <a:lstStyle/>
          <a:p>
            <a:pPr marL="0" indent="3603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900" smtClean="0"/>
              <a:t>Русские революционеры предпринимали смелые попытки вырвать Ч. из сибирской изоляции (Г. А. Лопатин в 1871, И. Н. Мышкин в 1875). В 1881 Исполком «Народной воли» в переговорах со «Священной дружиной» выдвигал освобождение Ч. первым условием прекращения террора. Только в 1883 Ч. был переведён в Астрахань под надзор полиции, а в июне 1889 получил разрешение жить на родине. </a:t>
            </a:r>
          </a:p>
        </p:txBody>
      </p:sp>
      <p:pic>
        <p:nvPicPr>
          <p:cNvPr id="50181" name="Picture 5" descr="im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477000"/>
            <a:ext cx="1219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536B14-DC7D-424A-BACB-5E62FC61981C}" type="slidenum">
              <a:rPr lang="ru-RU">
                <a:latin typeface="Arial" pitchFamily="34" charset="0"/>
              </a:rPr>
              <a:pPr/>
              <a:t>18</a:t>
            </a:fld>
            <a:endParaRPr lang="ru-RU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ru-RU" sz="2900" smtClean="0"/>
              <a:t>Всю жизнь Чернышевский воплощал свои философские взгляды на жизнь. Как писал, так и жил.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038600"/>
          </a:xfrm>
        </p:spPr>
        <p:txBody>
          <a:bodyPr/>
          <a:lstStyle/>
          <a:p>
            <a:pPr marL="0" indent="269875" eaLnBrk="1" hangingPunct="1">
              <a:buFont typeface="Wingdings" pitchFamily="2" charset="2"/>
              <a:buNone/>
            </a:pPr>
            <a:r>
              <a:rPr lang="ru-RU" sz="2700" smtClean="0"/>
              <a:t>Впервые искусство к чему-то обязывали, оно должно было служить жизни, стать учебником, выносить приговор. Иск–во – популярно написанная наука. </a:t>
            </a:r>
          </a:p>
          <a:p>
            <a:pPr marL="0" indent="269875" eaLnBrk="1" hangingPunct="1">
              <a:buFont typeface="Wingdings" pitchFamily="2" charset="2"/>
              <a:buNone/>
            </a:pPr>
            <a:r>
              <a:rPr lang="ru-RU" sz="2700" smtClean="0"/>
              <a:t>Писатель верил, что человек от природы добр. Чернышевский был убежденный просветитель, полагал, что до каждого можно докричаться.</a:t>
            </a:r>
          </a:p>
          <a:p>
            <a:pPr marL="0" indent="269875" eaLnBrk="1" hangingPunct="1">
              <a:buFont typeface="Wingdings" pitchFamily="2" charset="2"/>
              <a:buNone/>
            </a:pPr>
            <a:r>
              <a:rPr lang="ru-RU" sz="2700" smtClean="0"/>
              <a:t>Поэтому-то «новые люди» только и делают, что учат, декламируют, назидают.</a:t>
            </a:r>
          </a:p>
        </p:txBody>
      </p:sp>
      <p:sp>
        <p:nvSpPr>
          <p:cNvPr id="2560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267200" cy="6858000"/>
          </a:xfrm>
        </p:spPr>
        <p:txBody>
          <a:bodyPr/>
          <a:lstStyle/>
          <a:p>
            <a:pPr marL="0" indent="1793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400" smtClean="0"/>
              <a:t>Чернышевскому близка нехристианская точка зрения. По религии душа живет сама по себе, а по писателю  - бедная обстановка заставляет душу быть бедной.</a:t>
            </a:r>
          </a:p>
          <a:p>
            <a:pPr marL="0" indent="1793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400" smtClean="0"/>
              <a:t>Именно  Чернышевскому принадлежит открытие Л.Н. Толстого.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7208CA-2B88-435B-A92E-B1A12545322C}" type="slidenum">
              <a:rPr lang="ru-RU">
                <a:latin typeface="Arial" pitchFamily="34" charset="0"/>
              </a:rPr>
              <a:pPr/>
              <a:t>2</a:t>
            </a:fld>
            <a:endParaRPr lang="ru-RU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457200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биография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953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Чернышевский</a:t>
            </a:r>
            <a:r>
              <a:rPr lang="ru-RU" sz="2400" smtClean="0"/>
              <a:t> Николай Гаврилович [12(24).7.1828, Саратов, — 17(29).10.1889, русский революционер и мыслитель, писатель, экономист, философ. Родился в Саратове в семье священника.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 детстве стал «пожирателем книг».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1836 – 42 духовное училище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1842 – 45 духовная семинария. Однако образование не удовлетворяло, и он покидает семинарию.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922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762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5" descr="0002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8382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9B2DF2-3E09-489E-9D17-0575798D4253}" type="slidenum">
              <a:rPr lang="ru-RU">
                <a:latin typeface="Arial" pitchFamily="34" charset="0"/>
              </a:rPr>
              <a:pPr/>
              <a:t>20</a:t>
            </a:fld>
            <a:endParaRPr lang="ru-RU">
              <a:latin typeface="Arial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mtClean="0"/>
              <a:t>Выходят «Детство», «Отрочество», «Севастопольские рассказы». Чернышевский усматривает в них надежды на то, что рождается художник, который сумеет показать те тенденции к позитивному в жизни, которые обеспечат полноту жизни.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 rot="-306330">
            <a:off x="0" y="1295400"/>
            <a:ext cx="8610600" cy="38862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87842"/>
                  </a:srgbClr>
                </a:solidFill>
                <a:latin typeface="Impact"/>
              </a:rPr>
              <a:t>диалектика души</a:t>
            </a:r>
          </a:p>
        </p:txBody>
      </p:sp>
      <p:sp>
        <p:nvSpPr>
          <p:cNvPr id="2765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grpId="0" nodeType="afterEffect" nodePh="1">
                                  <p:stCondLst>
                                    <p:cond delay="10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/>
      <p:bldP spid="542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609600"/>
          </a:xfrm>
        </p:spPr>
        <p:txBody>
          <a:bodyPr/>
          <a:lstStyle/>
          <a:p>
            <a:pPr eaLnBrk="1" hangingPunct="1"/>
            <a:r>
              <a:rPr lang="ru-RU" smtClean="0"/>
              <a:t>«Что делать?»</a:t>
            </a:r>
          </a:p>
        </p:txBody>
      </p:sp>
      <p:graphicFrame>
        <p:nvGraphicFramePr>
          <p:cNvPr id="56339" name="Organization Chart 19"/>
          <p:cNvGraphicFramePr>
            <a:graphicFrameLocks/>
          </p:cNvGraphicFramePr>
          <p:nvPr>
            <p:ph type="dgm" idx="1"/>
          </p:nvPr>
        </p:nvGraphicFramePr>
        <p:xfrm>
          <a:off x="-14288" y="609600"/>
          <a:ext cx="9158288" cy="6248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8" name="AutoShape 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477000"/>
            <a:ext cx="1219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63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38400" cy="457200"/>
          </a:xfrm>
        </p:spPr>
        <p:txBody>
          <a:bodyPr/>
          <a:lstStyle/>
          <a:p>
            <a:pPr eaLnBrk="1" hangingPunct="1"/>
            <a:r>
              <a:rPr lang="ru-RU" sz="2900" smtClean="0"/>
              <a:t>2. Сюжет</a:t>
            </a:r>
          </a:p>
        </p:txBody>
      </p:sp>
      <p:graphicFrame>
        <p:nvGraphicFramePr>
          <p:cNvPr id="61493" name="Group 53"/>
          <p:cNvGraphicFramePr>
            <a:graphicFrameLocks noGrp="1"/>
          </p:cNvGraphicFramePr>
          <p:nvPr>
            <p:ph type="tbl" idx="1"/>
          </p:nvPr>
        </p:nvGraphicFramePr>
        <p:xfrm>
          <a:off x="0" y="304800"/>
          <a:ext cx="8839200" cy="6248400"/>
        </p:xfrm>
        <a:graphic>
          <a:graphicData uri="http://schemas.openxmlformats.org/drawingml/2006/table">
            <a:tbl>
              <a:tblPr/>
              <a:tblGrid>
                <a:gridCol w="982663"/>
                <a:gridCol w="981075"/>
                <a:gridCol w="982662"/>
                <a:gridCol w="982663"/>
                <a:gridCol w="981075"/>
                <a:gridCol w="982662"/>
                <a:gridCol w="982663"/>
                <a:gridCol w="981075"/>
                <a:gridCol w="982662"/>
              </a:tblGrid>
              <a:tr h="308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Отказ от богатства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Чтение книг с «проклятиями»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Стипендиаты в других городах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Отказ от любви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Режим питания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Спит на гвоздях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Особенный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Средства для революции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Знакомство с революционными идеями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Будущие революционеры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Нужно быть свободным для дела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Понадобится физические силы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Готовность терпеть мучения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Вождь, руководитель народа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7" name="WordArt 37"/>
          <p:cNvSpPr>
            <a:spLocks noChangeArrowheads="1" noChangeShapeType="1" noTextEdit="1"/>
          </p:cNvSpPr>
          <p:nvPr/>
        </p:nvSpPr>
        <p:spPr bwMode="auto">
          <a:xfrm rot="-5400000">
            <a:off x="-104775" y="2466975"/>
            <a:ext cx="1343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явный</a:t>
            </a:r>
          </a:p>
        </p:txBody>
      </p:sp>
      <p:sp>
        <p:nvSpPr>
          <p:cNvPr id="61479" name="WordArt 39"/>
          <p:cNvSpPr>
            <a:spLocks noChangeArrowheads="1" noChangeShapeType="1" noTextEdit="1"/>
          </p:cNvSpPr>
          <p:nvPr/>
        </p:nvSpPr>
        <p:spPr bwMode="auto">
          <a:xfrm rot="-4723723">
            <a:off x="-280988" y="4852988"/>
            <a:ext cx="1552575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normalizeH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100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тайный</a:t>
            </a:r>
          </a:p>
        </p:txBody>
      </p:sp>
      <p:sp>
        <p:nvSpPr>
          <p:cNvPr id="28709" name="AutoShape 49"/>
          <p:cNvSpPr>
            <a:spLocks noChangeArrowheads="1"/>
          </p:cNvSpPr>
          <p:nvPr/>
        </p:nvSpPr>
        <p:spPr bwMode="auto">
          <a:xfrm>
            <a:off x="7162800" y="1981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0" name="AutoShape 50"/>
          <p:cNvSpPr>
            <a:spLocks noChangeArrowheads="1"/>
          </p:cNvSpPr>
          <p:nvPr/>
        </p:nvSpPr>
        <p:spPr bwMode="auto">
          <a:xfrm>
            <a:off x="7086600" y="510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1" name="AutoShape 5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477000"/>
            <a:ext cx="14478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77" grpId="0" animBg="1"/>
      <p:bldP spid="614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A16B4B-4CFB-4968-87D7-A9B25D2F2B11}" type="slidenum">
              <a:rPr lang="ru-RU">
                <a:latin typeface="Arial" pitchFamily="34" charset="0"/>
              </a:rPr>
              <a:pPr/>
              <a:t>23</a:t>
            </a:fld>
            <a:endParaRPr lang="ru-RU">
              <a:latin typeface="Arial" pitchFamily="34" charset="0"/>
            </a:endParaRPr>
          </a:p>
        </p:txBody>
      </p:sp>
      <p:graphicFrame>
        <p:nvGraphicFramePr>
          <p:cNvPr id="62476" name="Organization Chart 12"/>
          <p:cNvGraphicFramePr>
            <a:graphicFrameLocks/>
          </p:cNvGraphicFramePr>
          <p:nvPr>
            <p:ph type="dgm" idx="1"/>
          </p:nvPr>
        </p:nvGraphicFramePr>
        <p:xfrm>
          <a:off x="762000" y="381000"/>
          <a:ext cx="7696200" cy="55626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477000"/>
            <a:ext cx="1295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24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3" name="Organization Chart 7"/>
          <p:cNvGraphicFramePr>
            <a:graphicFrameLocks/>
          </p:cNvGraphicFramePr>
          <p:nvPr>
            <p:ph type="dgm" idx="1"/>
          </p:nvPr>
        </p:nvGraphicFramePr>
        <p:xfrm>
          <a:off x="0" y="228600"/>
          <a:ext cx="9144000" cy="640080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097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0"/>
            <a:ext cx="1600200" cy="609600"/>
          </a:xfrm>
          <a:prstGeom prst="actionButtonForwardNex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8" name="WordArt 32"/>
          <p:cNvSpPr>
            <a:spLocks noChangeArrowheads="1" noChangeShapeType="1" noTextEdit="1"/>
          </p:cNvSpPr>
          <p:nvPr/>
        </p:nvSpPr>
        <p:spPr bwMode="auto">
          <a:xfrm rot="2588480">
            <a:off x="3460750" y="2120900"/>
            <a:ext cx="6248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другие сны рассматриваются так же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0423" grpId="0"/>
      <p:bldP spid="604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FF53D4-7801-4C81-8FB5-567CA2FBA0BE}" type="slidenum">
              <a:rPr lang="ru-RU">
                <a:latin typeface="Arial" pitchFamily="34" charset="0"/>
              </a:rPr>
              <a:pPr/>
              <a:t>25</a:t>
            </a:fld>
            <a:endParaRPr lang="ru-RU">
              <a:latin typeface="Arial" pitchFamily="34" charset="0"/>
            </a:endParaRPr>
          </a:p>
        </p:txBody>
      </p:sp>
      <p:sp>
        <p:nvSpPr>
          <p:cNvPr id="4110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делать?</a:t>
            </a:r>
          </a:p>
        </p:txBody>
      </p:sp>
      <p:graphicFrame>
        <p:nvGraphicFramePr>
          <p:cNvPr id="4098" name="Diagram 41"/>
          <p:cNvGraphicFramePr>
            <a:graphicFrameLocks noChangeAspect="1"/>
          </p:cNvGraphicFramePr>
          <p:nvPr>
            <p:ph sz="half" idx="1"/>
          </p:nvPr>
        </p:nvGraphicFramePr>
        <p:xfrm>
          <a:off x="762000" y="1905000"/>
          <a:ext cx="3771900" cy="40386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graphicFrame>
        <p:nvGraphicFramePr>
          <p:cNvPr id="28728" name="Diagram 56"/>
          <p:cNvGraphicFramePr>
            <a:graphicFrameLocks/>
          </p:cNvGraphicFramePr>
          <p:nvPr>
            <p:ph sz="half" idx="2"/>
          </p:nvPr>
        </p:nvGraphicFramePr>
        <p:xfrm>
          <a:off x="304800" y="1905000"/>
          <a:ext cx="8305800" cy="4783138"/>
        </p:xfrm>
        <a:graphic>
          <a:graphicData uri="http://schemas.openxmlformats.org/drawingml/2006/compatibility">
            <com:legacyDrawing xmlns:com="http://schemas.openxmlformats.org/drawingml/2006/compatibility" spid="_x0000_s4100"/>
          </a:graphicData>
        </a:graphic>
      </p:graphicFrame>
      <p:sp>
        <p:nvSpPr>
          <p:cNvPr id="4111" name="AutoShape 6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477000"/>
            <a:ext cx="14478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87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000000"/>
            </a:gs>
            <a:gs pos="100000">
              <a:srgbClr val="99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Ответ романа</a:t>
            </a:r>
          </a:p>
        </p:txBody>
      </p:sp>
      <p:graphicFrame>
        <p:nvGraphicFramePr>
          <p:cNvPr id="70663" name="Diagram 7"/>
          <p:cNvGraphicFramePr>
            <a:graphicFrameLocks/>
          </p:cNvGraphicFramePr>
          <p:nvPr>
            <p:ph type="dgm" idx="1"/>
          </p:nvPr>
        </p:nvGraphicFramePr>
        <p:xfrm>
          <a:off x="0" y="1447800"/>
          <a:ext cx="9067800" cy="54102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512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0"/>
            <a:ext cx="1828800" cy="6858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Dgm spid="706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0000"/>
            </a:gs>
            <a:gs pos="100000">
              <a:srgbClr val="00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Роман «Что делать?» (Из рассказов о новых людях.)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174625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Новый человек (по сл. Даля;1863) – христианин, возрожденный обновленной благодатью.</a:t>
            </a:r>
          </a:p>
          <a:p>
            <a:pPr marL="0" indent="174625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По Чернышевскому новые люди – носители новой религии - -религии деяния, новое христианство, включающее Христа на правах исторической личности, но не Бога.</a:t>
            </a:r>
          </a:p>
          <a:p>
            <a:pPr marL="0" indent="174625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«Если бы Христос в наше время был бы жив, он был бы с нами», - Белинский.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0000"/>
            </a:gs>
            <a:gs pos="50000">
              <a:srgbClr val="000000"/>
            </a:gs>
            <a:gs pos="100000">
              <a:srgbClr val="99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0" indent="87313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В древнем Риме новыми людьми назывались лица, происходящие не из сенаторского сословия, которые первые в своем роду достигли консульской должности (плебеи).</a:t>
            </a:r>
          </a:p>
          <a:p>
            <a:pPr marL="0" indent="87313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Разночинцы – плебеи.</a:t>
            </a:r>
          </a:p>
          <a:p>
            <a:pPr marL="0" indent="87313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Весь мир для них столь же новый, как они сами, в этом мире они должны освоиться. Этот мир нужно изучить (опыт, полигон). И в первую очередь испытывается сам человек (Базаров, Рахметов, Раскольников). Все, что непрочно, поддается давлению новых людей, - всё это ложное и обречено; и, соответственно, наоборот. </a:t>
            </a:r>
          </a:p>
        </p:txBody>
      </p:sp>
      <p:sp>
        <p:nvSpPr>
          <p:cNvPr id="3072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400800"/>
            <a:ext cx="1447800" cy="4572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0000"/>
            </a:gs>
            <a:gs pos="100000">
              <a:srgbClr val="0000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629400"/>
          </a:xfrm>
        </p:spPr>
        <p:txBody>
          <a:bodyPr/>
          <a:lstStyle/>
          <a:p>
            <a:pPr marL="0" indent="261938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В мире нет ничего случайного, в нем каждое событие связано причинно-следственной связью.</a:t>
            </a:r>
            <a:r>
              <a:rPr lang="en-US" smtClean="0">
                <a:solidFill>
                  <a:schemeClr val="bg1"/>
                </a:solidFill>
                <a:cs typeface="Arial" pitchFamily="34" charset="0"/>
              </a:rPr>
              <a:t>=&gt;</a:t>
            </a:r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зло тоже полезно.</a:t>
            </a:r>
          </a:p>
          <a:p>
            <a:pPr marL="0" indent="261938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Грань между добром и злом в «Что делать?» стирается. «Отлично дурно, следовательно, отлично», - из последней главы романа.</a:t>
            </a:r>
          </a:p>
          <a:p>
            <a:pPr marL="0" indent="261938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В религии деяния дух святой – прогресс.</a:t>
            </a:r>
          </a:p>
          <a:p>
            <a:pPr marL="0" indent="261938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Достоевский эти понятия пересматривает.</a:t>
            </a:r>
            <a:endParaRPr lang="en-US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74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477000"/>
            <a:ext cx="1447800" cy="381000"/>
          </a:xfrm>
          <a:prstGeom prst="actionButtonForwardNext">
            <a:avLst/>
          </a:prstGeom>
          <a:solidFill>
            <a:srgbClr val="FF0000">
              <a:alpha val="98822"/>
            </a:srgb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1846-1850 – обучается в Петербургском университете на историко-филологическом факультете.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700" smtClean="0"/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838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0000"/>
            </a:gs>
            <a:gs pos="100000">
              <a:srgbClr val="00000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715000"/>
          </a:xfrm>
        </p:spPr>
        <p:txBody>
          <a:bodyPr/>
          <a:lstStyle/>
          <a:p>
            <a:pPr marL="0" indent="363538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Вера Павловна: Вера + Павел (малый)= дочь малого, дочь малых.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Надежда (пропавшая сестра).</a:t>
            </a:r>
            <a:r>
              <a:rPr lang="en-US" smtClean="0">
                <a:solidFill>
                  <a:schemeClr val="bg1"/>
                </a:solidFill>
                <a:cs typeface="Arial" pitchFamily="34" charset="0"/>
              </a:rPr>
              <a:t>=&gt;</a:t>
            </a:r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не хватает любви.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Дмитрий Лопухов (Диаметра – богиня плодородия)=воскресший.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>Розальская – Лопухова - Кирсанова</a:t>
            </a:r>
          </a:p>
          <a:p>
            <a:pPr marL="0" indent="363538" eaLnBrk="1" hangingPunct="1">
              <a:buFont typeface="Wingdings" pitchFamily="2" charset="2"/>
              <a:buNone/>
            </a:pPr>
            <a:endParaRPr lang="ru-RU" smtClean="0">
              <a:solidFill>
                <a:schemeClr val="bg1"/>
              </a:solidFill>
              <a:cs typeface="Arial" pitchFamily="34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endParaRPr lang="en-US" smtClean="0">
              <a:solidFill>
                <a:schemeClr val="bg1"/>
              </a:solidFill>
              <a:cs typeface="Arial" pitchFamily="34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3300"/>
                </a:solidFill>
              </a:rPr>
              <a:t>           растительная тематика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533400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FF3300"/>
                </a:solidFill>
              </a:rPr>
              <a:t>Символика имен</a:t>
            </a: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457200" y="3810000"/>
            <a:ext cx="6858000" cy="1066800"/>
          </a:xfrm>
          <a:prstGeom prst="downArrowCallout">
            <a:avLst>
              <a:gd name="adj1" fmla="val 160714"/>
              <a:gd name="adj2" fmla="val 160714"/>
              <a:gd name="adj3" fmla="val 16667"/>
              <a:gd name="adj4" fmla="val 66667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uild="p"/>
      <p:bldP spid="77831" grpId="0"/>
      <p:bldP spid="778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/>
          <a:lstStyle/>
          <a:p>
            <a:pPr eaLnBrk="1" hangingPunct="1"/>
            <a:r>
              <a:rPr lang="ru-RU" sz="2900" smtClean="0"/>
              <a:t>Розальская – потомок поповского рода, вместе с тем роза.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900" smtClean="0"/>
              <a:t>Цветок связан с идеей воскресения, символ рая, атрибут святой Девы Марии, символ тайны.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900" smtClean="0"/>
              <a:t>Аль – алая, красная роза.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900" smtClean="0"/>
              <a:t>Последние главы романа «Что делать? Пропитаны розовой символикой. Символ розы опоясывает роман.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F61453-E3A8-4B8E-8427-0C1BA401BBD0}" type="slidenum">
              <a:rPr lang="ru-RU">
                <a:latin typeface="Arial" pitchFamily="34" charset="0"/>
              </a:rPr>
              <a:pPr/>
              <a:t>32</a:t>
            </a:fld>
            <a:endParaRPr lang="ru-RU">
              <a:latin typeface="Arial" pitchFamily="34" charset="0"/>
            </a:endParaRPr>
          </a:p>
        </p:txBody>
      </p:sp>
      <p:pic>
        <p:nvPicPr>
          <p:cNvPr id="78854" name="Picture 6" descr="12522-medi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Розальская становится Лопуховой.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3300"/>
                </a:solidFill>
              </a:rPr>
              <a:t>Право носить фамилию Розы отсутствует в таком мире. Лопух же стойкое растение – выживет везде.</a:t>
            </a:r>
          </a:p>
        </p:txBody>
      </p:sp>
      <p:pic>
        <p:nvPicPr>
          <p:cNvPr id="78855" name="Picture 7" descr="0000008066-previ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790C8-16C5-413C-AE66-8D7220DA5D22}" type="slidenum">
              <a:rPr lang="ru-RU">
                <a:latin typeface="Arial" pitchFamily="34" charset="0"/>
              </a:rPr>
              <a:pPr/>
              <a:t>33</a:t>
            </a:fld>
            <a:endParaRPr lang="ru-RU">
              <a:latin typeface="Arial" pitchFamily="34" charset="0"/>
            </a:endParaRPr>
          </a:p>
        </p:txBody>
      </p:sp>
      <p:pic>
        <p:nvPicPr>
          <p:cNvPr id="35843" name="Picture 5" descr="hrizantema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667000"/>
            <a:ext cx="7696200" cy="1143000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FF0000"/>
                </a:solidFill>
              </a:rPr>
              <a:t>Кирсанов – Хирсанов (хризантема, на русском – златоцвет)</a:t>
            </a:r>
          </a:p>
        </p:txBody>
      </p:sp>
      <p:pic>
        <p:nvPicPr>
          <p:cNvPr id="80902" name="Picture 6" descr="750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Безымянны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38100" y="1970088"/>
            <a:ext cx="8877300" cy="2233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FF">
                    <a:alpha val="61960"/>
                  </a:srgbClr>
                </a:solidFill>
                <a:latin typeface="Arial"/>
                <a:cs typeface="Arial"/>
              </a:rPr>
              <a:t>у Достоевского хрустальный дворец превращается в кабак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6B9FBE-2B93-43CE-A598-A88E660A282A}" type="slidenum">
              <a:rPr lang="ru-RU">
                <a:latin typeface="Arial" pitchFamily="34" charset="0"/>
              </a:rPr>
              <a:pPr/>
              <a:t>34</a:t>
            </a:fld>
            <a:endParaRPr lang="ru-RU">
              <a:latin typeface="Arial" pitchFamily="34" charset="0"/>
            </a:endParaRPr>
          </a:p>
        </p:txBody>
      </p:sp>
      <p:pic>
        <p:nvPicPr>
          <p:cNvPr id="36867" name="Picture 4" descr="chernishevskiy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ru-RU" smtClean="0"/>
              <a:t>На этом изучение романа закончим.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3300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Читать Легенду о Великом Инквизиторе из «Братьев Карамазовых» Достоевского</a:t>
            </a:r>
          </a:p>
          <a:p>
            <a:pPr eaLnBrk="1" hangingPunct="1"/>
            <a:r>
              <a:rPr lang="ru-RU" smtClean="0"/>
              <a:t>Учить лекцию о мировоззрении Н.Г.Чернышевского</a:t>
            </a:r>
          </a:p>
          <a:p>
            <a:pPr eaLnBrk="1" hangingPunct="1"/>
            <a:r>
              <a:rPr lang="ru-RU" smtClean="0"/>
              <a:t>(индивидуально) подготовить доклад о мировоззрении Ф.М. Достоевского.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FF2C80-E73D-4ADF-8B66-81489C48CB99}" type="slidenum">
              <a:rPr lang="ru-RU">
                <a:latin typeface="Arial" pitchFamily="34" charset="0"/>
              </a:rPr>
              <a:pPr/>
              <a:t>36</a:t>
            </a:fld>
            <a:endParaRPr lang="ru-RU">
              <a:latin typeface="Arial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smtClean="0"/>
              <a:t>Связь романов Чернышевского «Что делать?» и Достоевского «Преступление и наказание»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4492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Деятельность человека бесплодна и ничтожна, пока не одушевлена высокою идеею… Идея получает ценность в действительности только тогда, когда в человеке, посвящающем себя служению высокой идее, есть достаточные силы для ее удовлетворительного осуществления.</a:t>
            </a:r>
          </a:p>
          <a:p>
            <a:pPr marL="0" indent="449263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Чернышевский.</a:t>
            </a:r>
          </a:p>
        </p:txBody>
      </p:sp>
      <p:pic>
        <p:nvPicPr>
          <p:cNvPr id="84996" name="Picture 4" descr="chernyshevsky_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30670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276600" cy="457200"/>
          </a:xfrm>
        </p:spPr>
        <p:txBody>
          <a:bodyPr/>
          <a:lstStyle/>
          <a:p>
            <a:pPr eaLnBrk="1" hangingPunct="1"/>
            <a:r>
              <a:rPr lang="ru-RU" sz="2900" smtClean="0"/>
              <a:t>Повторение.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5867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mtClean="0"/>
              <a:t>Какого взгляда придерживался Чернышевский на значение искусства в жизни человечества?</a:t>
            </a:r>
          </a:p>
          <a:p>
            <a:pPr eaLnBrk="1" hangingPunct="1">
              <a:buFontTx/>
              <a:buChar char="-"/>
            </a:pPr>
            <a:r>
              <a:rPr lang="ru-RU" smtClean="0"/>
              <a:t>(оно должно стать учебником жизни, но не просто учить, а выносить приговор над жизнью. Искусство лишь доходчивее науки.)</a:t>
            </a:r>
          </a:p>
          <a:p>
            <a:pPr eaLnBrk="1" hangingPunct="1">
              <a:buFontTx/>
              <a:buChar char="-"/>
            </a:pPr>
            <a:r>
              <a:rPr lang="ru-RU" smtClean="0"/>
              <a:t>Почему Чернышевский в своем творчестве обратился к поискам нового человека в России в начале 60-х годов?</a:t>
            </a:r>
          </a:p>
        </p:txBody>
      </p:sp>
      <p:pic>
        <p:nvPicPr>
          <p:cNvPr id="39940" name="Picture 5" descr="j02991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3863" y="5053013"/>
            <a:ext cx="11001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33"/>
            </a:gs>
            <a:gs pos="100000">
              <a:srgbClr val="1C460E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143000"/>
          </a:xfrm>
        </p:spPr>
        <p:txBody>
          <a:bodyPr/>
          <a:lstStyle/>
          <a:p>
            <a:pPr eaLnBrk="1" hangingPunct="1"/>
            <a:r>
              <a:rPr lang="ru-RU" sz="2100" smtClean="0">
                <a:solidFill>
                  <a:schemeClr val="tx1"/>
                </a:solidFill>
              </a:rPr>
              <a:t>Ответ: этого требовала сама жизнь. Литература разочаровалась в «лишних людях», требовался герой – боец.   (Чернышевский – стр.6 – 8)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572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700" smtClean="0"/>
              <a:t> - Что нового несли с собой герои романа «Что делать?» Какую надежду они вселяли в изверившихся современников? (Ч. – стр.9 – 14)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700" smtClean="0"/>
              <a:t>«Подлинное счастье состоит в удовлетворении всех </a:t>
            </a:r>
            <a:r>
              <a:rPr lang="ru-RU" sz="2700" b="1" i="1" u="sng" smtClean="0"/>
              <a:t>подлинных </a:t>
            </a:r>
            <a:r>
              <a:rPr lang="ru-RU" sz="2700" smtClean="0"/>
              <a:t>запросов человека. «Будет время, когда все потребности натуры каждого человека будут удовлетворяться вполне, это мы с тобою знаем: но мы оба одинаково твердо знаем, что время еще не пришло…»» - </a:t>
            </a:r>
            <a:r>
              <a:rPr lang="ru-RU" sz="2700" b="1" i="1" smtClean="0"/>
              <a:t>Как расценить эти слова Кирсанова?</a:t>
            </a:r>
            <a:endParaRPr lang="ru-RU" sz="27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270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143000"/>
          </a:xfrm>
        </p:spPr>
        <p:txBody>
          <a:bodyPr/>
          <a:lstStyle/>
          <a:p>
            <a:pPr eaLnBrk="1" hangingPunct="1"/>
            <a:r>
              <a:rPr lang="ru-RU" smtClean="0"/>
              <a:t>Чернышевский – утопист. Он не предполагал в людях зла.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724400"/>
          </a:xfrm>
        </p:spPr>
        <p:txBody>
          <a:bodyPr/>
          <a:lstStyle/>
          <a:p>
            <a:pPr marL="0" indent="180975" eaLnBrk="1" hangingPunct="1">
              <a:buFont typeface="Wingdings" pitchFamily="2" charset="2"/>
              <a:buNone/>
            </a:pPr>
            <a:r>
              <a:rPr lang="ru-RU" sz="2700" smtClean="0"/>
              <a:t>Смотрите, какая светлая мечта:</a:t>
            </a:r>
          </a:p>
          <a:p>
            <a:pPr marL="0" indent="180975" eaLnBrk="1" hangingPunct="1">
              <a:buFont typeface="Wingdings" pitchFamily="2" charset="2"/>
              <a:buNone/>
            </a:pPr>
            <a:r>
              <a:rPr lang="ru-RU" sz="2700" smtClean="0">
                <a:solidFill>
                  <a:srgbClr val="FF0000"/>
                </a:solidFill>
              </a:rPr>
              <a:t>«Сменится много поколений, прежде чем осуществится то, что ты предощущаешь… Ты знаешь будущее, оно светло, оно прекрасно. Любите его, стремитесь к нему работайте для него, приближайте его, переносите из него в настоящее, сколько можете перенести».</a:t>
            </a:r>
          </a:p>
          <a:p>
            <a:pPr marL="0" indent="180975" eaLnBrk="1" hangingPunct="1">
              <a:buFont typeface="Wingdings" pitchFamily="2" charset="2"/>
              <a:buNone/>
            </a:pPr>
            <a:r>
              <a:rPr lang="ru-RU" sz="2700" smtClean="0"/>
              <a:t>Разве можно с этим спорить?</a:t>
            </a:r>
          </a:p>
          <a:p>
            <a:pPr marL="0" indent="180975" eaLnBrk="1" hangingPunct="1">
              <a:buFont typeface="Wingdings" pitchFamily="2" charset="2"/>
              <a:buNone/>
            </a:pPr>
            <a:r>
              <a:rPr lang="ru-RU" sz="2700" smtClean="0"/>
              <a:t> - да.</a:t>
            </a:r>
          </a:p>
          <a:p>
            <a:pPr marL="0" indent="180975" eaLnBrk="1" hangingPunct="1">
              <a:buFont typeface="Wingdings" pitchFamily="2" charset="2"/>
              <a:buNone/>
            </a:pPr>
            <a:r>
              <a:rPr lang="ru-RU" sz="2700" smtClean="0"/>
              <a:t> - Почему?</a:t>
            </a:r>
          </a:p>
          <a:p>
            <a:pPr marL="0" indent="180975" eaLnBrk="1" hangingPunct="1">
              <a:buFont typeface="Wingdings" pitchFamily="2" charset="2"/>
              <a:buNone/>
            </a:pPr>
            <a:endParaRPr lang="ru-RU" sz="2700" smtClean="0"/>
          </a:p>
          <a:p>
            <a:pPr marL="0" indent="180975" eaLnBrk="1" hangingPunct="1">
              <a:buFont typeface="Wingdings" pitchFamily="2" charset="2"/>
              <a:buNone/>
            </a:pPr>
            <a:endParaRPr lang="ru-RU" sz="27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50981E-D3D3-43B4-9514-EEED1DB51EF6}" type="slidenum">
              <a:rPr lang="ru-RU">
                <a:latin typeface="Arial" pitchFamily="34" charset="0"/>
              </a:rPr>
              <a:pPr/>
              <a:t>4</a:t>
            </a:fld>
            <a:endParaRPr lang="ru-RU">
              <a:latin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76600" y="0"/>
            <a:ext cx="2438400" cy="2971800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9144000" cy="3657600"/>
          </a:xfrm>
        </p:spPr>
        <p:txBody>
          <a:bodyPr/>
          <a:lstStyle/>
          <a:p>
            <a:pPr eaLnBrk="1" hangingPunct="1"/>
            <a:r>
              <a:rPr lang="ru-RU" smtClean="0"/>
              <a:t>затем возвращается в Саратов и становится учителем словесности в гимназии.</a:t>
            </a:r>
          </a:p>
          <a:p>
            <a:pPr eaLnBrk="1" hangingPunct="1"/>
            <a:r>
              <a:rPr lang="ru-RU" smtClean="0"/>
              <a:t>Он не штудировал учебник литературы – «Риторику» Команского, а читал сочинения Жуковского, Лермонтова, Пушкина,  и «критически» разбирал их.</a:t>
            </a:r>
          </a:p>
          <a:p>
            <a:pPr eaLnBrk="1" hangingPunct="1"/>
            <a:endParaRPr lang="ru-RU" smtClean="0"/>
          </a:p>
        </p:txBody>
      </p:sp>
      <p:pic>
        <p:nvPicPr>
          <p:cNvPr id="23556" name="Picture 4" descr="М.Ю. Лермонто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 descr="gor_1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553200"/>
            <a:ext cx="9906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762184-9DF2-4F83-8A7E-ED343256DE71}" type="slidenum">
              <a:rPr lang="ru-RU">
                <a:latin typeface="Arial" pitchFamily="34" charset="0"/>
              </a:rPr>
              <a:pPr/>
              <a:t>40</a:t>
            </a:fld>
            <a:endParaRPr lang="ru-RU">
              <a:latin typeface="Arial" pitchFamily="34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smtClean="0"/>
              <a:t>Чего не предвидел Чернышевский? В чём его ошибки?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Чернышевский сказал много правильного, красивого, создал хрустальный дворец будущего, но не сказал, как переносить из будущего в настоящее свои мечты.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Что призвано объединить людей по Чернышевскому?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Цель, идея, светлого будущего.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447800"/>
          </a:xfrm>
        </p:spPr>
        <p:txBody>
          <a:bodyPr/>
          <a:lstStyle/>
          <a:p>
            <a:pPr eaLnBrk="1" hangingPunct="1"/>
            <a:r>
              <a:rPr lang="ru-RU" sz="2900" smtClean="0"/>
              <a:t>Кто виноват, по мнению Чернышевского, в нынешнем положении?</a:t>
            </a:r>
            <a:br>
              <a:rPr lang="ru-RU" sz="2900" smtClean="0"/>
            </a:br>
            <a:endParaRPr lang="ru-RU" sz="29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077200" cy="4038600"/>
          </a:xfrm>
        </p:spPr>
        <p:txBody>
          <a:bodyPr/>
          <a:lstStyle/>
          <a:p>
            <a:pPr eaLnBrk="1" hangingPunct="1"/>
            <a:r>
              <a:rPr lang="ru-RU" smtClean="0"/>
              <a:t>Бедная обстановка делает душу бедной.</a:t>
            </a:r>
          </a:p>
          <a:p>
            <a:pPr eaLnBrk="1" hangingPunct="1"/>
            <a:r>
              <a:rPr lang="ru-RU" smtClean="0"/>
              <a:t>Достоевский был в коне не согласен с мировоззрением Чернышевского.</a:t>
            </a:r>
          </a:p>
          <a:p>
            <a:pPr eaLnBrk="1" hangingPunct="1"/>
            <a:r>
              <a:rPr lang="ru-RU" smtClean="0"/>
              <a:t>Прочитаем «Легенду о великом Инквизиторе».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F1CAF6-2325-42BE-9162-3D518BFBCA85}" type="slidenum">
              <a:rPr lang="ru-RU">
                <a:latin typeface="Arial" pitchFamily="34" charset="0"/>
              </a:rPr>
              <a:pPr/>
              <a:t>42</a:t>
            </a:fld>
            <a:endParaRPr lang="ru-RU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smtClean="0"/>
              <a:t>Когда ты не согласен с мнением кого-то, что ты делаешь?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Сказать открыто или намекнуть.</a:t>
            </a:r>
          </a:p>
          <a:p>
            <a:pPr eaLnBrk="1" hangingPunct="1"/>
            <a:r>
              <a:rPr lang="ru-RU" smtClean="0"/>
              <a:t>Таких намеков в романе Ф.М. Достоевского предостаточно.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457200"/>
          </a:xfrm>
        </p:spPr>
        <p:txBody>
          <a:bodyPr/>
          <a:lstStyle/>
          <a:p>
            <a:pPr eaLnBrk="1" hangingPunct="1"/>
            <a:r>
              <a:rPr lang="ru-RU" sz="2100" smtClean="0"/>
              <a:t>Связь романов Достоевского и Чернышевского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001000" cy="5791200"/>
          </a:xfrm>
        </p:spPr>
        <p:txBody>
          <a:bodyPr/>
          <a:lstStyle/>
          <a:p>
            <a:pPr eaLnBrk="1" hangingPunct="1"/>
            <a:r>
              <a:rPr lang="ru-RU" sz="2300" smtClean="0"/>
              <a:t>Где происходит тайное свидание Веры Павловны Розальской с Лопуховым, когда она готова сбежать из дома?</a:t>
            </a:r>
          </a:p>
          <a:p>
            <a:pPr eaLnBrk="1" hangingPunct="1"/>
            <a:r>
              <a:rPr lang="ru-RU" sz="2300" smtClean="0"/>
              <a:t>(Конногвардейский бульвар)</a:t>
            </a:r>
          </a:p>
          <a:p>
            <a:pPr eaLnBrk="1" hangingPunct="1"/>
            <a:r>
              <a:rPr lang="ru-RU" sz="2300" smtClean="0"/>
              <a:t>Раскольников, главный герой романа «Преступление и наказание», после прочтения письма от матери выходит на улицу, на Конногвардейский бульвар.</a:t>
            </a:r>
          </a:p>
          <a:p>
            <a:pPr eaLnBrk="1" hangingPunct="1"/>
            <a:r>
              <a:rPr lang="ru-RU" sz="2300" smtClean="0"/>
              <a:t>Какова фабула первой части романа Чернышевского?</a:t>
            </a:r>
          </a:p>
          <a:p>
            <a:pPr eaLnBrk="1" hangingPunct="1"/>
            <a:r>
              <a:rPr lang="ru-RU" sz="2300" smtClean="0"/>
              <a:t>Студент спасает бедную девушку из пошлой обстановки, затем девушка спасает других. Кирсанов способствует «рождению» «особенного» человека – Рахметова.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51" name="Group 119"/>
          <p:cNvGraphicFramePr>
            <a:graphicFrameLocks noGrp="1"/>
          </p:cNvGraphicFramePr>
          <p:nvPr>
            <p:ph type="tbl" idx="1"/>
          </p:nvPr>
        </p:nvGraphicFramePr>
        <p:xfrm>
          <a:off x="762000" y="533400"/>
          <a:ext cx="7848600" cy="5892800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«Что делать?»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«Преступление и наказание»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Конногвардейский бульвар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Место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Конногвардейский бульвар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Студент Лопухов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спаситель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Фабула и герои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Раскольников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спаситель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Девушка – подросток – Вера Павловна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жертва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Девочка-подросток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жертва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Жирный господин – Сторешников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насильник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Жирный господин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насильник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36" name="AutoShape 110"/>
          <p:cNvSpPr>
            <a:spLocks noChangeArrowheads="1"/>
          </p:cNvSpPr>
          <p:nvPr/>
        </p:nvSpPr>
        <p:spPr bwMode="auto">
          <a:xfrm>
            <a:off x="6705600" y="2667000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7" name="AutoShape 111"/>
          <p:cNvSpPr>
            <a:spLocks noChangeArrowheads="1"/>
          </p:cNvSpPr>
          <p:nvPr/>
        </p:nvSpPr>
        <p:spPr bwMode="auto">
          <a:xfrm>
            <a:off x="1371600" y="2667000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8" name="AutoShape 112"/>
          <p:cNvSpPr>
            <a:spLocks noChangeArrowheads="1"/>
          </p:cNvSpPr>
          <p:nvPr/>
        </p:nvSpPr>
        <p:spPr bwMode="auto">
          <a:xfrm>
            <a:off x="1676400" y="3810000"/>
            <a:ext cx="685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9" name="AutoShape 113"/>
          <p:cNvSpPr>
            <a:spLocks noChangeArrowheads="1"/>
          </p:cNvSpPr>
          <p:nvPr/>
        </p:nvSpPr>
        <p:spPr bwMode="auto">
          <a:xfrm>
            <a:off x="6858000" y="35052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0" name="AutoShape 116"/>
          <p:cNvSpPr>
            <a:spLocks noChangeArrowheads="1"/>
          </p:cNvSpPr>
          <p:nvPr/>
        </p:nvSpPr>
        <p:spPr bwMode="auto">
          <a:xfrm>
            <a:off x="1752600" y="48768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1" name="AutoShape 117"/>
          <p:cNvSpPr>
            <a:spLocks noChangeArrowheads="1"/>
          </p:cNvSpPr>
          <p:nvPr/>
        </p:nvSpPr>
        <p:spPr bwMode="auto">
          <a:xfrm>
            <a:off x="7010400" y="47244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66FF33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3500" smtClean="0"/>
              <a:t>Вспоминают, как обсуждали «Ревизора» и «Обыкновенную историю». Диспут – основная форма урока. Литературу связывали с жизнью.</a:t>
            </a:r>
          </a:p>
          <a:p>
            <a:pPr eaLnBrk="1" hangingPunct="1"/>
            <a:r>
              <a:rPr lang="ru-RU" sz="3500" smtClean="0"/>
              <a:t>Об Акакии Акакиевиче: «о смешных людях </a:t>
            </a:r>
            <a:r>
              <a:rPr lang="en-US" sz="3500" smtClean="0">
                <a:cs typeface="Arial" pitchFamily="34" charset="0"/>
              </a:rPr>
              <a:t>&lt;</a:t>
            </a:r>
            <a:r>
              <a:rPr lang="ru-RU" sz="3500" smtClean="0">
                <a:cs typeface="Arial" pitchFamily="34" charset="0"/>
              </a:rPr>
              <a:t>…</a:t>
            </a:r>
            <a:r>
              <a:rPr lang="en-US" sz="3500" smtClean="0">
                <a:cs typeface="Arial" pitchFamily="34" charset="0"/>
              </a:rPr>
              <a:t>&gt;</a:t>
            </a:r>
            <a:r>
              <a:rPr lang="ru-RU" sz="3500" smtClean="0">
                <a:cs typeface="Arial" pitchFamily="34" charset="0"/>
              </a:rPr>
              <a:t> прочитайте и увидите, захочется ли вам смеяться над ним?</a:t>
            </a:r>
          </a:p>
          <a:p>
            <a:pPr eaLnBrk="1" hangingPunct="1"/>
            <a:r>
              <a:rPr lang="ru-RU" sz="3500" smtClean="0">
                <a:cs typeface="Arial" pitchFamily="34" charset="0"/>
              </a:rPr>
              <a:t>Не сошелся с начальством, ведь он учил </a:t>
            </a:r>
            <a:r>
              <a:rPr lang="ru-RU" sz="3500" u="sng" smtClean="0">
                <a:cs typeface="Arial" pitchFamily="34" charset="0"/>
              </a:rPr>
              <a:t>свободно </a:t>
            </a:r>
            <a:r>
              <a:rPr lang="ru-RU" sz="3500" smtClean="0">
                <a:cs typeface="Arial" pitchFamily="34" charset="0"/>
              </a:rPr>
              <a:t>мыслить, говорил о </a:t>
            </a:r>
            <a:r>
              <a:rPr lang="ru-RU" sz="3500" u="sng" smtClean="0">
                <a:cs typeface="Arial" pitchFamily="34" charset="0"/>
              </a:rPr>
              <a:t>свободе</a:t>
            </a:r>
            <a:r>
              <a:rPr lang="ru-RU" sz="3500" smtClean="0">
                <a:cs typeface="Arial" pitchFamily="34" charset="0"/>
              </a:rPr>
              <a:t>, об отмене крепостного права…</a:t>
            </a:r>
            <a:endParaRPr lang="en-US" sz="3500" smtClean="0">
              <a:cs typeface="Arial" pitchFamily="34" charset="0"/>
            </a:endParaRPr>
          </a:p>
        </p:txBody>
      </p:sp>
      <p:sp>
        <p:nvSpPr>
          <p:cNvPr id="1229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553200"/>
            <a:ext cx="9906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2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533400"/>
          </a:xfrm>
        </p:spPr>
        <p:txBody>
          <a:bodyPr/>
          <a:lstStyle/>
          <a:p>
            <a:pPr eaLnBrk="1" hangingPunct="1"/>
            <a:r>
              <a:rPr lang="ru-RU" sz="2900" smtClean="0"/>
              <a:t>Личная жизнь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6324600"/>
          </a:xfrm>
        </p:spPr>
        <p:txBody>
          <a:bodyPr/>
          <a:lstStyle/>
          <a:p>
            <a:pPr marL="0" indent="3603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Знакомится с дочерью врача Ольгой Сократовной Васильевой (Чернышевской). Домашняя обстановка девушки очень тяжёлая: домострой, подчинение материнской воле. Чернышевский хотел равенства в семье, вызволить девушку из «семейного плена».</a:t>
            </a:r>
          </a:p>
          <a:p>
            <a:pPr marL="0" indent="3603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Николай Гаврилович боялся за девушку, предупреждал, что собирается посвятить себя делу, что жизнь будет связана с политикой и придется сидеть в тюрьмах, а может быть, погибнуть. Девушка была согласна помогать будущему мужу. </a:t>
            </a:r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477000"/>
            <a:ext cx="1143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505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C29FF9-4E09-4DD6-ABB0-6CB77A3CA546}" type="slidenum">
              <a:rPr lang="ru-RU">
                <a:latin typeface="Arial" pitchFamily="34" charset="0"/>
              </a:rPr>
              <a:pPr/>
              <a:t>7</a:t>
            </a:fld>
            <a:endParaRPr lang="ru-RU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676400"/>
          </a:xfrm>
        </p:spPr>
        <p:txBody>
          <a:bodyPr/>
          <a:lstStyle/>
          <a:p>
            <a:pPr eaLnBrk="1" hangingPunct="1"/>
            <a:r>
              <a:rPr lang="ru-RU" smtClean="0"/>
              <a:t>1853 свадьба, отъезд в Петербург, преподавание в Кадетском корпусе.</a:t>
            </a:r>
          </a:p>
        </p:txBody>
      </p:sp>
      <p:pic>
        <p:nvPicPr>
          <p:cNvPr id="14340" name="Picture 4" descr="piter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7526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762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3B5CDA-D905-48E0-9560-BD6474C0089B}" type="slidenum">
              <a:rPr lang="ru-RU">
                <a:latin typeface="Arial" pitchFamily="34" charset="0"/>
              </a:rPr>
              <a:pPr/>
              <a:t>8</a:t>
            </a:fld>
            <a:endParaRPr lang="ru-RU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smtClean="0"/>
              <a:t>Работа над диссертацией «Эстетические отношения искусства к действительности»</a:t>
            </a:r>
          </a:p>
        </p:txBody>
      </p:sp>
      <p:pic>
        <p:nvPicPr>
          <p:cNvPr id="21508" name="Picture 4" descr="869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7526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10668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33"/>
            </a:gs>
            <a:gs pos="50000">
              <a:srgbClr val="FFFF00"/>
            </a:gs>
            <a:gs pos="100000">
              <a:srgbClr val="66FF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667000"/>
          </a:xfrm>
        </p:spPr>
        <p:txBody>
          <a:bodyPr/>
          <a:lstStyle/>
          <a:p>
            <a:pPr eaLnBrk="1" hangingPunct="1"/>
            <a:r>
              <a:rPr lang="ru-RU" smtClean="0"/>
              <a:t>В 1855 Ч. защитил магистерскую диссертацию, которая положила начало разработке материалистической эстетики в России.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64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Самое дорогое и прекрасное для нас жизнь.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Но не всякая жизнь, а «жизнь, какая она должна быть»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Жизнь выше искусства – главная мысль. </a:t>
            </a:r>
          </a:p>
        </p:txBody>
      </p:sp>
      <p:pic>
        <p:nvPicPr>
          <p:cNvPr id="25605" name="Picture 5" descr="Il8-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9763" y="2133600"/>
            <a:ext cx="46942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477000"/>
            <a:ext cx="1219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1308</TotalTime>
  <Words>1999</Words>
  <Application>Microsoft Office PowerPoint</Application>
  <PresentationFormat>Экран (4:3)</PresentationFormat>
  <Paragraphs>220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Wingdings</vt:lpstr>
      <vt:lpstr>Times New Roman</vt:lpstr>
      <vt:lpstr>Algerian</vt:lpstr>
      <vt:lpstr>Студия</vt:lpstr>
      <vt:lpstr>Николай Гаврилович Чернышевский</vt:lpstr>
      <vt:lpstr>биография</vt:lpstr>
      <vt:lpstr>Слайд 3</vt:lpstr>
      <vt:lpstr>Слайд 4</vt:lpstr>
      <vt:lpstr>Слайд 5</vt:lpstr>
      <vt:lpstr>Личная жизнь</vt:lpstr>
      <vt:lpstr>1853 свадьба, отъезд в Петербург, преподавание в Кадетском корпусе.</vt:lpstr>
      <vt:lpstr>Работа над диссертацией «Эстетические отношения искусства к действительности»</vt:lpstr>
      <vt:lpstr>В 1855 Ч. защитил магистерскую диссертацию, которая положила начало разработке материалистической эстетики в России. </vt:lpstr>
      <vt:lpstr>Слайд 10</vt:lpstr>
      <vt:lpstr>Слайд 11</vt:lpstr>
      <vt:lpstr>Тюремное заключение в Петропавловской крепости</vt:lpstr>
      <vt:lpstr>Камера – одиночка в Алексеевском равелине. Здесь написан роман «Что делать?» Здесь писатель проведет около двух лет.</vt:lpstr>
      <vt:lpstr>1864 суд и «гражданская казнь»</vt:lpstr>
      <vt:lpstr>Герцен писал:</vt:lpstr>
      <vt:lpstr>1866 – состоится свидание с женой и сыном Михаилом (6 лет)</vt:lpstr>
      <vt:lpstr>Слайд 17</vt:lpstr>
      <vt:lpstr>Всю жизнь Чернышевский воплощал свои философские взгляды на жизнь. Как писал, так и жил.</vt:lpstr>
      <vt:lpstr>Слайд 19</vt:lpstr>
      <vt:lpstr>Выходят «Детство», «Отрочество», «Севастопольские рассказы». Чернышевский усматривает в них надежды на то, что рождается художник, который сумеет показать те тенденции к позитивному в жизни, которые обеспечат полноту жизни.</vt:lpstr>
      <vt:lpstr>«Что делать?»</vt:lpstr>
      <vt:lpstr>2. Сюжет</vt:lpstr>
      <vt:lpstr>Слайд 23</vt:lpstr>
      <vt:lpstr>Слайд 24</vt:lpstr>
      <vt:lpstr>Что делать?</vt:lpstr>
      <vt:lpstr>Ответ романа</vt:lpstr>
      <vt:lpstr>Роман «Что делать?» (Из рассказов о новых людях.)</vt:lpstr>
      <vt:lpstr>Слайд 28</vt:lpstr>
      <vt:lpstr>Слайд 29</vt:lpstr>
      <vt:lpstr>Символика имен</vt:lpstr>
      <vt:lpstr>Розальская – потомок поповского рода, вместе с тем роза.</vt:lpstr>
      <vt:lpstr>Розальская становится Лопуховой.</vt:lpstr>
      <vt:lpstr>Кирсанов – Хирсанов (хризантема, на русском – златоцвет)</vt:lpstr>
      <vt:lpstr>На этом изучение романа закончим.</vt:lpstr>
      <vt:lpstr>Домашнее задание</vt:lpstr>
      <vt:lpstr>Связь романов Чернышевского «Что делать?» и Достоевского «Преступление и наказание»</vt:lpstr>
      <vt:lpstr>Повторение.</vt:lpstr>
      <vt:lpstr>Ответ: этого требовала сама жизнь. Литература разочаровалась в «лишних людях», требовался герой – боец.   (Чернышевский – стр.6 – 8)</vt:lpstr>
      <vt:lpstr>Чернышевский – утопист. Он не предполагал в людях зла.</vt:lpstr>
      <vt:lpstr>Чего не предвидел Чернышевский? В чём его ошибки?</vt:lpstr>
      <vt:lpstr>Кто виноват, по мнению Чернышевского, в нынешнем положении? </vt:lpstr>
      <vt:lpstr>Когда ты не согласен с мнением кого-то, что ты делаешь?</vt:lpstr>
      <vt:lpstr>Связь романов Достоевского и Чернышевского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95</cp:revision>
  <cp:lastPrinted>1601-01-01T00:00:00Z</cp:lastPrinted>
  <dcterms:created xsi:type="dcterms:W3CDTF">1601-01-01T00:00:00Z</dcterms:created>
  <dcterms:modified xsi:type="dcterms:W3CDTF">2012-01-14T18:54:13Z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