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8" r:id="rId4"/>
    <p:sldId id="269" r:id="rId5"/>
    <p:sldId id="258" r:id="rId6"/>
    <p:sldId id="270" r:id="rId7"/>
    <p:sldId id="271" r:id="rId8"/>
    <p:sldId id="272" r:id="rId9"/>
    <p:sldId id="287" r:id="rId10"/>
    <p:sldId id="288" r:id="rId11"/>
    <p:sldId id="273" r:id="rId12"/>
    <p:sldId id="274" r:id="rId13"/>
    <p:sldId id="275" r:id="rId14"/>
    <p:sldId id="276" r:id="rId15"/>
    <p:sldId id="259" r:id="rId16"/>
    <p:sldId id="262" r:id="rId17"/>
    <p:sldId id="263" r:id="rId18"/>
    <p:sldId id="266" r:id="rId19"/>
    <p:sldId id="267" r:id="rId20"/>
    <p:sldId id="265" r:id="rId21"/>
    <p:sldId id="278" r:id="rId22"/>
    <p:sldId id="264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11723D-0D1E-4C1B-844B-7A3AF7CC6D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FD23-1199-4A4C-A4D8-0CA0F2B6A6A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1D87C-B309-4604-83DB-CF43B9B371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9F32-3613-4D18-95DF-DF9DED2DE2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74969-CC2A-482F-98F1-CDC7A81C57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AA9E6-B8E9-45F2-B68B-F0425B8B2AE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BB2A-9945-41E7-AEB9-0BDF8A81013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0675-5618-4D5D-9F64-6941D7833E8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0385E-6B89-465F-B4CB-1DD8FEC6FD2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09A5-C835-4580-BF9E-0E1A188243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FF4B6-68BC-47B1-90EE-B1A8C20E2C5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3FEA0-D79F-435E-B47D-C857D68B054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E8B1F939-DDC4-4904-99F4-601624966C3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bibliotekar.ru/rusShishkin/index.files/image00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bibliotekar.ru/rusShishkin/1.files/image00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nearyou.ru/shishkin/burelom88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ibliotekar.ru/rusShishkin/9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bibliotekar.ru/rusShishkin/8.files/image001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nearyou.ru/shishkin/tdub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nearyou.ru/shishkin/rwinter90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nearyou.ru/shishkin/rwinter90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bibliotekar.ru/rusShishkin/8.files/image00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060575"/>
            <a:ext cx="7983537" cy="1752600"/>
          </a:xfrm>
        </p:spPr>
        <p:txBody>
          <a:bodyPr/>
          <a:lstStyle/>
          <a:p>
            <a:pPr eaLnBrk="1" hangingPunct="1"/>
            <a:r>
              <a:rPr lang="ru-RU" sz="3600" b="1" smtClean="0"/>
              <a:t>Синтаксический разбор простого предложения.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4581525"/>
            <a:ext cx="3889375" cy="1752600"/>
          </a:xfrm>
        </p:spPr>
        <p:txBody>
          <a:bodyPr/>
          <a:lstStyle/>
          <a:p>
            <a:pPr eaLnBrk="1" hangingPunct="1"/>
            <a:r>
              <a:rPr lang="ru-RU" sz="2000" b="1" smtClean="0"/>
              <a:t>Черненко С.В., </a:t>
            </a:r>
          </a:p>
          <a:p>
            <a:pPr eaLnBrk="1" hangingPunct="1"/>
            <a:r>
              <a:rPr lang="ru-RU" sz="2000" b="1" smtClean="0"/>
              <a:t>учитель русского языка и </a:t>
            </a:r>
          </a:p>
          <a:p>
            <a:pPr eaLnBrk="1" hangingPunct="1"/>
            <a:r>
              <a:rPr lang="ru-RU" sz="2000" b="1" smtClean="0"/>
              <a:t>литературы МОУ СОШ №1</a:t>
            </a:r>
            <a:endParaRPr lang="en-US" sz="2000" b="1" smtClean="0"/>
          </a:p>
          <a:p>
            <a:pPr eaLnBrk="1" hangingPunct="1"/>
            <a:r>
              <a:rPr lang="ru-RU" sz="2000" b="1" smtClean="0"/>
              <a:t>г.Кувшиново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с текстом.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57250"/>
            <a:ext cx="8286750" cy="1571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	</a:t>
            </a:r>
            <a:r>
              <a:rPr lang="ru-RU" sz="2000" b="1" smtClean="0">
                <a:solidFill>
                  <a:schemeClr val="tx2"/>
                </a:solidFill>
              </a:rPr>
              <a:t>6.</a:t>
            </a:r>
            <a:r>
              <a:rPr lang="ru-RU" sz="2000" b="1" smtClean="0"/>
              <a:t> Не прекращай своих встреч с родной природой в любое время года. </a:t>
            </a:r>
            <a:r>
              <a:rPr lang="ru-RU" sz="2000" b="1" smtClean="0">
                <a:solidFill>
                  <a:schemeClr val="tx2"/>
                </a:solidFill>
              </a:rPr>
              <a:t>7.</a:t>
            </a:r>
            <a:r>
              <a:rPr lang="ru-RU" sz="2000" b="1" smtClean="0"/>
              <a:t> Зимой ходи на лыжах в пригородном лесу, собирай грибы осенью, встречай весну на прелестной лесной поляне вместе с друзьями. </a:t>
            </a:r>
            <a:r>
              <a:rPr lang="ru-RU" sz="2000" b="1" smtClean="0">
                <a:solidFill>
                  <a:schemeClr val="tx2"/>
                </a:solidFill>
              </a:rPr>
              <a:t>8.</a:t>
            </a:r>
            <a:r>
              <a:rPr lang="ru-RU" sz="2000" b="1" smtClean="0"/>
              <a:t> Это поможет тебе сохранить здоровье и бодрость духа на долгое время.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684213" y="2565400"/>
            <a:ext cx="8102600" cy="3262313"/>
            <a:chOff x="431" y="1616"/>
            <a:chExt cx="5104" cy="2055"/>
          </a:xfrm>
        </p:grpSpPr>
        <p:pic>
          <p:nvPicPr>
            <p:cNvPr id="12293" name="Picture 5" descr="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98" y="1933"/>
              <a:ext cx="2337" cy="1600"/>
            </a:xfrm>
            <a:prstGeom prst="rect">
              <a:avLst/>
            </a:prstGeom>
            <a:noFill/>
            <a:ln w="57150" cmpd="thinThick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2" y="1616"/>
              <a:ext cx="1587" cy="2055"/>
            </a:xfrm>
            <a:prstGeom prst="rect">
              <a:avLst/>
            </a:prstGeom>
            <a:noFill/>
            <a:ln w="57150" cmpd="thinThick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12295" name="Picture 6" descr="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" y="1706"/>
              <a:ext cx="1542" cy="1860"/>
            </a:xfrm>
            <a:prstGeom prst="rect">
              <a:avLst/>
            </a:prstGeom>
            <a:noFill/>
            <a:ln w="57150" cmpd="thinThick">
              <a:solidFill>
                <a:schemeClr val="tx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с текстом.</a:t>
            </a:r>
            <a:r>
              <a:rPr lang="ru-RU" sz="380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862512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</a:pPr>
            <a:r>
              <a:rPr lang="ru-RU" sz="2000" b="1" smtClean="0"/>
              <a:t>Как можно </a:t>
            </a:r>
            <a:r>
              <a:rPr lang="ru-RU" sz="2000" b="1" smtClean="0">
                <a:solidFill>
                  <a:schemeClr val="tx2"/>
                </a:solidFill>
              </a:rPr>
              <a:t>озаглавить</a:t>
            </a:r>
            <a:r>
              <a:rPr lang="ru-RU" sz="2000" b="1" smtClean="0"/>
              <a:t> данный текст? 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ru-RU" sz="2000" b="1" smtClean="0"/>
          </a:p>
          <a:p>
            <a:pPr marL="571500" indent="-571500" eaLnBrk="1" hangingPunct="1">
              <a:lnSpc>
                <a:spcPct val="80000"/>
              </a:lnSpc>
            </a:pPr>
            <a:r>
              <a:rPr lang="ru-RU" sz="2000" b="1" smtClean="0"/>
              <a:t>Какова </a:t>
            </a:r>
            <a:r>
              <a:rPr lang="ru-RU" sz="2000" b="1" smtClean="0">
                <a:solidFill>
                  <a:schemeClr val="tx2"/>
                </a:solidFill>
              </a:rPr>
              <a:t>основная мысль</a:t>
            </a:r>
            <a:r>
              <a:rPr lang="ru-RU" sz="2000" b="1" smtClean="0"/>
              <a:t> текста?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 </a:t>
            </a:r>
          </a:p>
          <a:p>
            <a:pPr marL="571500" indent="-571500" eaLnBrk="1" hangingPunct="1">
              <a:lnSpc>
                <a:spcPct val="80000"/>
              </a:lnSpc>
            </a:pPr>
            <a:r>
              <a:rPr lang="ru-RU" sz="2000" b="1" smtClean="0"/>
              <a:t>Как вы понимаете значение слова </a:t>
            </a:r>
            <a:r>
              <a:rPr lang="ru-RU" sz="2000" b="1" smtClean="0">
                <a:solidFill>
                  <a:schemeClr val="tx2"/>
                </a:solidFill>
              </a:rPr>
              <a:t>ВРАЧЕВАТЕЛЬ</a:t>
            </a:r>
            <a:r>
              <a:rPr lang="ru-RU" sz="2000" b="1" smtClean="0"/>
              <a:t>?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	Какими близкими по значению словами его можно заменить?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/>
          </a:p>
          <a:p>
            <a:pPr marL="571500" indent="-571500" eaLnBrk="1" hangingPunct="1">
              <a:lnSpc>
                <a:spcPct val="80000"/>
              </a:lnSpc>
            </a:pPr>
            <a:r>
              <a:rPr lang="ru-RU" sz="2000" b="1" smtClean="0"/>
              <a:t>Как вы понимаете значение слова </a:t>
            </a:r>
            <a:r>
              <a:rPr lang="ru-RU" sz="2000" b="1" smtClean="0">
                <a:solidFill>
                  <a:schemeClr val="tx2"/>
                </a:solidFill>
              </a:rPr>
              <a:t>СУЕТА</a:t>
            </a:r>
            <a:r>
              <a:rPr lang="ru-RU" sz="2000" b="1" smtClean="0"/>
              <a:t>? 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ru-RU" sz="2000" b="1" smtClean="0"/>
          </a:p>
          <a:p>
            <a:pPr marL="571500" indent="-571500" eaLnBrk="1" hangingPunct="1">
              <a:lnSpc>
                <a:spcPct val="80000"/>
              </a:lnSpc>
            </a:pPr>
            <a:r>
              <a:rPr lang="ru-RU" sz="2000" b="1" smtClean="0"/>
              <a:t>Найдите в предложении №1 слова, в которых звуков больше, чем букв, букв больше, чем звуков. 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ru-RU" sz="2000" b="1" smtClean="0"/>
          </a:p>
          <a:p>
            <a:pPr marL="571500" indent="-571500" eaLnBrk="1" hangingPunct="1">
              <a:lnSpc>
                <a:spcPct val="80000"/>
              </a:lnSpc>
            </a:pPr>
            <a:r>
              <a:rPr lang="ru-RU" sz="2000" b="1" smtClean="0"/>
              <a:t>В каких словах </a:t>
            </a:r>
            <a:r>
              <a:rPr lang="ru-RU" sz="2000" b="1" smtClean="0">
                <a:solidFill>
                  <a:schemeClr val="tx2"/>
                </a:solidFill>
              </a:rPr>
              <a:t>буква Г</a:t>
            </a:r>
            <a:r>
              <a:rPr lang="ru-RU" sz="2000" b="1" smtClean="0"/>
              <a:t> обозначает </a:t>
            </a:r>
            <a:r>
              <a:rPr lang="ru-RU" sz="2000" b="1" smtClean="0">
                <a:solidFill>
                  <a:schemeClr val="tx2"/>
                </a:solidFill>
              </a:rPr>
              <a:t>звук В</a:t>
            </a:r>
            <a:r>
              <a:rPr lang="ru-RU" sz="2000" b="1" smtClean="0"/>
              <a:t>? (№1)</a:t>
            </a:r>
            <a:endParaRPr lang="ru-RU" sz="200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	</a:t>
            </a:r>
            <a:r>
              <a:rPr lang="ru-RU" sz="2000" b="1" smtClean="0">
                <a:solidFill>
                  <a:schemeClr val="tx2"/>
                </a:solidFill>
              </a:rPr>
              <a:t>Звук К</a:t>
            </a:r>
            <a:r>
              <a:rPr lang="ru-RU" sz="2000" b="1" smtClean="0"/>
              <a:t> (№4)?</a:t>
            </a:r>
            <a:endParaRPr lang="ru-RU" sz="200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	</a:t>
            </a:r>
            <a:r>
              <a:rPr lang="ru-RU" sz="2000" b="1" smtClean="0">
                <a:solidFill>
                  <a:schemeClr val="tx2"/>
                </a:solidFill>
              </a:rPr>
              <a:t>Звук Г</a:t>
            </a:r>
            <a:r>
              <a:rPr lang="ru-RU" sz="2000" b="1" smtClean="0"/>
              <a:t> (№7,8)?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с текстом.</a:t>
            </a:r>
            <a:r>
              <a:rPr lang="ru-RU" sz="380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03225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ru-RU" sz="2000" b="1" smtClean="0"/>
              <a:t>Выполните синтаксический разбор предложения №5.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ru-RU" sz="2000" b="1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ru-RU" sz="2000" b="1" smtClean="0"/>
              <a:t>Составьте схемы предложений №1, №2, №3, №7	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						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ru-RU" sz="2000" b="1" smtClean="0"/>
              <a:t> Найдите в тексте </a:t>
            </a:r>
          </a:p>
          <a:p>
            <a:pPr marL="571500" indent="-571500" eaLnBrk="1" hangingPunct="1">
              <a:lnSpc>
                <a:spcPct val="90000"/>
              </a:lnSpc>
            </a:pPr>
            <a:endParaRPr lang="ru-RU" sz="2000" b="1" smtClean="0"/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	- восклицательное предложение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	- побудительные предложения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	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	В каких предложениях грамматическая основа состоит только из сказуемого?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с текстом.</a:t>
            </a:r>
            <a:r>
              <a:rPr lang="ru-RU" sz="380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Запишите слова. Обозначьте орфограммы.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Найдите в предложениях 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	№2,3  - глаголы с Ь после шипящих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ru-RU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	№8 – слова с приставками, которые не изменяются  на письме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	№5  - слова с проверяемой безударной гласной в корне,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 	слова с непроверяемой гласной в корне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	№7 – слова с непроизносимой согласной в корне слова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62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с текстом.  </a:t>
            </a:r>
            <a:br>
              <a:rPr lang="ru-RU" sz="2800" b="1" smtClean="0"/>
            </a:br>
            <a:r>
              <a:rPr lang="ru-RU" sz="2800" b="1" smtClean="0"/>
              <a:t>Какого известного русского художника по праву называют певцом русского леса?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889375"/>
          </a:xfrm>
        </p:spPr>
        <p:txBody>
          <a:bodyPr/>
          <a:lstStyle/>
          <a:p>
            <a:pPr eaLnBrk="1" hangingPunct="1"/>
            <a:r>
              <a:rPr lang="ru-RU" sz="2000" b="1" smtClean="0"/>
              <a:t>Иван Иванович Шишкин – певец русского леса, великий художник.</a:t>
            </a:r>
          </a:p>
          <a:p>
            <a:pPr eaLnBrk="1" hangingPunct="1"/>
            <a:r>
              <a:rPr lang="ru-RU" sz="2000" b="1" smtClean="0"/>
              <a:t>И.И. Шишкин любил изображать хвойный лес. Живописец раскрыл обаяние могучего старого бора, пахнущего мхом и смолой, показал его красоту и величие.</a:t>
            </a:r>
          </a:p>
          <a:p>
            <a:pPr eaLnBrk="1" hangingPunct="1"/>
            <a:r>
              <a:rPr lang="ru-RU" sz="2000" b="1" smtClean="0"/>
              <a:t>Его большие полотна рассказывали о жизни рощ, дубрав, полей, сосен. Художник безупречно изображал всё: возраст деревьев,  их характер, каждую хвоинку и листочек, почву, на которой они растут, обнажённые корни, валуны, пятна солнечного света.</a:t>
            </a:r>
          </a:p>
          <a:p>
            <a:pPr eaLnBrk="1" hangingPunct="1"/>
            <a:r>
              <a:rPr lang="ru-RU" sz="2000" b="1" smtClean="0"/>
              <a:t>И.Шишкин половину своей долгой и трудолюбивой жизни провёл в любимом сосновом лесу.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с текстом.</a:t>
            </a:r>
            <a:br>
              <a:rPr lang="ru-RU" sz="2800" b="1" smtClean="0"/>
            </a:br>
            <a:r>
              <a:rPr lang="ru-RU" sz="2800" b="1" smtClean="0"/>
              <a:t>И.И.Шишкин.</a:t>
            </a:r>
          </a:p>
        </p:txBody>
      </p:sp>
      <p:pic>
        <p:nvPicPr>
          <p:cNvPr id="17411" name="Picture 7" descr="Портрет Шишкина"/>
          <p:cNvPicPr>
            <a:picLocks noChangeAspect="1" noChangeArrowheads="1"/>
          </p:cNvPicPr>
          <p:nvPr>
            <p:ph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203575" y="1196975"/>
            <a:ext cx="3457575" cy="4608513"/>
          </a:xfrm>
          <a:noFill/>
          <a:ln w="57150" cmpd="thinThick">
            <a:solidFill>
              <a:schemeClr val="tx2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ru-RU" sz="2800" b="1" smtClean="0"/>
              <a:t>Утро в сосновом лесу. (Медведи)</a:t>
            </a:r>
          </a:p>
        </p:txBody>
      </p:sp>
      <p:pic>
        <p:nvPicPr>
          <p:cNvPr id="18435" name="Picture 4" descr="картина Утро в сосновом лесу - Медведи 3 медведя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403350" y="1052513"/>
            <a:ext cx="6356350" cy="3813175"/>
          </a:xfrm>
          <a:noFill/>
          <a:ln w="57150" cmpd="thinThick">
            <a:solidFill>
              <a:schemeClr val="tx2"/>
            </a:solidFill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755650" y="5013325"/>
            <a:ext cx="7943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Глухая чаща леса. Над густо заросшим оврагом голубеет утренний туман. Первые лучи солнца начинают проникать в чащу, золотя верхушки деревьев. Проснулись и обитатели леса.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/>
            <a:r>
              <a:rPr lang="ru-RU" sz="2800" b="1" smtClean="0"/>
              <a:t>Бурелом</a:t>
            </a:r>
            <a:br>
              <a:rPr lang="ru-RU" sz="2800" b="1" smtClean="0"/>
            </a:br>
            <a:endParaRPr lang="ru-RU" sz="2800" b="1" smtClean="0"/>
          </a:p>
        </p:txBody>
      </p:sp>
      <p:pic>
        <p:nvPicPr>
          <p:cNvPr id="19459" name="Picture 11" descr="http://nearyou.ru/shishkin/burelom88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258888" y="1196975"/>
            <a:ext cx="6664325" cy="4635500"/>
          </a:xfrm>
          <a:noFill/>
          <a:ln w="57150" cmpd="thinThick">
            <a:solidFill>
              <a:schemeClr val="tx2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 </a:t>
            </a:r>
            <a:r>
              <a:rPr lang="ru-RU" sz="3800" smtClean="0">
                <a:hlinkClick r:id="rId2"/>
              </a:rPr>
              <a:t/>
            </a:r>
            <a:br>
              <a:rPr lang="ru-RU" sz="3800" smtClean="0">
                <a:hlinkClick r:id="rId2"/>
              </a:rPr>
            </a:br>
            <a:endParaRPr lang="ru-RU" sz="3800" smtClean="0"/>
          </a:p>
        </p:txBody>
      </p:sp>
      <p:pic>
        <p:nvPicPr>
          <p:cNvPr id="20483" name="Picture 4" descr="картина шишкина На севере диком"/>
          <p:cNvPicPr>
            <a:picLocks noChangeAspect="1" noChangeArrowheads="1"/>
          </p:cNvPicPr>
          <p:nvPr>
            <p:ph type="body" idx="1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2700338" y="1125538"/>
            <a:ext cx="3375025" cy="4746625"/>
          </a:xfrm>
          <a:noFill/>
          <a:ln w="57150" cmpd="thinThick">
            <a:solidFill>
              <a:schemeClr val="tx2"/>
            </a:solidFill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95288" y="260350"/>
            <a:ext cx="7972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На севере диком. На мотив стихотворения М.Ю. Лермонтова </a:t>
            </a:r>
          </a:p>
          <a:p>
            <a:r>
              <a:rPr lang="ru-RU" sz="2000" b="1">
                <a:solidFill>
                  <a:schemeClr val="tx2"/>
                </a:solidFill>
              </a:rPr>
              <a:t>«Сосна».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/>
          </p:cNvGrpSpPr>
          <p:nvPr/>
        </p:nvGrpSpPr>
        <p:grpSpPr bwMode="auto">
          <a:xfrm>
            <a:off x="1042988" y="1844675"/>
            <a:ext cx="1562100" cy="798513"/>
            <a:chOff x="801" y="1494"/>
            <a:chExt cx="2458" cy="1258"/>
          </a:xfrm>
        </p:grpSpPr>
        <p:pic>
          <p:nvPicPr>
            <p:cNvPr id="21535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contrast="24000"/>
            </a:blip>
            <a:srcRect r="75232" b="23080"/>
            <a:stretch>
              <a:fillRect/>
            </a:stretch>
          </p:blipFill>
          <p:spPr bwMode="auto">
            <a:xfrm>
              <a:off x="801" y="1494"/>
              <a:ext cx="96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6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contrast="54000"/>
              <a:grayscl/>
            </a:blip>
            <a:srcRect/>
            <a:stretch>
              <a:fillRect/>
            </a:stretch>
          </p:blipFill>
          <p:spPr bwMode="auto">
            <a:xfrm>
              <a:off x="1881" y="1854"/>
              <a:ext cx="1378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961" y="1854"/>
              <a:ext cx="75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</p:grpSp>
      <p:sp>
        <p:nvSpPr>
          <p:cNvPr id="2150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Работа в парах.  </a:t>
            </a:r>
            <a:br>
              <a:rPr lang="ru-RU" sz="2400" b="1" smtClean="0"/>
            </a:br>
            <a:r>
              <a:rPr lang="ru-RU" sz="2400" b="1" smtClean="0"/>
              <a:t>Разгадайте ребусы. Подсказка: слова, зашифрованные в ребусах, являются названиями картин И.Шишкина. </a:t>
            </a:r>
          </a:p>
        </p:txBody>
      </p: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1042988" y="4941888"/>
            <a:ext cx="2676525" cy="792162"/>
            <a:chOff x="1881" y="4734"/>
            <a:chExt cx="4215" cy="1248"/>
          </a:xfrm>
        </p:grpSpPr>
        <p:pic>
          <p:nvPicPr>
            <p:cNvPr id="2152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lum contrast="30000"/>
            </a:blip>
            <a:srcRect/>
            <a:stretch>
              <a:fillRect/>
            </a:stretch>
          </p:blipFill>
          <p:spPr bwMode="auto">
            <a:xfrm>
              <a:off x="2241" y="4734"/>
              <a:ext cx="1020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lum contrast="30000"/>
            </a:blip>
            <a:srcRect l="12593" r="55772" b="58026"/>
            <a:stretch>
              <a:fillRect/>
            </a:stretch>
          </p:blipFill>
          <p:spPr bwMode="auto">
            <a:xfrm>
              <a:off x="4221" y="4914"/>
              <a:ext cx="1497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841" y="4734"/>
              <a:ext cx="75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  <p:sp>
          <p:nvSpPr>
            <p:cNvPr id="2152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061" y="4734"/>
              <a:ext cx="75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  <p:sp>
          <p:nvSpPr>
            <p:cNvPr id="2152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881" y="4734"/>
              <a:ext cx="75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  <p:sp>
          <p:nvSpPr>
            <p:cNvPr id="2152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241" y="4734"/>
              <a:ext cx="75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  <p:sp>
          <p:nvSpPr>
            <p:cNvPr id="2153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501" y="4734"/>
              <a:ext cx="75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  <p:sp>
          <p:nvSpPr>
            <p:cNvPr id="2153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321" y="4734"/>
              <a:ext cx="75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  <p:sp>
          <p:nvSpPr>
            <p:cNvPr id="2153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6021" y="4734"/>
              <a:ext cx="75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  <p:sp>
          <p:nvSpPr>
            <p:cNvPr id="2153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661" y="4734"/>
              <a:ext cx="75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  <p:sp>
          <p:nvSpPr>
            <p:cNvPr id="2153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481" y="4734"/>
              <a:ext cx="75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,</a:t>
              </a:r>
            </a:p>
          </p:txBody>
        </p:sp>
      </p:grpSp>
      <p:grpSp>
        <p:nvGrpSpPr>
          <p:cNvPr id="21509" name="Group 73"/>
          <p:cNvGrpSpPr>
            <a:grpSpLocks/>
          </p:cNvGrpSpPr>
          <p:nvPr/>
        </p:nvGrpSpPr>
        <p:grpSpPr bwMode="auto">
          <a:xfrm>
            <a:off x="827088" y="3213100"/>
            <a:ext cx="5822950" cy="877888"/>
            <a:chOff x="521" y="2024"/>
            <a:chExt cx="3668" cy="553"/>
          </a:xfrm>
        </p:grpSpPr>
        <p:grpSp>
          <p:nvGrpSpPr>
            <p:cNvPr id="21510" name="Group 72"/>
            <p:cNvGrpSpPr>
              <a:grpSpLocks/>
            </p:cNvGrpSpPr>
            <p:nvPr/>
          </p:nvGrpSpPr>
          <p:grpSpPr bwMode="auto">
            <a:xfrm>
              <a:off x="521" y="2024"/>
              <a:ext cx="2615" cy="553"/>
              <a:chOff x="521" y="2024"/>
              <a:chExt cx="2615" cy="553"/>
            </a:xfrm>
          </p:grpSpPr>
          <p:pic>
            <p:nvPicPr>
              <p:cNvPr id="21513" name="Picture 31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42000"/>
              </a:blip>
              <a:srcRect l="78590" t="50189" r="2335" b="19843"/>
              <a:stretch>
                <a:fillRect/>
              </a:stretch>
            </p:blipFill>
            <p:spPr bwMode="auto">
              <a:xfrm>
                <a:off x="521" y="2024"/>
                <a:ext cx="524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4" name="Picture 24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36000"/>
              </a:blip>
              <a:srcRect/>
              <a:stretch>
                <a:fillRect/>
              </a:stretch>
            </p:blipFill>
            <p:spPr bwMode="auto">
              <a:xfrm>
                <a:off x="2516" y="2168"/>
                <a:ext cx="39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5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16" y="2168"/>
                <a:ext cx="32" cy="13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14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,</a:t>
                </a:r>
              </a:p>
            </p:txBody>
          </p:sp>
          <p:sp>
            <p:nvSpPr>
              <p:cNvPr id="21516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39" y="2168"/>
                <a:ext cx="32" cy="13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14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,</a:t>
                </a:r>
              </a:p>
            </p:txBody>
          </p:sp>
          <p:sp>
            <p:nvSpPr>
              <p:cNvPr id="21517" name="WordArt 2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8" y="2096"/>
                <a:ext cx="32" cy="13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14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,</a:t>
                </a:r>
              </a:p>
            </p:txBody>
          </p:sp>
          <p:sp>
            <p:nvSpPr>
              <p:cNvPr id="21518" name="WordArt 29"/>
              <p:cNvSpPr>
                <a:spLocks noChangeArrowheads="1" noChangeShapeType="1" noTextEdit="1"/>
              </p:cNvSpPr>
              <p:nvPr/>
            </p:nvSpPr>
            <p:spPr bwMode="auto">
              <a:xfrm>
                <a:off x="981" y="2096"/>
                <a:ext cx="32" cy="13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14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,</a:t>
                </a:r>
              </a:p>
            </p:txBody>
          </p:sp>
          <p:pic>
            <p:nvPicPr>
              <p:cNvPr id="21519" name="Picture 30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contrast="54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2055" y="2168"/>
                <a:ext cx="268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0" name="Picture 32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contrast="54000"/>
                <a:grayscl/>
              </a:blip>
              <a:srcRect/>
              <a:stretch>
                <a:fillRect/>
              </a:stretch>
            </p:blipFill>
            <p:spPr bwMode="auto">
              <a:xfrm>
                <a:off x="1211" y="2168"/>
                <a:ext cx="313" cy="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21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18" y="2168"/>
                <a:ext cx="32" cy="13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14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"/>
                    <a:cs typeface="Arial"/>
                  </a:rPr>
                  <a:t>,</a:t>
                </a:r>
              </a:p>
            </p:txBody>
          </p:sp>
          <p:sp>
            <p:nvSpPr>
              <p:cNvPr id="21522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48" y="2168"/>
                <a:ext cx="154" cy="3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 Black"/>
                  </a:rPr>
                  <a:t>Б</a:t>
                </a:r>
              </a:p>
            </p:txBody>
          </p:sp>
          <p:sp>
            <p:nvSpPr>
              <p:cNvPr id="21523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76" y="2168"/>
                <a:ext cx="160" cy="3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 Black"/>
                  </a:rPr>
                  <a:t>Я</a:t>
                </a:r>
              </a:p>
            </p:txBody>
          </p:sp>
        </p:grpSp>
        <p:pic>
          <p:nvPicPr>
            <p:cNvPr id="21511" name="Picture 37"/>
            <p:cNvPicPr>
              <a:picLocks noChangeAspect="1" noChangeArrowheads="1"/>
            </p:cNvPicPr>
            <p:nvPr/>
          </p:nvPicPr>
          <p:blipFill>
            <a:blip r:embed="rId10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3514" y="2096"/>
              <a:ext cx="409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3787" y="2342"/>
              <a:ext cx="402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З=Щ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ru-RU" sz="2800" b="1" smtClean="0"/>
              <a:t>Цели.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80400" cy="2447925"/>
          </a:xfrm>
        </p:spPr>
        <p:txBody>
          <a:bodyPr/>
          <a:lstStyle/>
          <a:p>
            <a:pPr eaLnBrk="1" hangingPunct="1"/>
            <a:r>
              <a:rPr lang="ru-RU" sz="2000" b="1" smtClean="0"/>
              <a:t>Уметь проводить синтаксический разбор простого предложения.</a:t>
            </a:r>
          </a:p>
          <a:p>
            <a:pPr eaLnBrk="1" hangingPunct="1"/>
            <a:endParaRPr lang="ru-RU" sz="2000" b="1" smtClean="0"/>
          </a:p>
          <a:p>
            <a:pPr eaLnBrk="1" hangingPunct="1"/>
            <a:r>
              <a:rPr lang="ru-RU" sz="2000" b="1" smtClean="0"/>
              <a:t>Конструировать простое предложение по заданной схеме.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ru-RU" sz="2800" b="1" smtClean="0"/>
              <a:t>Дубки</a:t>
            </a:r>
          </a:p>
        </p:txBody>
      </p:sp>
      <p:pic>
        <p:nvPicPr>
          <p:cNvPr id="22531" name="Picture 4" descr="http://nearyou.ru/shishkin/tdub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971550" y="1484313"/>
            <a:ext cx="7254875" cy="4281487"/>
          </a:xfrm>
          <a:noFill/>
          <a:ln w="57150" cmpd="thinThick">
            <a:solidFill>
              <a:schemeClr val="tx2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/>
            <a:r>
              <a:rPr lang="ru-RU" sz="2800" b="1" smtClean="0"/>
              <a:t>Корабельная роща</a:t>
            </a:r>
          </a:p>
        </p:txBody>
      </p:sp>
      <p:pic>
        <p:nvPicPr>
          <p:cNvPr id="23555" name="Picture 4" descr="0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052513"/>
            <a:ext cx="5884863" cy="3978275"/>
          </a:xfrm>
          <a:noFill/>
          <a:ln w="57150" cmpd="thinThick">
            <a:solidFill>
              <a:schemeClr val="tx2"/>
            </a:solidFill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39750" y="5229225"/>
            <a:ext cx="8148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Сосновый мачтовый лес освещен солнцем. Стволы сосен, их хвоя, берег лесного с каменистым дном ручья купаются в чуть розоватых лучах. Художник проникновенно передал тишину леса.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495425"/>
          </a:xfrm>
        </p:spPr>
        <p:txBody>
          <a:bodyPr/>
          <a:lstStyle/>
          <a:p>
            <a:pPr eaLnBrk="1" hangingPunct="1"/>
            <a:r>
              <a:rPr lang="ru-RU" sz="2400" b="1" u="sng" smtClean="0"/>
              <a:t>Рассказ по картине.</a:t>
            </a: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Рассмотрите картину Шишкина «Зима» и напишите небольшой рассказ по ней или составьте несколько предложений по картине.</a:t>
            </a:r>
          </a:p>
        </p:txBody>
      </p:sp>
      <p:pic>
        <p:nvPicPr>
          <p:cNvPr id="24579" name="Picture 4" descr="http://nearyou.ru/shishkin/rwinter90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547813" y="1916113"/>
            <a:ext cx="6302375" cy="4081462"/>
          </a:xfrm>
          <a:noFill/>
          <a:ln w="57150" cmpd="thinThick">
            <a:solidFill>
              <a:schemeClr val="tx2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ru-RU" sz="2800" b="1" smtClean="0"/>
              <a:t>Рассказ по картине И.Шишкина «Зима»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45500" cy="1081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	Пейзаж «Зима» дает образ природы, погруженной в зимний сон. Деревья, засыпанные белым снегом, вырисовываются темными силуэтами на фоне зимнего, чуть розоватого неба.</a:t>
            </a:r>
          </a:p>
        </p:txBody>
      </p:sp>
      <p:pic>
        <p:nvPicPr>
          <p:cNvPr id="25604" name="Picture 4" descr="http://nearyou.ru/shishkin/rwinter9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051050" y="2420938"/>
            <a:ext cx="5246688" cy="3398837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990600"/>
          </a:xfrm>
        </p:spPr>
        <p:txBody>
          <a:bodyPr/>
          <a:lstStyle/>
          <a:p>
            <a:pPr eaLnBrk="1" hangingPunct="1"/>
            <a:r>
              <a:rPr lang="ru-RU" sz="2800" b="1" smtClean="0"/>
              <a:t>О каких фразеологизмах напомнили вам картины Шишкина?</a:t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3887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tx2"/>
                </a:solidFill>
              </a:rPr>
              <a:t>Ёлки зелёные</a:t>
            </a:r>
            <a:r>
              <a:rPr lang="ru-RU" sz="2000" b="1" smtClean="0"/>
              <a:t> – выражение досады, недоумения, восхищения.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tx2"/>
                </a:solidFill>
              </a:rPr>
              <a:t>Ёлки-палки</a:t>
            </a:r>
            <a:r>
              <a:rPr lang="ru-RU" sz="2000" b="1" smtClean="0"/>
              <a:t> - выражение досады, недоумения, восхищения.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tx2"/>
                </a:solidFill>
              </a:rPr>
              <a:t>Заблудиться в трёх соснах</a:t>
            </a:r>
            <a:r>
              <a:rPr lang="ru-RU" sz="2000" b="1" smtClean="0"/>
              <a:t> – не суметь найти выход из самого простого затруднения.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tx2"/>
                </a:solidFill>
              </a:rPr>
              <a:t>С бору да с сосенки</a:t>
            </a:r>
            <a:r>
              <a:rPr lang="ru-RU" sz="2000" b="1" smtClean="0"/>
              <a:t> – кого попало, откуда попало. О случайном подборе, составе людей.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488238" cy="558800"/>
          </a:xfrm>
        </p:spPr>
        <p:txBody>
          <a:bodyPr/>
          <a:lstStyle/>
          <a:p>
            <a:pPr eaLnBrk="1" hangingPunct="1"/>
            <a:r>
              <a:rPr lang="ru-RU" sz="2800" b="1" smtClean="0"/>
              <a:t>Проверочная работа.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Подпиши листок. Выполни синтаксический разбор предложения. Вставь недостающие знаки препинания.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	</a:t>
            </a:r>
            <a:r>
              <a:rPr lang="ru-RU" sz="2000" b="1" smtClean="0">
                <a:solidFill>
                  <a:schemeClr val="tx2"/>
                </a:solidFill>
              </a:rPr>
              <a:t>Большие полотна И.Шишкина рассказывали о жизни рощ полей дубрав.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chemeClr val="tx2"/>
                </a:solidFill>
              </a:rPr>
              <a:t>	</a:t>
            </a:r>
            <a:r>
              <a:rPr lang="ru-RU" sz="2000" b="1" smtClean="0"/>
              <a:t>1.___________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	2.___________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	3.___________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	4.___________</a:t>
            </a: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Схема </a:t>
            </a:r>
            <a:endParaRPr lang="ru-RU" sz="2000" smtClean="0"/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63713" y="4797425"/>
            <a:ext cx="12573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202363" cy="919162"/>
          </a:xfrm>
        </p:spPr>
        <p:txBody>
          <a:bodyPr/>
          <a:lstStyle/>
          <a:p>
            <a:pPr eaLnBrk="1" hangingPunct="1"/>
            <a:r>
              <a:rPr lang="ru-RU" sz="2800" b="1" smtClean="0"/>
              <a:t>Итоги урока. </a:t>
            </a:r>
            <a:br>
              <a:rPr lang="ru-RU" sz="2800" b="1" smtClean="0"/>
            </a:br>
            <a:r>
              <a:rPr lang="ru-RU" sz="2800" b="1" smtClean="0"/>
              <a:t>Домашнее задание.</a:t>
            </a:r>
            <a:br>
              <a:rPr lang="ru-RU" sz="2800" b="1" smtClean="0"/>
            </a:br>
            <a:r>
              <a:rPr lang="ru-RU" sz="2800" b="1" u="sng" smtClean="0"/>
              <a:t> 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4862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600" b="1" u="sng" smtClean="0"/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/>
              <a:t>Что мы узнали сегодня на уроке? Чему научились?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smtClean="0"/>
          </a:p>
          <a:p>
            <a:pPr eaLnBrk="1" hangingPunct="1"/>
            <a:r>
              <a:rPr lang="ru-RU" sz="2000" b="1" smtClean="0"/>
              <a:t>На память об уроке у вас останутся фигурки  -  ёлочки и солнышки со стихотворением о природе, которое написала ученица  7 класса Жукова Светлана. </a:t>
            </a:r>
          </a:p>
          <a:p>
            <a:pPr eaLnBrk="1" hangingPunct="1"/>
            <a:endParaRPr lang="ru-RU" sz="2000" b="1" smtClean="0"/>
          </a:p>
          <a:p>
            <a:pPr eaLnBrk="1" hangingPunct="1"/>
            <a:r>
              <a:rPr lang="ru-RU" sz="2000" b="1" smtClean="0"/>
              <a:t>Выполните синтаксический разбор последнего предложения.</a:t>
            </a:r>
          </a:p>
          <a:p>
            <a:pPr eaLnBrk="1" hangingPunct="1"/>
            <a:endParaRPr lang="ru-RU" sz="2000" b="1" smtClean="0"/>
          </a:p>
          <a:p>
            <a:pPr eaLnBrk="1" hangingPunct="1"/>
            <a:r>
              <a:rPr lang="ru-RU" sz="2000" b="1" smtClean="0"/>
              <a:t> Желающие могут написать своё стихотворение о природе.</a:t>
            </a:r>
            <a:endParaRPr lang="ru-RU" sz="2000" b="1" i="1" u="sng" smtClean="0"/>
          </a:p>
          <a:p>
            <a:pPr eaLnBrk="1" hangingPunct="1"/>
            <a:endParaRPr lang="ru-RU" sz="2000" b="1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990600"/>
          </a:xfrm>
        </p:spPr>
        <p:txBody>
          <a:bodyPr/>
          <a:lstStyle/>
          <a:p>
            <a:pPr eaLnBrk="1" hangingPunct="1"/>
            <a:r>
              <a:rPr lang="ru-RU" sz="2800" b="1" smtClean="0"/>
              <a:t>Итоги урока. </a:t>
            </a:r>
            <a:br>
              <a:rPr lang="ru-RU" sz="2800" b="1" smtClean="0"/>
            </a:br>
            <a:r>
              <a:rPr lang="ru-RU" sz="2800" b="1" smtClean="0"/>
              <a:t>Домашнее задание.</a:t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4321175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 smtClean="0"/>
              <a:t>Родная природа.</a:t>
            </a:r>
            <a:endParaRPr lang="ru-RU" sz="20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Голубые речки,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Светлые полянки.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Местная плотина -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Города краса.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На полях цветут ромашки,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Незабудки  - у ручья.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Колодец у тропинки,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В нём  чистая вода.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А в тенистом парке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Есть заросший пруд.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Хорошо тут летом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Соловьи поют!	</a:t>
            </a:r>
            <a:r>
              <a:rPr lang="ru-RU" sz="2100" b="1" smtClean="0"/>
              <a:t>				</a:t>
            </a:r>
            <a:r>
              <a:rPr lang="ru-RU" sz="2100" b="1" i="1" smtClean="0"/>
              <a:t>	</a:t>
            </a:r>
            <a:endParaRPr lang="ru-RU" sz="2100" b="1" smtClean="0"/>
          </a:p>
        </p:txBody>
      </p:sp>
      <p:pic>
        <p:nvPicPr>
          <p:cNvPr id="29700" name="Picture 5" descr="Фото2008 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549275"/>
            <a:ext cx="3373437" cy="2530475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9701" name="Picture 6" descr="Фото2008 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429000"/>
            <a:ext cx="3373437" cy="2530475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920037" cy="919163"/>
          </a:xfrm>
        </p:spPr>
        <p:txBody>
          <a:bodyPr/>
          <a:lstStyle/>
          <a:p>
            <a:pPr eaLnBrk="1" hangingPunct="1"/>
            <a:r>
              <a:rPr lang="ru-RU" sz="2800" b="1" smtClean="0"/>
              <a:t>Организационный момент. </a:t>
            </a:r>
            <a:br>
              <a:rPr lang="ru-RU" sz="2800" b="1" smtClean="0"/>
            </a:br>
            <a:r>
              <a:rPr lang="ru-RU" sz="2800" b="1" smtClean="0"/>
              <a:t>Повторение изученного. Игра «Кто я?»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435975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smtClean="0">
                <a:solidFill>
                  <a:schemeClr val="accent1"/>
                </a:solidFill>
              </a:rPr>
              <a:t>1.</a:t>
            </a:r>
            <a:r>
              <a:rPr lang="ru-RU" sz="1500" b="1" smtClean="0"/>
              <a:t>  Я – главное средство выражения мысли. Имею грамматическую основу и интонацию законченности. Кто я? </a:t>
            </a:r>
          </a:p>
          <a:p>
            <a:pPr eaLnBrk="1" hangingPunct="1">
              <a:lnSpc>
                <a:spcPct val="80000"/>
              </a:lnSpc>
            </a:pPr>
            <a:endParaRPr lang="ru-RU" sz="15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smtClean="0">
                <a:solidFill>
                  <a:schemeClr val="accent1"/>
                </a:solidFill>
              </a:rPr>
              <a:t>2.</a:t>
            </a:r>
            <a:r>
              <a:rPr lang="ru-RU" sz="1500" b="1" smtClean="0"/>
              <a:t> Я – предложение. Содержу рассказ о чём-то, сообщение, информацию. В конце меня ставится точка или восклицательный знак. Кто я?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smtClean="0">
                <a:solidFill>
                  <a:schemeClr val="accent1"/>
                </a:solidFill>
              </a:rPr>
              <a:t>3.</a:t>
            </a:r>
            <a:r>
              <a:rPr lang="ru-RU" sz="1500" b="1" smtClean="0"/>
              <a:t> Я – предложение. Я заключаю в себе вопрос. В конце меня ставится вопросительный знак. Кто я?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5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smtClean="0">
                <a:solidFill>
                  <a:schemeClr val="accent1"/>
                </a:solidFill>
              </a:rPr>
              <a:t>4.</a:t>
            </a:r>
            <a:r>
              <a:rPr lang="ru-RU" sz="1500" b="1" smtClean="0"/>
              <a:t> Я – предложение. Содержу просьбу, приказание, совет, призыв. В конце меня ставится точка или восклицательный знак. Кто я?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5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smtClean="0">
                <a:solidFill>
                  <a:schemeClr val="accent1"/>
                </a:solidFill>
              </a:rPr>
              <a:t>5.</a:t>
            </a:r>
            <a:r>
              <a:rPr lang="ru-RU" sz="1500" b="1" smtClean="0"/>
              <a:t> Я – предложение. Выражаю сильные чувства говорящего: радость, огорчение. Как меня называют?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5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smtClean="0">
                <a:solidFill>
                  <a:schemeClr val="accent1"/>
                </a:solidFill>
              </a:rPr>
              <a:t>6.</a:t>
            </a:r>
            <a:r>
              <a:rPr lang="ru-RU" sz="1500" b="1" smtClean="0"/>
              <a:t> Я – предложение. Имею 1 грамматическую основу. Как меня называют?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smtClean="0"/>
              <a:t>   А как называют предложение с 2 грамматическими основами?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5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smtClean="0">
                <a:solidFill>
                  <a:schemeClr val="accent1"/>
                </a:solidFill>
              </a:rPr>
              <a:t>7.</a:t>
            </a:r>
            <a:r>
              <a:rPr lang="ru-RU" sz="1500" b="1" smtClean="0"/>
              <a:t> Я – предложение. Состою только из главных членов. Как меня называют?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5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smtClean="0">
                <a:solidFill>
                  <a:schemeClr val="accent1"/>
                </a:solidFill>
              </a:rPr>
              <a:t>8.</a:t>
            </a:r>
            <a:r>
              <a:rPr lang="ru-RU" sz="1500" b="1" smtClean="0"/>
              <a:t> Я – предложение. Во мне есть не только главные члены, но и второстепенные. Как меня называют?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ru-RU" sz="2800" b="1" smtClean="0"/>
              <a:t>Объяснение нового материала.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229600" cy="4500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/>
              <a:t>	</a:t>
            </a:r>
            <a:endParaRPr lang="ru-RU" sz="1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smtClean="0"/>
              <a:t>	Что значит выполнить синтаксический разбор предложения?</a:t>
            </a:r>
          </a:p>
          <a:p>
            <a:pPr eaLnBrk="1" hangingPunct="1">
              <a:lnSpc>
                <a:spcPct val="90000"/>
              </a:lnSpc>
            </a:pPr>
            <a:endParaRPr lang="ru-RU" sz="1800" b="1" smtClean="0"/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Назвать главные и второстепенные члены предложения, подчеркнуть. </a:t>
            </a:r>
          </a:p>
          <a:p>
            <a:pPr eaLnBrk="1" hangingPunct="1">
              <a:lnSpc>
                <a:spcPct val="90000"/>
              </a:lnSpc>
            </a:pPr>
            <a:endParaRPr lang="ru-RU" sz="1800" b="1" smtClean="0"/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Указать, какими частями речи они выражены. </a:t>
            </a:r>
          </a:p>
          <a:p>
            <a:pPr eaLnBrk="1" hangingPunct="1">
              <a:lnSpc>
                <a:spcPct val="90000"/>
              </a:lnSpc>
            </a:pPr>
            <a:endParaRPr lang="ru-RU" sz="1800" b="1" smtClean="0"/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Дать характеристику предложению. </a:t>
            </a:r>
          </a:p>
          <a:p>
            <a:pPr eaLnBrk="1" hangingPunct="1">
              <a:lnSpc>
                <a:spcPct val="90000"/>
              </a:lnSpc>
            </a:pPr>
            <a:endParaRPr lang="ru-RU" sz="1800" b="1" smtClean="0"/>
          </a:p>
          <a:p>
            <a:pPr eaLnBrk="1" hangingPunct="1">
              <a:lnSpc>
                <a:spcPct val="90000"/>
              </a:lnSpc>
            </a:pPr>
            <a:endParaRPr lang="ru-RU" sz="1800" b="1" smtClean="0"/>
          </a:p>
          <a:p>
            <a:pPr eaLnBrk="1" hangingPunct="1">
              <a:lnSpc>
                <a:spcPct val="90000"/>
              </a:lnSpc>
            </a:pPr>
            <a:endParaRPr lang="ru-RU" sz="1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smtClean="0"/>
              <a:t>      Оформление  памятки «Синтаксический разбор предложения».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"/>
          <p:cNvGrpSpPr>
            <a:grpSpLocks/>
          </p:cNvGrpSpPr>
          <p:nvPr/>
        </p:nvGrpSpPr>
        <p:grpSpPr bwMode="auto">
          <a:xfrm>
            <a:off x="4500563" y="1643063"/>
            <a:ext cx="4429125" cy="3214687"/>
            <a:chOff x="2214" y="861"/>
            <a:chExt cx="4500" cy="2820"/>
          </a:xfrm>
        </p:grpSpPr>
        <p:sp>
          <p:nvSpPr>
            <p:cNvPr id="7173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5742" y="1800"/>
              <a:ext cx="972" cy="9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cademy Engraved LET"/>
                </a:rPr>
                <a:t>?!.</a:t>
              </a:r>
            </a:p>
          </p:txBody>
        </p:sp>
        <p:grpSp>
          <p:nvGrpSpPr>
            <p:cNvPr id="7174" name="Group 36"/>
            <p:cNvGrpSpPr>
              <a:grpSpLocks/>
            </p:cNvGrpSpPr>
            <p:nvPr/>
          </p:nvGrpSpPr>
          <p:grpSpPr bwMode="auto">
            <a:xfrm>
              <a:off x="2470" y="1643"/>
              <a:ext cx="1687" cy="209"/>
              <a:chOff x="1134" y="3321"/>
              <a:chExt cx="5940" cy="720"/>
            </a:xfrm>
          </p:grpSpPr>
          <p:sp>
            <p:nvSpPr>
              <p:cNvPr id="7205" name="Rectangle 38"/>
              <p:cNvSpPr>
                <a:spLocks noChangeArrowheads="1"/>
              </p:cNvSpPr>
              <p:nvPr/>
            </p:nvSpPr>
            <p:spPr bwMode="auto">
              <a:xfrm rot="2595405">
                <a:off x="1134" y="3861"/>
                <a:ext cx="5940" cy="180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WordArt 37"/>
              <p:cNvSpPr>
                <a:spLocks noChangeArrowheads="1" noChangeShapeType="1" noTextEdit="1"/>
              </p:cNvSpPr>
              <p:nvPr/>
            </p:nvSpPr>
            <p:spPr bwMode="auto">
              <a:xfrm rot="2578067">
                <a:off x="2214" y="3321"/>
                <a:ext cx="4320" cy="5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latin typeface="Arial Black"/>
                  </a:rPr>
                  <a:t>кто? что?</a:t>
                </a:r>
              </a:p>
            </p:txBody>
          </p:sp>
        </p:grpSp>
        <p:grpSp>
          <p:nvGrpSpPr>
            <p:cNvPr id="7175" name="Group 33"/>
            <p:cNvGrpSpPr>
              <a:grpSpLocks/>
            </p:cNvGrpSpPr>
            <p:nvPr/>
          </p:nvGrpSpPr>
          <p:grpSpPr bwMode="auto">
            <a:xfrm>
              <a:off x="2214" y="861"/>
              <a:ext cx="1432" cy="314"/>
              <a:chOff x="2214" y="861"/>
              <a:chExt cx="1432" cy="314"/>
            </a:xfrm>
          </p:grpSpPr>
          <p:sp>
            <p:nvSpPr>
              <p:cNvPr id="7203" name="Freeform 35"/>
              <p:cNvSpPr>
                <a:spLocks/>
              </p:cNvSpPr>
              <p:nvPr/>
            </p:nvSpPr>
            <p:spPr bwMode="auto">
              <a:xfrm>
                <a:off x="2214" y="1071"/>
                <a:ext cx="1432" cy="104"/>
              </a:xfrm>
              <a:custGeom>
                <a:avLst/>
                <a:gdLst>
                  <a:gd name="T0" fmla="*/ 0 w 3780"/>
                  <a:gd name="T1" fmla="*/ 540 h 600"/>
                  <a:gd name="T2" fmla="*/ 360 w 3780"/>
                  <a:gd name="T3" fmla="*/ 0 h 600"/>
                  <a:gd name="T4" fmla="*/ 720 w 3780"/>
                  <a:gd name="T5" fmla="*/ 540 h 600"/>
                  <a:gd name="T6" fmla="*/ 1080 w 3780"/>
                  <a:gd name="T7" fmla="*/ 0 h 600"/>
                  <a:gd name="T8" fmla="*/ 1440 w 3780"/>
                  <a:gd name="T9" fmla="*/ 540 h 600"/>
                  <a:gd name="T10" fmla="*/ 1800 w 3780"/>
                  <a:gd name="T11" fmla="*/ 0 h 600"/>
                  <a:gd name="T12" fmla="*/ 2160 w 3780"/>
                  <a:gd name="T13" fmla="*/ 540 h 600"/>
                  <a:gd name="T14" fmla="*/ 2520 w 3780"/>
                  <a:gd name="T15" fmla="*/ 0 h 600"/>
                  <a:gd name="T16" fmla="*/ 2880 w 3780"/>
                  <a:gd name="T17" fmla="*/ 540 h 600"/>
                  <a:gd name="T18" fmla="*/ 3240 w 3780"/>
                  <a:gd name="T19" fmla="*/ 0 h 600"/>
                  <a:gd name="T20" fmla="*/ 3600 w 3780"/>
                  <a:gd name="T21" fmla="*/ 540 h 600"/>
                  <a:gd name="T22" fmla="*/ 3780 w 3780"/>
                  <a:gd name="T23" fmla="*/ 360 h 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80"/>
                  <a:gd name="T37" fmla="*/ 0 h 600"/>
                  <a:gd name="T38" fmla="*/ 3780 w 3780"/>
                  <a:gd name="T39" fmla="*/ 600 h 6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80" h="600">
                    <a:moveTo>
                      <a:pt x="0" y="540"/>
                    </a:moveTo>
                    <a:cubicBezTo>
                      <a:pt x="120" y="270"/>
                      <a:pt x="240" y="0"/>
                      <a:pt x="360" y="0"/>
                    </a:cubicBezTo>
                    <a:cubicBezTo>
                      <a:pt x="480" y="0"/>
                      <a:pt x="600" y="540"/>
                      <a:pt x="720" y="540"/>
                    </a:cubicBezTo>
                    <a:cubicBezTo>
                      <a:pt x="840" y="540"/>
                      <a:pt x="960" y="0"/>
                      <a:pt x="1080" y="0"/>
                    </a:cubicBezTo>
                    <a:cubicBezTo>
                      <a:pt x="1200" y="0"/>
                      <a:pt x="1320" y="540"/>
                      <a:pt x="1440" y="540"/>
                    </a:cubicBezTo>
                    <a:cubicBezTo>
                      <a:pt x="1560" y="540"/>
                      <a:pt x="1680" y="0"/>
                      <a:pt x="1800" y="0"/>
                    </a:cubicBezTo>
                    <a:cubicBezTo>
                      <a:pt x="1920" y="0"/>
                      <a:pt x="2040" y="540"/>
                      <a:pt x="2160" y="540"/>
                    </a:cubicBezTo>
                    <a:cubicBezTo>
                      <a:pt x="2280" y="540"/>
                      <a:pt x="2400" y="0"/>
                      <a:pt x="2520" y="0"/>
                    </a:cubicBezTo>
                    <a:cubicBezTo>
                      <a:pt x="2640" y="0"/>
                      <a:pt x="2760" y="540"/>
                      <a:pt x="2880" y="540"/>
                    </a:cubicBezTo>
                    <a:cubicBezTo>
                      <a:pt x="3000" y="540"/>
                      <a:pt x="3120" y="0"/>
                      <a:pt x="3240" y="0"/>
                    </a:cubicBezTo>
                    <a:cubicBezTo>
                      <a:pt x="3360" y="0"/>
                      <a:pt x="3510" y="480"/>
                      <a:pt x="3600" y="540"/>
                    </a:cubicBezTo>
                    <a:cubicBezTo>
                      <a:pt x="3690" y="600"/>
                      <a:pt x="3750" y="390"/>
                      <a:pt x="3780" y="360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4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19" y="861"/>
                <a:ext cx="920" cy="16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latin typeface="Arial Black"/>
                  </a:rPr>
                  <a:t>какой?</a:t>
                </a:r>
              </a:p>
            </p:txBody>
          </p:sp>
        </p:grpSp>
        <p:grpSp>
          <p:nvGrpSpPr>
            <p:cNvPr id="7176" name="Group 29"/>
            <p:cNvGrpSpPr>
              <a:grpSpLocks/>
            </p:cNvGrpSpPr>
            <p:nvPr/>
          </p:nvGrpSpPr>
          <p:grpSpPr bwMode="auto">
            <a:xfrm>
              <a:off x="4004" y="2112"/>
              <a:ext cx="1687" cy="389"/>
              <a:chOff x="6534" y="4941"/>
              <a:chExt cx="5940" cy="1343"/>
            </a:xfrm>
          </p:grpSpPr>
          <p:sp>
            <p:nvSpPr>
              <p:cNvPr id="7200" name="Text Box 32"/>
              <p:cNvSpPr txBox="1">
                <a:spLocks noChangeArrowheads="1"/>
              </p:cNvSpPr>
              <p:nvPr/>
            </p:nvSpPr>
            <p:spPr bwMode="auto">
              <a:xfrm>
                <a:off x="6534" y="5745"/>
                <a:ext cx="5940" cy="179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Text Box 31"/>
              <p:cNvSpPr txBox="1">
                <a:spLocks noChangeArrowheads="1"/>
              </p:cNvSpPr>
              <p:nvPr/>
            </p:nvSpPr>
            <p:spPr bwMode="auto">
              <a:xfrm>
                <a:off x="6534" y="6105"/>
                <a:ext cx="5940" cy="179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WordArt 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7254" y="4941"/>
                <a:ext cx="5040" cy="72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latin typeface="Arial Black"/>
                  </a:rPr>
                  <a:t>что делает?</a:t>
                </a:r>
              </a:p>
            </p:txBody>
          </p:sp>
        </p:grpSp>
        <p:grpSp>
          <p:nvGrpSpPr>
            <p:cNvPr id="7177" name="Group 14"/>
            <p:cNvGrpSpPr>
              <a:grpSpLocks/>
            </p:cNvGrpSpPr>
            <p:nvPr/>
          </p:nvGrpSpPr>
          <p:grpSpPr bwMode="auto">
            <a:xfrm>
              <a:off x="3799" y="1122"/>
              <a:ext cx="1432" cy="1095"/>
              <a:chOff x="5814" y="1521"/>
              <a:chExt cx="5040" cy="3780"/>
            </a:xfrm>
          </p:grpSpPr>
          <p:grpSp>
            <p:nvGrpSpPr>
              <p:cNvPr id="7186" name="Group 26"/>
              <p:cNvGrpSpPr>
                <a:grpSpLocks/>
              </p:cNvGrpSpPr>
              <p:nvPr/>
            </p:nvGrpSpPr>
            <p:grpSpPr bwMode="auto">
              <a:xfrm>
                <a:off x="6534" y="4761"/>
                <a:ext cx="900" cy="540"/>
                <a:chOff x="6534" y="4761"/>
                <a:chExt cx="900" cy="540"/>
              </a:xfrm>
            </p:grpSpPr>
            <p:sp>
              <p:nvSpPr>
                <p:cNvPr id="7198" name="Rectangle 28"/>
                <p:cNvSpPr>
                  <a:spLocks noChangeArrowheads="1"/>
                </p:cNvSpPr>
                <p:nvPr/>
              </p:nvSpPr>
              <p:spPr bwMode="auto">
                <a:xfrm rot="-2616720">
                  <a:off x="6534" y="5121"/>
                  <a:ext cx="720" cy="18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9" name="Oval 27"/>
                <p:cNvSpPr>
                  <a:spLocks noChangeArrowheads="1"/>
                </p:cNvSpPr>
                <p:nvPr/>
              </p:nvSpPr>
              <p:spPr bwMode="auto">
                <a:xfrm>
                  <a:off x="7254" y="4761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187" name="Rectangle 25"/>
              <p:cNvSpPr>
                <a:spLocks noChangeArrowheads="1"/>
              </p:cNvSpPr>
              <p:nvPr/>
            </p:nvSpPr>
            <p:spPr bwMode="auto">
              <a:xfrm rot="-2616720">
                <a:off x="10134" y="1521"/>
                <a:ext cx="720" cy="18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188" name="Group 22"/>
              <p:cNvGrpSpPr>
                <a:grpSpLocks/>
              </p:cNvGrpSpPr>
              <p:nvPr/>
            </p:nvGrpSpPr>
            <p:grpSpPr bwMode="auto">
              <a:xfrm>
                <a:off x="7434" y="3861"/>
                <a:ext cx="900" cy="540"/>
                <a:chOff x="6534" y="4761"/>
                <a:chExt cx="900" cy="540"/>
              </a:xfrm>
            </p:grpSpPr>
            <p:sp>
              <p:nvSpPr>
                <p:cNvPr id="7196" name="Rectangle 24"/>
                <p:cNvSpPr>
                  <a:spLocks noChangeArrowheads="1"/>
                </p:cNvSpPr>
                <p:nvPr/>
              </p:nvSpPr>
              <p:spPr bwMode="auto">
                <a:xfrm rot="-2616720">
                  <a:off x="6534" y="5121"/>
                  <a:ext cx="720" cy="18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7" name="Oval 23"/>
                <p:cNvSpPr>
                  <a:spLocks noChangeArrowheads="1"/>
                </p:cNvSpPr>
                <p:nvPr/>
              </p:nvSpPr>
              <p:spPr bwMode="auto">
                <a:xfrm>
                  <a:off x="7254" y="4761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89" name="Group 19"/>
              <p:cNvGrpSpPr>
                <a:grpSpLocks/>
              </p:cNvGrpSpPr>
              <p:nvPr/>
            </p:nvGrpSpPr>
            <p:grpSpPr bwMode="auto">
              <a:xfrm>
                <a:off x="8334" y="2961"/>
                <a:ext cx="900" cy="540"/>
                <a:chOff x="6534" y="4761"/>
                <a:chExt cx="900" cy="540"/>
              </a:xfrm>
            </p:grpSpPr>
            <p:sp>
              <p:nvSpPr>
                <p:cNvPr id="7194" name="Rectangle 21"/>
                <p:cNvSpPr>
                  <a:spLocks noChangeArrowheads="1"/>
                </p:cNvSpPr>
                <p:nvPr/>
              </p:nvSpPr>
              <p:spPr bwMode="auto">
                <a:xfrm rot="-2616720">
                  <a:off x="6534" y="5121"/>
                  <a:ext cx="720" cy="18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5" name="Oval 20"/>
                <p:cNvSpPr>
                  <a:spLocks noChangeArrowheads="1"/>
                </p:cNvSpPr>
                <p:nvPr/>
              </p:nvSpPr>
              <p:spPr bwMode="auto">
                <a:xfrm>
                  <a:off x="7254" y="4761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0" name="Group 16"/>
              <p:cNvGrpSpPr>
                <a:grpSpLocks/>
              </p:cNvGrpSpPr>
              <p:nvPr/>
            </p:nvGrpSpPr>
            <p:grpSpPr bwMode="auto">
              <a:xfrm>
                <a:off x="9234" y="2061"/>
                <a:ext cx="900" cy="540"/>
                <a:chOff x="6534" y="4761"/>
                <a:chExt cx="900" cy="540"/>
              </a:xfrm>
            </p:grpSpPr>
            <p:sp>
              <p:nvSpPr>
                <p:cNvPr id="7192" name="Rectangle 18"/>
                <p:cNvSpPr>
                  <a:spLocks noChangeArrowheads="1"/>
                </p:cNvSpPr>
                <p:nvPr/>
              </p:nvSpPr>
              <p:spPr bwMode="auto">
                <a:xfrm rot="-2616720">
                  <a:off x="6534" y="5121"/>
                  <a:ext cx="720" cy="180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3" name="Oval 17"/>
                <p:cNvSpPr>
                  <a:spLocks noChangeArrowheads="1"/>
                </p:cNvSpPr>
                <p:nvPr/>
              </p:nvSpPr>
              <p:spPr bwMode="auto">
                <a:xfrm>
                  <a:off x="7254" y="4761"/>
                  <a:ext cx="180" cy="18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191" name="WordArt 15"/>
              <p:cNvSpPr>
                <a:spLocks noChangeArrowheads="1" noChangeShapeType="1" noTextEdit="1"/>
              </p:cNvSpPr>
              <p:nvPr/>
            </p:nvSpPr>
            <p:spPr bwMode="auto">
              <a:xfrm rot="-2632563">
                <a:off x="5814" y="2781"/>
                <a:ext cx="4995" cy="5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latin typeface="Arial Black"/>
                  </a:rPr>
                  <a:t>где? когда?</a:t>
                </a:r>
              </a:p>
            </p:txBody>
          </p:sp>
        </p:grpSp>
        <p:grpSp>
          <p:nvGrpSpPr>
            <p:cNvPr id="7178" name="Group 6"/>
            <p:cNvGrpSpPr>
              <a:grpSpLocks/>
            </p:cNvGrpSpPr>
            <p:nvPr/>
          </p:nvGrpSpPr>
          <p:grpSpPr bwMode="auto">
            <a:xfrm>
              <a:off x="2725" y="2321"/>
              <a:ext cx="1074" cy="1360"/>
              <a:chOff x="2034" y="5661"/>
              <a:chExt cx="3780" cy="4695"/>
            </a:xfrm>
          </p:grpSpPr>
          <p:sp>
            <p:nvSpPr>
              <p:cNvPr id="7179" name="Rectangle 13"/>
              <p:cNvSpPr>
                <a:spLocks noChangeArrowheads="1"/>
              </p:cNvSpPr>
              <p:nvPr/>
            </p:nvSpPr>
            <p:spPr bwMode="auto">
              <a:xfrm rot="-2769045">
                <a:off x="5364" y="6291"/>
                <a:ext cx="720" cy="18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 rot="-2769045">
                <a:off x="4644" y="7011"/>
                <a:ext cx="720" cy="18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Rectangle 11"/>
              <p:cNvSpPr>
                <a:spLocks noChangeArrowheads="1"/>
              </p:cNvSpPr>
              <p:nvPr/>
            </p:nvSpPr>
            <p:spPr bwMode="auto">
              <a:xfrm rot="-2769045">
                <a:off x="3924" y="7731"/>
                <a:ext cx="720" cy="18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Rectangle 10"/>
              <p:cNvSpPr>
                <a:spLocks noChangeArrowheads="1"/>
              </p:cNvSpPr>
              <p:nvPr/>
            </p:nvSpPr>
            <p:spPr bwMode="auto">
              <a:xfrm rot="-2769045">
                <a:off x="3204" y="8451"/>
                <a:ext cx="720" cy="18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Rectangle 9"/>
              <p:cNvSpPr>
                <a:spLocks noChangeArrowheads="1"/>
              </p:cNvSpPr>
              <p:nvPr/>
            </p:nvSpPr>
            <p:spPr bwMode="auto">
              <a:xfrm rot="-2769045">
                <a:off x="2484" y="9171"/>
                <a:ext cx="720" cy="18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Rectangle 8"/>
              <p:cNvSpPr>
                <a:spLocks noChangeArrowheads="1"/>
              </p:cNvSpPr>
              <p:nvPr/>
            </p:nvSpPr>
            <p:spPr bwMode="auto">
              <a:xfrm rot="-2769045">
                <a:off x="1764" y="9891"/>
                <a:ext cx="720" cy="18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WordArt 7"/>
              <p:cNvSpPr>
                <a:spLocks noChangeArrowheads="1" noChangeShapeType="1" noTextEdit="1"/>
              </p:cNvSpPr>
              <p:nvPr/>
            </p:nvSpPr>
            <p:spPr bwMode="auto">
              <a:xfrm rot="-2747182">
                <a:off x="1036" y="7739"/>
                <a:ext cx="4695" cy="5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3300"/>
                      </a:solidFill>
                      <a:round/>
                      <a:headEnd/>
                      <a:tailEnd/>
                    </a:ln>
                    <a:solidFill>
                      <a:srgbClr val="003300"/>
                    </a:solidFill>
                    <a:latin typeface="Arial Black"/>
                  </a:rPr>
                  <a:t>кого? чего?</a:t>
                </a:r>
              </a:p>
            </p:txBody>
          </p:sp>
        </p:grpSp>
      </p:grpSp>
      <p:sp>
        <p:nvSpPr>
          <p:cNvPr id="7171" name="Rectangle 43"/>
          <p:cNvSpPr>
            <a:spLocks noChangeArrowheads="1"/>
          </p:cNvSpPr>
          <p:nvPr/>
        </p:nvSpPr>
        <p:spPr bwMode="auto">
          <a:xfrm>
            <a:off x="571500" y="1000125"/>
            <a:ext cx="460851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1. </a:t>
            </a:r>
            <a:r>
              <a:rPr lang="ru-RU" b="1" u="sng">
                <a:cs typeface="Times New Roman" pitchFamily="18" charset="0"/>
              </a:rPr>
              <a:t>По цели высказывания</a:t>
            </a:r>
            <a:r>
              <a:rPr lang="ru-RU" b="1">
                <a:cs typeface="Times New Roman" pitchFamily="18" charset="0"/>
              </a:rPr>
              <a:t>:</a:t>
            </a:r>
            <a:endParaRPr lang="ru-RU"/>
          </a:p>
          <a:p>
            <a:pPr eaLnBrk="0" hangingPunct="0"/>
            <a:r>
              <a:rPr lang="ru-RU" b="1">
                <a:cs typeface="Times New Roman" pitchFamily="18" charset="0"/>
              </a:rPr>
              <a:t>повествовательное</a:t>
            </a:r>
            <a:endParaRPr lang="ru-RU"/>
          </a:p>
          <a:p>
            <a:pPr eaLnBrk="0" hangingPunct="0"/>
            <a:r>
              <a:rPr lang="ru-RU" b="1">
                <a:cs typeface="Times New Roman" pitchFamily="18" charset="0"/>
              </a:rPr>
              <a:t>побудительное</a:t>
            </a:r>
            <a:endParaRPr lang="ru-RU"/>
          </a:p>
          <a:p>
            <a:pPr eaLnBrk="0" hangingPunct="0"/>
            <a:r>
              <a:rPr lang="ru-RU" b="1">
                <a:cs typeface="Times New Roman" pitchFamily="18" charset="0"/>
              </a:rPr>
              <a:t>вопросительное</a:t>
            </a:r>
            <a:endParaRPr lang="ru-RU" b="1"/>
          </a:p>
          <a:p>
            <a:pPr eaLnBrk="0" hangingPunct="0"/>
            <a:endParaRPr lang="ru-RU"/>
          </a:p>
          <a:p>
            <a:pPr eaLnBrk="0" hangingPunct="0"/>
            <a:r>
              <a:rPr lang="ru-RU" b="1">
                <a:cs typeface="Times New Roman" pitchFamily="18" charset="0"/>
              </a:rPr>
              <a:t>2. </a:t>
            </a:r>
            <a:r>
              <a:rPr lang="ru-RU" b="1" u="sng">
                <a:cs typeface="Times New Roman" pitchFamily="18" charset="0"/>
              </a:rPr>
              <a:t>По эмоциональной окраске:</a:t>
            </a:r>
            <a:endParaRPr lang="ru-RU" u="sng"/>
          </a:p>
          <a:p>
            <a:pPr eaLnBrk="0" hangingPunct="0"/>
            <a:r>
              <a:rPr lang="ru-RU" b="1">
                <a:cs typeface="Times New Roman" pitchFamily="18" charset="0"/>
              </a:rPr>
              <a:t>восклицательное</a:t>
            </a:r>
            <a:endParaRPr lang="ru-RU"/>
          </a:p>
          <a:p>
            <a:pPr eaLnBrk="0" hangingPunct="0"/>
            <a:r>
              <a:rPr lang="ru-RU" b="1">
                <a:cs typeface="Times New Roman" pitchFamily="18" charset="0"/>
              </a:rPr>
              <a:t>невосклицательное</a:t>
            </a:r>
            <a:endParaRPr lang="ru-RU" b="1"/>
          </a:p>
          <a:p>
            <a:pPr eaLnBrk="0" hangingPunct="0"/>
            <a:endParaRPr lang="ru-RU"/>
          </a:p>
          <a:p>
            <a:pPr eaLnBrk="0" hangingPunct="0"/>
            <a:r>
              <a:rPr lang="ru-RU" b="1">
                <a:cs typeface="Times New Roman" pitchFamily="18" charset="0"/>
              </a:rPr>
              <a:t>3. </a:t>
            </a:r>
            <a:r>
              <a:rPr lang="ru-RU" b="1" u="sng">
                <a:cs typeface="Times New Roman" pitchFamily="18" charset="0"/>
              </a:rPr>
              <a:t>По количеству грамматических основ:</a:t>
            </a:r>
            <a:endParaRPr lang="ru-RU" u="sng"/>
          </a:p>
          <a:p>
            <a:pPr eaLnBrk="0" hangingPunct="0"/>
            <a:r>
              <a:rPr lang="ru-RU" b="1">
                <a:cs typeface="Times New Roman" pitchFamily="18" charset="0"/>
              </a:rPr>
              <a:t>простое</a:t>
            </a:r>
            <a:endParaRPr lang="ru-RU"/>
          </a:p>
          <a:p>
            <a:pPr eaLnBrk="0" hangingPunct="0"/>
            <a:r>
              <a:rPr lang="ru-RU" b="1">
                <a:cs typeface="Times New Roman" pitchFamily="18" charset="0"/>
              </a:rPr>
              <a:t>сложное</a:t>
            </a:r>
            <a:endParaRPr lang="ru-RU" b="1"/>
          </a:p>
          <a:p>
            <a:pPr eaLnBrk="0" hangingPunct="0"/>
            <a:endParaRPr lang="ru-RU"/>
          </a:p>
          <a:p>
            <a:pPr eaLnBrk="0" hangingPunct="0"/>
            <a:r>
              <a:rPr lang="ru-RU" b="1">
                <a:cs typeface="Times New Roman" pitchFamily="18" charset="0"/>
              </a:rPr>
              <a:t>4. </a:t>
            </a:r>
            <a:r>
              <a:rPr lang="ru-RU" b="1" u="sng">
                <a:cs typeface="Times New Roman" pitchFamily="18" charset="0"/>
              </a:rPr>
              <a:t>По наличию второстепенных членов:</a:t>
            </a:r>
            <a:endParaRPr lang="ru-RU" u="sng"/>
          </a:p>
          <a:p>
            <a:pPr eaLnBrk="0" hangingPunct="0"/>
            <a:r>
              <a:rPr lang="ru-RU" b="1">
                <a:cs typeface="Times New Roman" pitchFamily="18" charset="0"/>
              </a:rPr>
              <a:t>распространённое</a:t>
            </a:r>
            <a:endParaRPr lang="ru-RU"/>
          </a:p>
          <a:p>
            <a:pPr eaLnBrk="0" hangingPunct="0"/>
            <a:r>
              <a:rPr lang="ru-RU" b="1">
                <a:cs typeface="Times New Roman" pitchFamily="18" charset="0"/>
              </a:rPr>
              <a:t>нераспространённое</a:t>
            </a:r>
            <a:endParaRPr lang="ru-RU"/>
          </a:p>
          <a:p>
            <a:pPr eaLnBrk="0" hangingPunct="0"/>
            <a:endParaRPr lang="ru-RU"/>
          </a:p>
        </p:txBody>
      </p:sp>
      <p:sp>
        <p:nvSpPr>
          <p:cNvPr id="7172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ru-RU" sz="2800" b="1" smtClean="0"/>
              <a:t>Синтаксический разбор простого предложения.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по теме.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785813"/>
            <a:ext cx="8229600" cy="5222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900" b="1" smtClean="0"/>
              <a:t>	Конструктор. Составьте предложение, выполнив ряд действий. Выполните синтаксический разбор полученного предложения.</a:t>
            </a:r>
            <a:endParaRPr lang="ru-RU" sz="1900" smtClean="0"/>
          </a:p>
          <a:p>
            <a:pPr eaLnBrk="1" hangingPunct="1"/>
            <a:r>
              <a:rPr lang="ru-RU" sz="1900" b="1" smtClean="0"/>
              <a:t>Из предложения </a:t>
            </a:r>
            <a:endParaRPr lang="ru-RU" sz="1900" smtClean="0"/>
          </a:p>
          <a:p>
            <a:pPr eaLnBrk="1" hangingPunct="1">
              <a:buFont typeface="Wingdings" pitchFamily="2" charset="2"/>
              <a:buNone/>
            </a:pPr>
            <a:r>
              <a:rPr lang="ru-RU" sz="1900" b="1" smtClean="0"/>
              <a:t>	</a:t>
            </a:r>
            <a:r>
              <a:rPr lang="ru-RU" sz="1900" b="1" smtClean="0">
                <a:solidFill>
                  <a:schemeClr val="tx2"/>
                </a:solidFill>
              </a:rPr>
              <a:t>Парашютисты </a:t>
            </a:r>
            <a:r>
              <a:rPr lang="ru-RU" sz="1900" b="1" u="sng" smtClean="0">
                <a:solidFill>
                  <a:schemeClr val="tx2"/>
                </a:solidFill>
              </a:rPr>
              <a:t>опустились</a:t>
            </a:r>
            <a:r>
              <a:rPr lang="ru-RU" sz="1900" b="1" smtClean="0">
                <a:solidFill>
                  <a:schemeClr val="tx2"/>
                </a:solidFill>
              </a:rPr>
              <a:t> в центре стадиона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smtClean="0"/>
              <a:t>	взять сказуемое.</a:t>
            </a:r>
          </a:p>
          <a:p>
            <a:pPr eaLnBrk="1" hangingPunct="1"/>
            <a:r>
              <a:rPr lang="ru-RU" sz="1900" b="1" smtClean="0"/>
              <a:t>Из предложения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smtClean="0"/>
              <a:t>	</a:t>
            </a:r>
            <a:r>
              <a:rPr lang="ru-RU" sz="1900" b="1" smtClean="0">
                <a:solidFill>
                  <a:schemeClr val="tx2"/>
                </a:solidFill>
              </a:rPr>
              <a:t>Вдруг послышались </a:t>
            </a:r>
            <a:r>
              <a:rPr lang="ru-RU" sz="1900" b="1" u="sng" smtClean="0">
                <a:solidFill>
                  <a:schemeClr val="tx2"/>
                </a:solidFill>
              </a:rPr>
              <a:t>лёгкие</a:t>
            </a:r>
            <a:r>
              <a:rPr lang="ru-RU" sz="1900" b="1" smtClean="0">
                <a:solidFill>
                  <a:schemeClr val="tx2"/>
                </a:solidFill>
              </a:rPr>
              <a:t> шаги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smtClean="0"/>
              <a:t>	взять определение.</a:t>
            </a:r>
            <a:endParaRPr lang="ru-RU" sz="1900" smtClean="0"/>
          </a:p>
          <a:p>
            <a:pPr eaLnBrk="1" hangingPunct="1"/>
            <a:r>
              <a:rPr lang="ru-RU" sz="1900" b="1" smtClean="0"/>
              <a:t>Добавить подлежащее из предложения</a:t>
            </a:r>
            <a:endParaRPr lang="ru-RU" sz="1900" smtClean="0"/>
          </a:p>
          <a:p>
            <a:pPr eaLnBrk="1" hangingPunct="1">
              <a:buFont typeface="Wingdings" pitchFamily="2" charset="2"/>
              <a:buNone/>
            </a:pPr>
            <a:r>
              <a:rPr lang="ru-RU" sz="1900" b="1" smtClean="0"/>
              <a:t>	</a:t>
            </a:r>
            <a:r>
              <a:rPr lang="ru-RU" sz="1900" b="1" smtClean="0">
                <a:solidFill>
                  <a:schemeClr val="tx2"/>
                </a:solidFill>
              </a:rPr>
              <a:t>На щеках тают </a:t>
            </a:r>
            <a:r>
              <a:rPr lang="ru-RU" sz="1900" b="1" u="sng" smtClean="0">
                <a:solidFill>
                  <a:schemeClr val="tx2"/>
                </a:solidFill>
              </a:rPr>
              <a:t>снежинки</a:t>
            </a:r>
            <a:r>
              <a:rPr lang="ru-RU" sz="1900" b="1" smtClean="0">
                <a:solidFill>
                  <a:schemeClr val="tx2"/>
                </a:solidFill>
              </a:rPr>
              <a:t>.</a:t>
            </a:r>
            <a:endParaRPr lang="ru-RU" sz="1900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1900" b="1" smtClean="0"/>
              <a:t>Взять существительное, выступающее в роли дополнения:</a:t>
            </a:r>
            <a:endParaRPr lang="ru-RU" sz="1900" smtClean="0"/>
          </a:p>
          <a:p>
            <a:pPr eaLnBrk="1" hangingPunct="1">
              <a:buFont typeface="Wingdings" pitchFamily="2" charset="2"/>
              <a:buNone/>
            </a:pPr>
            <a:r>
              <a:rPr lang="ru-RU" sz="1900" b="1" smtClean="0"/>
              <a:t>	</a:t>
            </a:r>
            <a:r>
              <a:rPr lang="ru-RU" sz="1900" b="1" u="sng" smtClean="0">
                <a:solidFill>
                  <a:schemeClr val="tx2"/>
                </a:solidFill>
              </a:rPr>
              <a:t>Тропинки </a:t>
            </a:r>
            <a:r>
              <a:rPr lang="ru-RU" sz="1900" b="1" smtClean="0">
                <a:solidFill>
                  <a:schemeClr val="tx2"/>
                </a:solidFill>
              </a:rPr>
              <a:t>в саду засыпали листья.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smtClean="0"/>
              <a:t>	Употребить данное существительное в винительном падеже с</a:t>
            </a:r>
            <a:r>
              <a:rPr lang="ru-RU" sz="1900" b="1" u="sng" smtClean="0"/>
              <a:t> предлогом НА.</a:t>
            </a:r>
          </a:p>
          <a:p>
            <a:pPr eaLnBrk="1" hangingPunct="1">
              <a:buFont typeface="Wingdings" pitchFamily="2" charset="2"/>
              <a:buNone/>
            </a:pPr>
            <a:endParaRPr lang="ru-RU" sz="1900" b="1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по теме.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4835525" cy="4933950"/>
          </a:xfrm>
        </p:spPr>
        <p:txBody>
          <a:bodyPr/>
          <a:lstStyle/>
          <a:p>
            <a:pPr marL="571500" indent="-571500" eaLnBrk="1" hangingPunct="1"/>
            <a:r>
              <a:rPr lang="ru-RU" sz="1800" b="1" smtClean="0"/>
              <a:t>Выполните синтаксический разбор предложения из стихотворения М.Ю.Лермонтова. </a:t>
            </a:r>
          </a:p>
          <a:p>
            <a:pPr marL="571500" indent="-571500" eaLnBrk="1" hangingPunct="1"/>
            <a:endParaRPr lang="ru-RU" sz="1800" b="1" smtClean="0"/>
          </a:p>
          <a:p>
            <a:pPr marL="571500" indent="-571500" eaLnBrk="1" hangingPunct="1"/>
            <a:endParaRPr lang="ru-RU" sz="1800" b="1" smtClean="0"/>
          </a:p>
          <a:p>
            <a:pPr marL="571500" indent="-571500" eaLnBrk="1" hangingPunct="1"/>
            <a:r>
              <a:rPr lang="ru-RU" sz="1800" b="1" smtClean="0"/>
              <a:t>Соответствует ли данное предложение схеме?</a:t>
            </a:r>
          </a:p>
          <a:p>
            <a:pPr marL="571500" indent="-571500" eaLnBrk="1" hangingPunct="1"/>
            <a:endParaRPr lang="ru-RU" sz="1800" b="1" smtClean="0"/>
          </a:p>
          <a:p>
            <a:pPr marL="571500" indent="-571500" eaLnBrk="1" hangingPunct="1"/>
            <a:endParaRPr lang="ru-RU" sz="1800" b="1" smtClean="0"/>
          </a:p>
          <a:p>
            <a:pPr marL="571500" indent="-571500" eaLnBrk="1" hangingPunct="1"/>
            <a:endParaRPr lang="ru-RU" sz="1800" b="1" smtClean="0"/>
          </a:p>
          <a:p>
            <a:pPr marL="571500" indent="-571500" eaLnBrk="1" hangingPunct="1"/>
            <a:endParaRPr lang="ru-RU" sz="1800" b="1" smtClean="0"/>
          </a:p>
          <a:p>
            <a:pPr marL="571500" indent="-571500" eaLnBrk="1" hangingPunct="1"/>
            <a:endParaRPr lang="ru-RU" sz="1800" b="1" smtClean="0"/>
          </a:p>
          <a:p>
            <a:pPr marL="571500" indent="-571500" eaLnBrk="1" hangingPunct="1"/>
            <a:r>
              <a:rPr lang="ru-RU" sz="1800" b="1" smtClean="0">
                <a:solidFill>
                  <a:schemeClr val="tx2"/>
                </a:solidFill>
              </a:rPr>
              <a:t>На севере диком стоит одиноко на голой вершине сосна и дремлет…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908175" y="3429000"/>
            <a:ext cx="1997075" cy="685800"/>
            <a:chOff x="5661" y="14274"/>
            <a:chExt cx="3144" cy="1080"/>
          </a:xfrm>
        </p:grpSpPr>
        <p:sp>
          <p:nvSpPr>
            <p:cNvPr id="9222" name="Text Box 5"/>
            <p:cNvSpPr txBox="1">
              <a:spLocks noChangeArrowheads="1"/>
            </p:cNvSpPr>
            <p:nvPr/>
          </p:nvSpPr>
          <p:spPr bwMode="auto">
            <a:xfrm>
              <a:off x="5661" y="14274"/>
              <a:ext cx="252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23" name="Group 6"/>
            <p:cNvGrpSpPr>
              <a:grpSpLocks/>
            </p:cNvGrpSpPr>
            <p:nvPr/>
          </p:nvGrpSpPr>
          <p:grpSpPr bwMode="auto">
            <a:xfrm>
              <a:off x="6021" y="14454"/>
              <a:ext cx="2784" cy="900"/>
              <a:chOff x="6021" y="14454"/>
              <a:chExt cx="2784" cy="900"/>
            </a:xfrm>
          </p:grpSpPr>
          <p:grpSp>
            <p:nvGrpSpPr>
              <p:cNvPr id="9224" name="Group 7"/>
              <p:cNvGrpSpPr>
                <a:grpSpLocks/>
              </p:cNvGrpSpPr>
              <p:nvPr/>
            </p:nvGrpSpPr>
            <p:grpSpPr bwMode="auto">
              <a:xfrm>
                <a:off x="6021" y="14454"/>
                <a:ext cx="1800" cy="720"/>
                <a:chOff x="6021" y="14454"/>
                <a:chExt cx="1800" cy="720"/>
              </a:xfrm>
            </p:grpSpPr>
            <p:grpSp>
              <p:nvGrpSpPr>
                <p:cNvPr id="9226" name="Group 8"/>
                <p:cNvGrpSpPr>
                  <a:grpSpLocks/>
                </p:cNvGrpSpPr>
                <p:nvPr/>
              </p:nvGrpSpPr>
              <p:grpSpPr bwMode="auto">
                <a:xfrm>
                  <a:off x="6021" y="14454"/>
                  <a:ext cx="1800" cy="720"/>
                  <a:chOff x="6021" y="14454"/>
                  <a:chExt cx="1800" cy="720"/>
                </a:xfrm>
              </p:grpSpPr>
              <p:grpSp>
                <p:nvGrpSpPr>
                  <p:cNvPr id="922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021" y="14454"/>
                    <a:ext cx="720" cy="720"/>
                    <a:chOff x="6021" y="14454"/>
                    <a:chExt cx="720" cy="720"/>
                  </a:xfrm>
                </p:grpSpPr>
                <p:sp>
                  <p:nvSpPr>
                    <p:cNvPr id="9233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21" y="14454"/>
                      <a:ext cx="720" cy="72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9234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01" y="14814"/>
                      <a:ext cx="360" cy="180"/>
                      <a:chOff x="3861" y="14814"/>
                      <a:chExt cx="360" cy="180"/>
                    </a:xfrm>
                  </p:grpSpPr>
                  <p:sp>
                    <p:nvSpPr>
                      <p:cNvPr id="9235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61" y="14814"/>
                        <a:ext cx="36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36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61" y="14994"/>
                        <a:ext cx="36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922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7101" y="14454"/>
                    <a:ext cx="720" cy="7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9230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7281" y="14814"/>
                    <a:ext cx="360" cy="180"/>
                    <a:chOff x="3861" y="14814"/>
                    <a:chExt cx="360" cy="180"/>
                  </a:xfrm>
                </p:grpSpPr>
                <p:sp>
                  <p:nvSpPr>
                    <p:cNvPr id="9231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14814"/>
                      <a:ext cx="36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32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14994"/>
                      <a:ext cx="36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9227" name="WordArt 1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41" y="14994"/>
                  <a:ext cx="264" cy="18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Arial Black"/>
                    </a:rPr>
                    <a:t>и</a:t>
                  </a:r>
                </a:p>
              </p:txBody>
            </p:sp>
          </p:grpSp>
          <p:sp>
            <p:nvSpPr>
              <p:cNvPr id="9225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8361" y="15174"/>
                <a:ext cx="444" cy="1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Arial Black"/>
                  </a:rPr>
                  <a:t>...</a:t>
                </a:r>
              </a:p>
            </p:txBody>
          </p:sp>
        </p:grpSp>
      </p:grpSp>
      <p:pic>
        <p:nvPicPr>
          <p:cNvPr id="9221" name="Picture 20" descr="картина шишкина На севере диком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64163" y="1052513"/>
            <a:ext cx="3590925" cy="4895850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с текстом. Прочитайте выразительно текст о природе нашего края.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4718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chemeClr val="tx2"/>
                </a:solidFill>
              </a:rPr>
              <a:t>1.</a:t>
            </a:r>
            <a:r>
              <a:rPr lang="ru-RU" sz="2000" b="1" smtClean="0"/>
              <a:t> Природа нашего края – великий врачеватель и утешитель.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chemeClr val="tx2"/>
                </a:solidFill>
              </a:rPr>
              <a:t>2.</a:t>
            </a:r>
            <a:r>
              <a:rPr lang="ru-RU" sz="2000" b="1" smtClean="0"/>
              <a:t>Приходишь в лес и успокаиваешься, отдыхаешь от суеты и шума. </a:t>
            </a:r>
            <a:r>
              <a:rPr lang="ru-RU" sz="2000" b="1" smtClean="0">
                <a:solidFill>
                  <a:schemeClr val="tx2"/>
                </a:solidFill>
              </a:rPr>
              <a:t>3.</a:t>
            </a:r>
            <a:r>
              <a:rPr lang="ru-RU" sz="2000" b="1" smtClean="0"/>
              <a:t> Присядешь на лесной полянке, присмотришься к окружающей тебя красоте и ощутишь приятное прикосновение ветра.</a:t>
            </a:r>
          </a:p>
        </p:txBody>
      </p: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684213" y="3284538"/>
            <a:ext cx="7837487" cy="2530475"/>
            <a:chOff x="431" y="2069"/>
            <a:chExt cx="4937" cy="1594"/>
          </a:xfrm>
        </p:grpSpPr>
        <p:pic>
          <p:nvPicPr>
            <p:cNvPr id="10245" name="Picture 4" descr="Фото2008 40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069"/>
              <a:ext cx="2125" cy="1594"/>
            </a:xfrm>
            <a:prstGeom prst="rect">
              <a:avLst/>
            </a:prstGeom>
            <a:noFill/>
            <a:ln w="57150" cmpd="thinThick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0246" name="Picture 5" descr="Фото2008 4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3" y="2069"/>
              <a:ext cx="2125" cy="1594"/>
            </a:xfrm>
            <a:prstGeom prst="rect">
              <a:avLst/>
            </a:prstGeom>
            <a:noFill/>
            <a:ln w="57150" cmpd="thinThick">
              <a:solidFill>
                <a:srgbClr val="008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ru-RU" sz="2800" b="1" smtClean="0"/>
              <a:t>Работа с текстом.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4392612" cy="1800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chemeClr val="tx2"/>
                </a:solidFill>
              </a:rPr>
              <a:t>	4.</a:t>
            </a:r>
            <a:r>
              <a:rPr lang="ru-RU" sz="2000" b="1" smtClean="0"/>
              <a:t> Как красиво вокруг!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chemeClr val="tx2"/>
                </a:solidFill>
              </a:rPr>
              <a:t>	5.</a:t>
            </a:r>
            <a:r>
              <a:rPr lang="ru-RU" sz="2000" b="1" smtClean="0"/>
              <a:t> Стройными рядами стоят деревья: дуб и берёза, липа и ель, клён и осина. </a:t>
            </a:r>
          </a:p>
          <a:p>
            <a:pPr eaLnBrk="1" hangingPunct="1"/>
            <a:endParaRPr lang="ru-RU" sz="2000" smtClean="0"/>
          </a:p>
        </p:txBody>
      </p:sp>
      <p:pic>
        <p:nvPicPr>
          <p:cNvPr id="11268" name="Picture 4" descr="E4EFE74C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31630" t="23505" r="11043" b="20825"/>
          <a:stretch>
            <a:fillRect/>
          </a:stretch>
        </p:blipFill>
        <p:spPr bwMode="auto">
          <a:xfrm>
            <a:off x="5219700" y="1125538"/>
            <a:ext cx="3249613" cy="4681537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684</TotalTime>
  <Words>817</Words>
  <Application>Microsoft Office PowerPoint</Application>
  <PresentationFormat>Экран (4:3)</PresentationFormat>
  <Paragraphs>212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Garamond</vt:lpstr>
      <vt:lpstr>Wingdings</vt:lpstr>
      <vt:lpstr>Calibri</vt:lpstr>
      <vt:lpstr>Times New Roman</vt:lpstr>
      <vt:lpstr>Край</vt:lpstr>
      <vt:lpstr>Синтаксический разбор простого предложения.</vt:lpstr>
      <vt:lpstr>Цели.</vt:lpstr>
      <vt:lpstr>Организационный момент.  Повторение изученного. Игра «Кто я?»</vt:lpstr>
      <vt:lpstr>Объяснение нового материала.</vt:lpstr>
      <vt:lpstr>Синтаксический разбор простого предложения.</vt:lpstr>
      <vt:lpstr>Работа по теме.</vt:lpstr>
      <vt:lpstr>Работа по теме.</vt:lpstr>
      <vt:lpstr>Работа с текстом. Прочитайте выразительно текст о природе нашего края.</vt:lpstr>
      <vt:lpstr>Работа с текстом.</vt:lpstr>
      <vt:lpstr>Работа с текстом.</vt:lpstr>
      <vt:lpstr>Работа с текстом. </vt:lpstr>
      <vt:lpstr>Работа с текстом. </vt:lpstr>
      <vt:lpstr>Работа с текстом. </vt:lpstr>
      <vt:lpstr>Работа с текстом.   Какого известного русского художника по праву называют певцом русского леса? </vt:lpstr>
      <vt:lpstr>Работа с текстом. И.И.Шишкин.</vt:lpstr>
      <vt:lpstr>Утро в сосновом лесу. (Медведи)</vt:lpstr>
      <vt:lpstr>Бурелом </vt:lpstr>
      <vt:lpstr>  </vt:lpstr>
      <vt:lpstr>Работа в парах.   Разгадайте ребусы. Подсказка: слова, зашифрованные в ребусах, являются названиями картин И.Шишкина. </vt:lpstr>
      <vt:lpstr>Дубки</vt:lpstr>
      <vt:lpstr>Корабельная роща</vt:lpstr>
      <vt:lpstr>Рассказ по картине. Рассмотрите картину Шишкина «Зима» и напишите небольшой рассказ по ней или составьте несколько предложений по картине.</vt:lpstr>
      <vt:lpstr>Рассказ по картине И.Шишкина «Зима»</vt:lpstr>
      <vt:lpstr>О каких фразеологизмах напомнили вам картины Шишкина? </vt:lpstr>
      <vt:lpstr>Проверочная работа.</vt:lpstr>
      <vt:lpstr>Итоги урока.  Домашнее задание.   </vt:lpstr>
      <vt:lpstr>Итоги урока.  Домашнее задание.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Синтаксический разбор простого предложения.</dc:title>
  <dc:creator>Светлана</dc:creator>
  <cp:lastModifiedBy>Дарёна</cp:lastModifiedBy>
  <cp:revision>14</cp:revision>
  <dcterms:created xsi:type="dcterms:W3CDTF">2010-01-30T02:03:34Z</dcterms:created>
  <dcterms:modified xsi:type="dcterms:W3CDTF">2012-01-14T18:07:33Z</dcterms:modified>
</cp:coreProperties>
</file>