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8"/>
  </p:notes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79" r:id="rId10"/>
    <p:sldId id="263" r:id="rId11"/>
    <p:sldId id="264" r:id="rId12"/>
    <p:sldId id="265" r:id="rId13"/>
    <p:sldId id="266" r:id="rId14"/>
    <p:sldId id="267" r:id="rId15"/>
    <p:sldId id="268" r:id="rId16"/>
    <p:sldId id="280" r:id="rId17"/>
    <p:sldId id="282" r:id="rId18"/>
    <p:sldId id="278" r:id="rId19"/>
    <p:sldId id="277" r:id="rId20"/>
    <p:sldId id="269" r:id="rId21"/>
    <p:sldId id="271" r:id="rId22"/>
    <p:sldId id="270" r:id="rId23"/>
    <p:sldId id="272" r:id="rId24"/>
    <p:sldId id="273" r:id="rId25"/>
    <p:sldId id="274" r:id="rId26"/>
    <p:sldId id="275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>
        <p:scale>
          <a:sx n="100" d="100"/>
          <a:sy n="100" d="100"/>
        </p:scale>
        <p:origin x="-282" y="11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5" d="100"/>
          <a:sy n="35" d="100"/>
        </p:scale>
        <p:origin x="-906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43D1663D-B55C-4B37-8E65-170AD9240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7D81CC-22DB-4703-8006-1FC5F45FC6F4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74C18-4BFE-43BE-BD3E-09DC9D6EE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166CE-57B6-46DC-893C-917FD4F23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9B3AC-E8F3-493C-85C3-A679229A0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4702E-EF2D-43BB-92B0-5B029D336E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1B940-CCB0-4053-8C6F-312CC17A1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18A26-4F26-4DAD-B05F-D0C727096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0C737-7B3B-499A-A70F-F0CABEC6F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53707-CA4E-48DB-84E0-14CCC9B83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CDFA2-37D8-4280-BC5F-38E048C8E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FA282-7939-46FE-9D22-2B3B5C8B7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A24D6-0E71-4034-B3A6-F30B9331C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BF053CD-B2B6-45E7-8499-C48B3F847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4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66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66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66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66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66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57;&#1077;&#1084;&#1080;&#1085;&#1072;&#1088;\&#1040;&#1091;&#1076;&#1080;&#1086;.wma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57;&#1077;&#1084;&#1080;&#1085;&#1072;&#1088;\&#1088;&#1099;&#1073;&#1082;&#1080;2.wmv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://stranamasterov.ru/files/u1/torcev1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http://stranamasterov.ru/files/u1/torcev2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stranamasterov.ru/files/u1/torcev3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http://stranamasterov.ru/files/u1/torcev5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stranamasterov.ru/files/u1/torcev6.jpg" TargetMode="Externa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http://stranamasterov.ru/files/u1/torcev7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http://stranamasterov.ru/files/u1/torcev9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http://stranamasterov.ru/files/u1/torcev10.jpg" TargetMode="Externa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1066800" y="4800600"/>
            <a:ext cx="7239000" cy="1328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Бөек  рус язучысы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Александр Сергеевич  Пушкин</a:t>
            </a:r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0"/>
            <a:ext cx="4495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t-RU" sz="3200" smtClean="0"/>
              <a:t>          Атна артыннан атналар үткән,</a:t>
            </a:r>
            <a:br>
              <a:rPr lang="tt-RU" sz="3200" smtClean="0"/>
            </a:br>
            <a:r>
              <a:rPr lang="tt-RU" sz="3200" smtClean="0"/>
              <a:t>          Карчык бөтенләй котырып киткән.</a:t>
            </a:r>
            <a:endParaRPr lang="ru-RU" sz="32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1752600"/>
            <a:ext cx="8686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Ауди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344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t-RU" sz="2800" smtClean="0"/>
              <a:t>        </a:t>
            </a:r>
            <a:r>
              <a:rPr lang="tt-RU" sz="2800" b="1" smtClean="0"/>
              <a:t>Диңгез буена карт тагын барган</a:t>
            </a:r>
            <a:br>
              <a:rPr lang="tt-RU" sz="2800" b="1" smtClean="0"/>
            </a:br>
            <a:r>
              <a:rPr lang="tt-RU" sz="2800" b="1" smtClean="0"/>
              <a:t>       Диңгезнең өсте тәмам каралган.</a:t>
            </a:r>
            <a:endParaRPr lang="ru-RU" sz="2800" b="1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828800"/>
            <a:ext cx="853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t-RU" sz="2800" smtClean="0"/>
              <a:t>      </a:t>
            </a:r>
            <a:r>
              <a:rPr lang="tt-RU" sz="2800" b="1" smtClean="0"/>
              <a:t>“Гайрәтле патша , исәнме, саумы?</a:t>
            </a:r>
            <a:br>
              <a:rPr lang="tt-RU" sz="2800" b="1" smtClean="0"/>
            </a:br>
            <a:r>
              <a:rPr lang="tt-RU" sz="2800" b="1" smtClean="0"/>
              <a:t>       Әйт инде: хәзер күңлең ризамы?”</a:t>
            </a:r>
            <a:endParaRPr lang="ru-RU" sz="2800" b="1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676400"/>
            <a:ext cx="8458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927100"/>
          </a:xfrm>
        </p:spPr>
        <p:txBody>
          <a:bodyPr/>
          <a:lstStyle/>
          <a:p>
            <a:pPr eaLnBrk="1" hangingPunct="1">
              <a:defRPr/>
            </a:pPr>
            <a:r>
              <a:rPr lang="tt-RU" sz="2800" smtClean="0"/>
              <a:t/>
            </a:r>
            <a:br>
              <a:rPr lang="tt-RU" sz="2800" smtClean="0"/>
            </a:br>
            <a:r>
              <a:rPr lang="tt-RU" sz="2800" smtClean="0"/>
              <a:t>        </a:t>
            </a:r>
            <a:r>
              <a:rPr lang="tt-RU" sz="2800" b="1" smtClean="0"/>
              <a:t>Ишек төбендә торган сакчылар</a:t>
            </a:r>
            <a:br>
              <a:rPr lang="tt-RU" sz="2800" b="1" smtClean="0"/>
            </a:br>
            <a:r>
              <a:rPr lang="tt-RU" sz="2800" b="1" smtClean="0"/>
              <a:t>        Чак кына чабып үтермәгәннәр  </a:t>
            </a:r>
            <a:br>
              <a:rPr lang="tt-RU" sz="2800" b="1" smtClean="0"/>
            </a:br>
            <a:r>
              <a:rPr lang="tt-RU" sz="2800" smtClean="0"/>
              <a:t>     </a:t>
            </a:r>
            <a:endParaRPr lang="ru-RU" sz="400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4478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t-RU" sz="2800" smtClean="0"/>
              <a:t>          </a:t>
            </a:r>
            <a:r>
              <a:rPr lang="tt-RU" sz="2800" b="1" smtClean="0"/>
              <a:t>Диңгез буена тагын барган ул.</a:t>
            </a:r>
            <a:br>
              <a:rPr lang="tt-RU" sz="2800" b="1" smtClean="0"/>
            </a:br>
            <a:r>
              <a:rPr lang="tt-RU" sz="2800" b="1" smtClean="0"/>
              <a:t>          Барса , диңгездә кап –кара давыл.</a:t>
            </a:r>
            <a:endParaRPr lang="ru-RU" sz="2800" b="1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828800"/>
            <a:ext cx="868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155700"/>
          </a:xfrm>
        </p:spPr>
        <p:txBody>
          <a:bodyPr/>
          <a:lstStyle/>
          <a:p>
            <a:pPr eaLnBrk="1" hangingPunct="1">
              <a:defRPr/>
            </a:pPr>
            <a:r>
              <a:rPr lang="tt-RU" sz="2800" smtClean="0"/>
              <a:t>            </a:t>
            </a:r>
            <a:r>
              <a:rPr lang="tt-RU" sz="2800" b="1" smtClean="0"/>
              <a:t>Карчык утыра диңгезгә карап,</a:t>
            </a:r>
            <a:br>
              <a:rPr lang="tt-RU" sz="2800" b="1" smtClean="0"/>
            </a:br>
            <a:r>
              <a:rPr lang="tt-RU" sz="2800" b="1" smtClean="0"/>
              <a:t>           Алдында ята ярык тагарак.</a:t>
            </a:r>
            <a:endParaRPr lang="ru-RU" sz="2800" b="1" smtClean="0"/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0200" y="1371600"/>
            <a:ext cx="6172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562600"/>
          </a:xfrm>
        </p:spPr>
        <p:txBody>
          <a:bodyPr/>
          <a:lstStyle/>
          <a:p>
            <a:pPr eaLnBrk="1" hangingPunct="1">
              <a:defRPr/>
            </a:pPr>
            <a:r>
              <a:rPr lang="tt-RU" b="1" dirty="0" smtClean="0"/>
              <a:t>Әкияттә нинди вакыйга  алты тапкыр кабатлана?</a:t>
            </a:r>
          </a:p>
          <a:p>
            <a:pPr eaLnBrk="1" hangingPunct="1">
              <a:defRPr/>
            </a:pPr>
            <a:r>
              <a:rPr lang="tt-RU" b="1" dirty="0" smtClean="0"/>
              <a:t>Һәр яңа өзектә диңгез ничек үзгәрә?</a:t>
            </a:r>
          </a:p>
          <a:p>
            <a:pPr eaLnBrk="1" hangingPunct="1">
              <a:defRPr/>
            </a:pPr>
            <a:r>
              <a:rPr lang="tt-RU" b="1" dirty="0" smtClean="0"/>
              <a:t>Карчыкның үз – үзен тотышына нинди мәкал</a:t>
            </a:r>
            <a:r>
              <a:rPr lang="ru-RU" b="1" dirty="0" err="1" smtClean="0"/>
              <a:t>ьләр </a:t>
            </a:r>
            <a:r>
              <a:rPr lang="ru-RU" b="1" dirty="0" smtClean="0"/>
              <a:t>туры </a:t>
            </a:r>
            <a:r>
              <a:rPr lang="ru-RU" b="1" dirty="0" err="1" smtClean="0"/>
              <a:t>килә</a:t>
            </a:r>
            <a:r>
              <a:rPr lang="ru-RU" b="1" dirty="0" smtClean="0"/>
              <a:t>?</a:t>
            </a:r>
          </a:p>
          <a:p>
            <a:pPr eaLnBrk="1" hangingPunct="1">
              <a:defRPr/>
            </a:pPr>
            <a:r>
              <a:rPr lang="tt-RU" b="1" dirty="0" smtClean="0"/>
              <a:t>Карчыкның начар холыклы булуында картның гаебе бармы?</a:t>
            </a:r>
          </a:p>
          <a:p>
            <a:pPr eaLnBrk="1" hangingPunct="1">
              <a:defRPr/>
            </a:pPr>
            <a:r>
              <a:rPr lang="tt-RU" b="1" dirty="0" smtClean="0"/>
              <a:t>Әкияттә халык кемнән көлә?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рыбки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762000" y="762000"/>
            <a:ext cx="7775575" cy="5832475"/>
          </a:xfr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b="1" smtClean="0"/>
              <a:t>- эш коралларына сак карарга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smtClean="0"/>
              <a:t>-эш өстәлеңне тәртиптә тотарга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smtClean="0"/>
              <a:t>- башлаган эшне төгәл үтәргә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smtClean="0"/>
              <a:t>- үзең бетерсәң, иптәшеңә булышырга, өйрәтергә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smtClean="0"/>
              <a:t>- өлге белән сызганда чиста, төгәл эшләргә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smtClean="0"/>
              <a:t>- материалны экономияләргә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smtClean="0"/>
              <a:t>- кайчыны иптәшеңә биргәндә боҗралы ягы белән бирергә.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t-RU" sz="2800" b="1" smtClean="0"/>
              <a:t>Куркынычсызлык кагыйдәләрен искә төшерү:</a:t>
            </a:r>
            <a:endParaRPr lang="ru-RU" sz="2800" b="1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t-RU" sz="4000" smtClean="0"/>
              <a:t>Кирәкле материал һәм эш кораллары:</a:t>
            </a:r>
            <a:br>
              <a:rPr lang="tt-RU" sz="4000" smtClean="0"/>
            </a:br>
            <a:endParaRPr lang="ru-RU" sz="4000" smtClean="0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t-RU" sz="2800" b="1" smtClean="0"/>
              <a:t>кайчы ;</a:t>
            </a:r>
          </a:p>
          <a:p>
            <a:pPr eaLnBrk="1" hangingPunct="1">
              <a:defRPr/>
            </a:pPr>
            <a:r>
              <a:rPr lang="tt-RU" sz="2800" b="1" smtClean="0"/>
              <a:t>клей ;  </a:t>
            </a:r>
          </a:p>
          <a:p>
            <a:pPr eaLnBrk="1" hangingPunct="1">
              <a:defRPr/>
            </a:pPr>
            <a:r>
              <a:rPr lang="tt-RU" sz="2800" b="1" smtClean="0"/>
              <a:t>төсле картон ;</a:t>
            </a:r>
          </a:p>
          <a:p>
            <a:pPr eaLnBrk="1" hangingPunct="1">
              <a:defRPr/>
            </a:pPr>
            <a:r>
              <a:rPr lang="tt-RU" sz="2800" b="1" smtClean="0"/>
              <a:t>паста ;</a:t>
            </a:r>
          </a:p>
          <a:p>
            <a:pPr eaLnBrk="1" hangingPunct="1">
              <a:defRPr/>
            </a:pPr>
            <a:r>
              <a:rPr lang="tt-RU" sz="2800" b="1" smtClean="0"/>
              <a:t>шаблон ;</a:t>
            </a:r>
          </a:p>
          <a:p>
            <a:pPr eaLnBrk="1" hangingPunct="1">
              <a:defRPr/>
            </a:pPr>
            <a:r>
              <a:rPr lang="tt-RU" sz="2800" b="1" smtClean="0"/>
              <a:t>рам ;</a:t>
            </a:r>
          </a:p>
          <a:p>
            <a:pPr eaLnBrk="1" hangingPunct="1">
              <a:defRPr/>
            </a:pPr>
            <a:r>
              <a:rPr lang="tt-RU" sz="2800" b="1" smtClean="0"/>
              <a:t>төсле кәгаз</a:t>
            </a:r>
            <a:r>
              <a:rPr lang="ru-RU" sz="2800" b="1" smtClean="0"/>
              <a:t>ь</a:t>
            </a:r>
            <a:r>
              <a:rPr lang="tt-RU" sz="2800" b="1" smtClean="0"/>
              <a:t> .  </a:t>
            </a:r>
            <a:endParaRPr lang="ru-RU" sz="2800" b="1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8839200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err="1" smtClean="0"/>
              <a:t>Тема:А.С.Пушкин</a:t>
            </a:r>
            <a:r>
              <a:rPr lang="ru-RU" sz="4000" dirty="0" smtClean="0"/>
              <a:t>»</a:t>
            </a:r>
            <a:r>
              <a:rPr lang="ru-RU" sz="4000" dirty="0" err="1" smtClean="0"/>
              <a:t>Балыкчы</a:t>
            </a:r>
            <a:r>
              <a:rPr lang="ru-RU" sz="4000" dirty="0" smtClean="0"/>
              <a:t> </a:t>
            </a:r>
            <a:r>
              <a:rPr lang="ru-RU" sz="4000" dirty="0" err="1" smtClean="0"/>
              <a:t>һәм  </a:t>
            </a:r>
            <a:r>
              <a:rPr lang="ru-RU" sz="4000" dirty="0" smtClean="0"/>
              <a:t>балык </a:t>
            </a:r>
            <a:r>
              <a:rPr lang="ru-RU" sz="4000" dirty="0" err="1" smtClean="0"/>
              <a:t>турында</a:t>
            </a:r>
            <a:r>
              <a:rPr lang="ru-RU" sz="4000" dirty="0" smtClean="0"/>
              <a:t> </a:t>
            </a:r>
            <a:r>
              <a:rPr lang="ru-RU" sz="4000" dirty="0" err="1" smtClean="0"/>
              <a:t>әкият</a:t>
            </a:r>
            <a:r>
              <a:rPr lang="ru-RU" sz="4000" dirty="0" smtClean="0"/>
              <a:t>.Мозаика </a:t>
            </a:r>
            <a:r>
              <a:rPr lang="ru-RU" sz="4000" dirty="0" err="1" smtClean="0"/>
              <a:t>бизәге белән </a:t>
            </a:r>
            <a:r>
              <a:rPr lang="ru-RU" sz="4000" dirty="0" smtClean="0"/>
              <a:t>«алтын балык» </a:t>
            </a:r>
            <a:r>
              <a:rPr lang="ru-RU" sz="4000" dirty="0" err="1" smtClean="0"/>
              <a:t>аппликац</a:t>
            </a:r>
            <a:r>
              <a:rPr lang="tt-RU" sz="4000" dirty="0" smtClean="0"/>
              <a:t>иясен ясау.</a:t>
            </a:r>
            <a:endParaRPr lang="ru-RU" sz="4000" dirty="0" smtClean="0"/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667000"/>
            <a:ext cx="8077200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t-RU" dirty="0" smtClean="0"/>
              <a:t>Максат: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tt-RU" dirty="0" smtClean="0"/>
              <a:t>1.А.С.Пушкинның “Балыкчы һәм алтын балык “әкиятен укып бетерү , автор әйтергә теләгән төп фикерне ачыклау һәм нәтиҗә ясау.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tt-RU" dirty="0" smtClean="0"/>
              <a:t>2.Мозаика ысулы белән алтын балык апплика</a:t>
            </a:r>
            <a:r>
              <a:rPr lang="ru-RU" dirty="0" err="1" smtClean="0"/>
              <a:t>ц</a:t>
            </a:r>
            <a:r>
              <a:rPr lang="tt-RU" dirty="0" smtClean="0"/>
              <a:t>иясен ясау.</a:t>
            </a:r>
            <a:endParaRPr lang="ru-RU" dirty="0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tt-RU" sz="4000" smtClean="0"/>
              <a:t>	</a:t>
            </a:r>
            <a:r>
              <a:rPr lang="tt-RU" sz="2800" b="1" smtClean="0"/>
              <a:t>ЯКЛАРЫ 1СМ ГА ТИГЕЗ БУЛГАН             </a:t>
            </a:r>
            <a:br>
              <a:rPr lang="tt-RU" sz="2800" b="1" smtClean="0"/>
            </a:br>
            <a:r>
              <a:rPr lang="tt-RU" sz="2800" b="1" smtClean="0"/>
              <a:t>         КВАДРАТЛАР КИСЕП АЛАБЫЗ.</a:t>
            </a:r>
            <a:endParaRPr lang="ru-RU" sz="2800" b="1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71800"/>
            <a:ext cx="8229600" cy="3048000"/>
          </a:xfrm>
        </p:spPr>
        <p:txBody>
          <a:bodyPr/>
          <a:lstStyle/>
          <a:p>
            <a:pPr eaLnBrk="1" hangingPunct="1">
              <a:defRPr/>
            </a:pPr>
            <a:r>
              <a:rPr lang="tt-RU" smtClean="0"/>
              <a:t>                          1 см</a:t>
            </a:r>
            <a:endParaRPr lang="ru-RU" smtClean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038600" y="3810000"/>
            <a:ext cx="1066800" cy="9906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tt-RU" sz="2800" b="1" smtClean="0"/>
              <a:t>Картонга үзебез сайлаган үрнәкне  төшерәбез</a:t>
            </a:r>
            <a:endParaRPr lang="ru-RU" sz="2800" b="1" smtClean="0"/>
          </a:p>
        </p:txBody>
      </p:sp>
      <p:sp>
        <p:nvSpPr>
          <p:cNvPr id="23555" name="Rectangle 8"/>
          <p:cNvSpPr>
            <a:spLocks noChangeArrowheads="1"/>
          </p:cNvSpPr>
          <p:nvPr/>
        </p:nvSpPr>
        <p:spPr bwMode="auto">
          <a:xfrm>
            <a:off x="1636713" y="3079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3556" name="Picture 7" descr="torcev1.jpg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2895600" y="1752600"/>
            <a:ext cx="3276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t-RU" sz="3200" b="1" smtClean="0"/>
              <a:t>БИЗӘККӘ ТАР ГЫНА ИТЕП  КЛЕЙ СӨРТӘБЕЗ</a:t>
            </a:r>
            <a:endParaRPr lang="ru-RU" sz="3200" b="1" smtClean="0"/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3657600" y="3609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4580" name="Picture 4" descr="torcev2.jpg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685800" y="2057400"/>
            <a:ext cx="75438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tt-RU" sz="3200" b="1" smtClean="0"/>
              <a:t>Пастаның  тупас башын квадрат уртасына куябыз,бармаклар белән кысабыз һәм пастаны тәгәрәтәбез.</a:t>
            </a:r>
            <a:endParaRPr lang="ru-RU" sz="3200" b="1" smtClean="0"/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5678488" y="3657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5604" name="Picture 4" descr="torcev3.jpg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1447800" y="2362200"/>
            <a:ext cx="6248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t-RU" sz="4000" smtClean="0"/>
              <a:t>Сезнең төсле көпшә килеп чыга, шуны клейга куябыз</a:t>
            </a:r>
            <a:endParaRPr lang="ru-RU" sz="4000" smtClean="0"/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2133600" y="2590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6628" name="Picture 4" descr="torcev5.jpg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990600" y="2667000"/>
            <a:ext cx="3429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5562600" y="3581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6630" name="Picture 6" descr="torcev6.jpg"/>
          <p:cNvPicPr>
            <a:picLocks noChangeAspect="1" noChangeArrowheads="1"/>
          </p:cNvPicPr>
          <p:nvPr/>
        </p:nvPicPr>
        <p:blipFill>
          <a:blip r:embed="rId4" r:link="rId5" cstate="email"/>
          <a:srcRect/>
          <a:stretch>
            <a:fillRect/>
          </a:stretch>
        </p:blipFill>
        <p:spPr bwMode="auto">
          <a:xfrm>
            <a:off x="5181600" y="2667000"/>
            <a:ext cx="32385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t-RU" smtClean="0"/>
              <a:t>           Пастаны алабыз</a:t>
            </a:r>
            <a:endParaRPr lang="ru-RU" smtClean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365760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7652" name="Picture 4" descr="torcev7.jpg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1600200" y="2286000"/>
            <a:ext cx="6400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t-RU" sz="4000" dirty="0" smtClean="0"/>
              <a:t>Мозаиканы контур буенча гына һәм эчен тутырып та эшләргә мөмкин.</a:t>
            </a:r>
            <a:endParaRPr lang="ru-RU" sz="4000" dirty="0" smtClean="0"/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1143000" y="2667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8676" name="Picture 4" descr="torcev9.jpg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762000" y="2133600"/>
            <a:ext cx="3276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10"/>
          <p:cNvSpPr>
            <a:spLocks noChangeArrowheads="1"/>
          </p:cNvSpPr>
          <p:nvPr/>
        </p:nvSpPr>
        <p:spPr bwMode="auto">
          <a:xfrm>
            <a:off x="6781800" y="3733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8678" name="Picture 9" descr="torcev10.jpg"/>
          <p:cNvPicPr>
            <a:picLocks noChangeAspect="1" noChangeArrowheads="1"/>
          </p:cNvPicPr>
          <p:nvPr/>
        </p:nvPicPr>
        <p:blipFill>
          <a:blip r:embed="rId4" r:link="rId5" cstate="email"/>
          <a:srcRect/>
          <a:stretch>
            <a:fillRect/>
          </a:stretch>
        </p:blipFill>
        <p:spPr bwMode="auto">
          <a:xfrm>
            <a:off x="5105400" y="2057400"/>
            <a:ext cx="3352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5240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WordArt 5"/>
          <p:cNvSpPr>
            <a:spLocks noChangeArrowheads="1" noChangeShapeType="1" noTextEdit="1"/>
          </p:cNvSpPr>
          <p:nvPr/>
        </p:nvSpPr>
        <p:spPr bwMode="auto">
          <a:xfrm>
            <a:off x="609600" y="457200"/>
            <a:ext cx="787717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"Балыкчы һәм балык "турында әкият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t-RU" sz="4000" smtClean="0"/>
              <a:t>“Бар, алтын балык, хәерле юлга!”</a:t>
            </a:r>
            <a:endParaRPr lang="ru-RU" sz="40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4478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079500"/>
          </a:xfrm>
        </p:spPr>
        <p:txBody>
          <a:bodyPr/>
          <a:lstStyle/>
          <a:p>
            <a:pPr eaLnBrk="1" hangingPunct="1">
              <a:defRPr/>
            </a:pPr>
            <a:r>
              <a:rPr lang="tt-RU" sz="2800" smtClean="0"/>
              <a:t>         Шунда карчыгы тиргәгән картны:</a:t>
            </a:r>
            <a:br>
              <a:rPr lang="tt-RU" sz="2800" smtClean="0"/>
            </a:br>
            <a:r>
              <a:rPr lang="tt-RU" sz="2800" smtClean="0"/>
              <a:t>         “Юләр син , дигән, ахмак , беркатлы!”</a:t>
            </a:r>
            <a:endParaRPr lang="ru-RU" sz="28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295400"/>
            <a:ext cx="8229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t-RU" sz="2800" smtClean="0"/>
              <a:t>        Балык шунда ук килеп тә җиткән.</a:t>
            </a:r>
            <a:br>
              <a:rPr lang="tt-RU" sz="2800" smtClean="0"/>
            </a:br>
            <a:r>
              <a:rPr lang="tt-RU" sz="2800" smtClean="0"/>
              <a:t>       “Ни кирәк сиңа, карт кынам ?”-дигән</a:t>
            </a:r>
            <a:endParaRPr lang="ru-RU" sz="280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676400"/>
            <a:ext cx="868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t-RU" sz="3200" smtClean="0"/>
              <a:t>       Карт кайткан икән карчык янына,</a:t>
            </a:r>
            <a:br>
              <a:rPr lang="tt-RU" sz="3200" smtClean="0"/>
            </a:br>
            <a:r>
              <a:rPr lang="tt-RU" sz="3200" smtClean="0"/>
              <a:t>       Яңа тагарак- карчык алдында.</a:t>
            </a:r>
            <a:endParaRPr lang="ru-RU" sz="32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5240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t-RU" sz="2800" smtClean="0"/>
              <a:t>        Карт тагын кайткан карчык янына .</a:t>
            </a:r>
            <a:br>
              <a:rPr lang="tt-RU" sz="2800" smtClean="0"/>
            </a:br>
            <a:r>
              <a:rPr lang="tt-RU" sz="2800" smtClean="0"/>
              <a:t>       Ни күрсен: бай йорт тора алдында.</a:t>
            </a:r>
            <a:br>
              <a:rPr lang="tt-RU" sz="2800" smtClean="0"/>
            </a:br>
            <a:r>
              <a:rPr lang="tt-RU" sz="2800" smtClean="0"/>
              <a:t>       Баскычка чыгып карчыгы баскан.</a:t>
            </a:r>
            <a:endParaRPr lang="ru-RU" sz="28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828800"/>
            <a:ext cx="868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t-RU" b="1" smtClean="0"/>
              <a:t>               Сүзлек  эше</a:t>
            </a:r>
            <a:endParaRPr lang="ru-RU" b="1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t-RU" smtClean="0"/>
              <a:t>Бояр , дворян – байлар , җирләре күп булган югары дәрәҗәле кешеләр.</a:t>
            </a:r>
          </a:p>
          <a:p>
            <a:pPr eaLnBrk="1" hangingPunct="1">
              <a:defRPr/>
            </a:pPr>
            <a:endParaRPr lang="tt-RU" smtClean="0"/>
          </a:p>
          <a:p>
            <a:pPr eaLnBrk="1" hangingPunct="1">
              <a:defRPr/>
            </a:pPr>
            <a:r>
              <a:rPr lang="tt-RU" smtClean="0"/>
              <a:t>Пичәтле прәннек - өстенә бизәкләр төшерелгән прәннек.</a:t>
            </a:r>
            <a:endParaRPr lang="ru-RU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</TotalTime>
  <Words>301</Words>
  <Application>Microsoft Office PowerPoint</Application>
  <PresentationFormat>Экран (4:3)</PresentationFormat>
  <Paragraphs>52</Paragraphs>
  <Slides>26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Tahoma</vt:lpstr>
      <vt:lpstr>Arial</vt:lpstr>
      <vt:lpstr>Wingdings</vt:lpstr>
      <vt:lpstr>Океан</vt:lpstr>
      <vt:lpstr>Слайд 1</vt:lpstr>
      <vt:lpstr>   Тема:А.С.Пушкин»Балыкчы һәм  балык турында әкият.Мозаика бизәге белән «алтын балык» аппликациясен ясау.</vt:lpstr>
      <vt:lpstr>Слайд 3</vt:lpstr>
      <vt:lpstr>“Бар, алтын балык, хәерле юлга!”</vt:lpstr>
      <vt:lpstr>         Шунда карчыгы тиргәгән картны:          “Юләр син , дигән, ахмак , беркатлы!”</vt:lpstr>
      <vt:lpstr>        Балык шунда ук килеп тә җиткән.        “Ни кирәк сиңа, карт кынам ?”-дигән</vt:lpstr>
      <vt:lpstr>       Карт кайткан икән карчык янына,        Яңа тагарак- карчык алдында.</vt:lpstr>
      <vt:lpstr>        Карт тагын кайткан карчык янына .        Ни күрсен: бай йорт тора алдында.        Баскычка чыгып карчыгы баскан.</vt:lpstr>
      <vt:lpstr>               Сүзлек  эше</vt:lpstr>
      <vt:lpstr>          Атна артыннан атналар үткән,           Карчык бөтенләй котырып киткән.</vt:lpstr>
      <vt:lpstr>        Диңгез буена карт тагын барган        Диңгезнең өсте тәмам каралган.</vt:lpstr>
      <vt:lpstr>      “Гайрәтле патша , исәнме, саумы?        Әйт инде: хәзер күңлең ризамы?”</vt:lpstr>
      <vt:lpstr>         Ишек төбендә торган сакчылар         Чак кына чабып үтермәгәннәр        </vt:lpstr>
      <vt:lpstr>          Диңгез буена тагын барган ул.           Барса , диңгездә кап –кара давыл.</vt:lpstr>
      <vt:lpstr>            Карчык утыра диңгезгә карап,            Алдында ята ярык тагарак.</vt:lpstr>
      <vt:lpstr>Слайд 16</vt:lpstr>
      <vt:lpstr>Слайд 17</vt:lpstr>
      <vt:lpstr>Куркынычсызлык кагыйдәләрен искә төшерү:</vt:lpstr>
      <vt:lpstr>Кирәкле материал һәм эш кораллары: </vt:lpstr>
      <vt:lpstr> ЯКЛАРЫ 1СМ ГА ТИГЕЗ БУЛГАН                       КВАДРАТЛАР КИСЕП АЛАБЫЗ.</vt:lpstr>
      <vt:lpstr>Картонга үзебез сайлаган үрнәкне  төшерәбез</vt:lpstr>
      <vt:lpstr>БИЗӘККӘ ТАР ГЫНА ИТЕП  КЛЕЙ СӨРТӘБЕЗ</vt:lpstr>
      <vt:lpstr>Пастаның  тупас башын квадрат уртасына куябыз,бармаклар белән кысабыз һәм пастаны тәгәрәтәбез.</vt:lpstr>
      <vt:lpstr>Сезнең төсле көпшә килеп чыга, шуны клейга куябыз</vt:lpstr>
      <vt:lpstr>           Пастаны алабыз</vt:lpstr>
      <vt:lpstr>Мозаиканы контур буенча гына һәм эчен тутырып та эшләргә мөмкин.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Дарёна</dc:creator>
  <cp:lastModifiedBy>Дарёна</cp:lastModifiedBy>
  <cp:revision>42</cp:revision>
  <cp:lastPrinted>1601-01-01T00:00:00Z</cp:lastPrinted>
  <dcterms:created xsi:type="dcterms:W3CDTF">1601-01-01T00:00:00Z</dcterms:created>
  <dcterms:modified xsi:type="dcterms:W3CDTF">2012-03-15T11:30:12Z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