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8EC2A-5FD5-40A1-931D-0C06C642EE4A}" type="datetimeFigureOut">
              <a:rPr lang="ru-RU" smtClean="0"/>
              <a:pPr/>
              <a:t>30.10.2011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45F8F-5C8C-4FE2-B13C-7E68A761BA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Users\User\Desktop\sr_801dda4e23281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129590" cy="207170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Black" pitchFamily="34" charset="0"/>
              </a:rPr>
              <a:t>Тема. </a:t>
            </a:r>
            <a:r>
              <a:rPr lang="ru-RU" b="1" dirty="0" smtClean="0">
                <a:latin typeface="Arial Black" pitchFamily="34" charset="0"/>
              </a:rPr>
              <a:t/>
            </a:r>
            <a:br>
              <a:rPr lang="ru-RU" b="1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«</a:t>
            </a:r>
            <a:r>
              <a:rPr lang="ru-RU" dirty="0">
                <a:latin typeface="Arial Black" pitchFamily="34" charset="0"/>
              </a:rPr>
              <a:t>О воспитании у ребенка интереса к чтению»</a:t>
            </a:r>
            <a:br>
              <a:rPr lang="ru-RU" dirty="0">
                <a:latin typeface="Arial Black" pitchFamily="34" charset="0"/>
              </a:rPr>
            </a:b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5929330"/>
            <a:ext cx="6400800" cy="75724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Родительское собрание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1214422"/>
            <a:ext cx="4257676" cy="4911741"/>
          </a:xfrm>
        </p:spPr>
        <p:txBody>
          <a:bodyPr/>
          <a:lstStyle/>
          <a:p>
            <a:r>
              <a:rPr lang="ru-RU" i="1" dirty="0"/>
              <a:t>«Чтобы воспитать любовь к чтению, тут нужны беспрерывный дневной и ночной труд, вечное чтение</a:t>
            </a:r>
            <a:r>
              <a:rPr lang="ru-RU" i="1" dirty="0" smtClean="0"/>
              <a:t>»</a:t>
            </a:r>
          </a:p>
          <a:p>
            <a:pPr>
              <a:buNone/>
            </a:pPr>
            <a:r>
              <a:rPr lang="ru-RU" i="1" dirty="0"/>
              <a:t> </a:t>
            </a:r>
            <a:r>
              <a:rPr lang="ru-RU" i="1" dirty="0" smtClean="0"/>
              <a:t>                 </a:t>
            </a:r>
            <a:r>
              <a:rPr lang="ru-RU" i="1" dirty="0"/>
              <a:t>(А. П. Чехов)</a:t>
            </a:r>
            <a:endParaRPr lang="ru-RU" dirty="0"/>
          </a:p>
          <a:p>
            <a:endParaRPr lang="ru-RU" dirty="0"/>
          </a:p>
        </p:txBody>
      </p:sp>
      <p:pic>
        <p:nvPicPr>
          <p:cNvPr id="12289" name="Picture 1" descr="C:\Users\User\Desktop\chehov_2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642918"/>
            <a:ext cx="4357718" cy="5505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Что бы это значило?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1265" name="Picture 1" descr="C:\Users\User\Desktop\sleepte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9" y="1214422"/>
            <a:ext cx="4000528" cy="5143536"/>
          </a:xfrm>
          <a:prstGeom prst="rect">
            <a:avLst/>
          </a:prstGeom>
          <a:noFill/>
        </p:spPr>
      </p:pic>
      <p:pic>
        <p:nvPicPr>
          <p:cNvPr id="11266" name="Picture 2" descr="C:\Users\User\Desktop\girl_read_book_b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285860"/>
            <a:ext cx="385762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загруженное.jpg"/>
          <p:cNvPicPr>
            <a:picLocks noChangeAspect="1" noChangeArrowheads="1"/>
          </p:cNvPicPr>
          <p:nvPr/>
        </p:nvPicPr>
        <p:blipFill>
          <a:blip r:embed="rId2"/>
          <a:srcRect t="3571"/>
          <a:stretch>
            <a:fillRect/>
          </a:stretch>
        </p:blipFill>
        <p:spPr bwMode="auto">
          <a:xfrm>
            <a:off x="2643174" y="2071678"/>
            <a:ext cx="4000528" cy="435771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357166"/>
            <a:ext cx="8715436" cy="1928826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latin typeface="Arial Black" pitchFamily="34" charset="0"/>
              </a:rPr>
              <a:t>«</a:t>
            </a:r>
            <a:r>
              <a:rPr lang="ru-RU" i="1" dirty="0" err="1">
                <a:latin typeface="Arial Black" pitchFamily="34" charset="0"/>
              </a:rPr>
              <a:t>Еи</a:t>
            </a:r>
            <a:r>
              <a:rPr lang="ru-RU" dirty="0" err="1">
                <a:latin typeface="Arial Black" pitchFamily="34" charset="0"/>
              </a:rPr>
              <a:t>нет</a:t>
            </a:r>
            <a:r>
              <a:rPr lang="ru-RU" i="1" dirty="0" err="1">
                <a:latin typeface="Arial Black" pitchFamily="34" charset="0"/>
              </a:rPr>
              <a:t>ч</a:t>
            </a:r>
            <a:r>
              <a:rPr lang="ru-RU" i="1" dirty="0">
                <a:latin typeface="Arial Black" pitchFamily="34" charset="0"/>
              </a:rPr>
              <a:t> </a:t>
            </a:r>
            <a:r>
              <a:rPr lang="ru-RU" dirty="0">
                <a:latin typeface="Arial Black" pitchFamily="34" charset="0"/>
              </a:rPr>
              <a:t>– </a:t>
            </a:r>
            <a:r>
              <a:rPr lang="ru-RU" dirty="0" err="1">
                <a:latin typeface="Arial Black" pitchFamily="34" charset="0"/>
              </a:rPr>
              <a:t>от</a:t>
            </a:r>
            <a:r>
              <a:rPr lang="ru-RU" i="1" dirty="0" err="1">
                <a:latin typeface="Arial Black" pitchFamily="34" charset="0"/>
              </a:rPr>
              <a:t>э</a:t>
            </a:r>
            <a:r>
              <a:rPr lang="ru-RU" i="1" dirty="0">
                <a:latin typeface="Arial Black" pitchFamily="34" charset="0"/>
              </a:rPr>
              <a:t> </a:t>
            </a:r>
            <a:r>
              <a:rPr lang="ru-RU" i="1" dirty="0" err="1">
                <a:latin typeface="Arial Black" pitchFamily="34" charset="0"/>
              </a:rPr>
              <a:t>окшоко</a:t>
            </a:r>
            <a:r>
              <a:rPr lang="ru-RU" i="1" dirty="0">
                <a:latin typeface="Arial Black" pitchFamily="34" charset="0"/>
              </a:rPr>
              <a:t>, </a:t>
            </a:r>
            <a:r>
              <a:rPr lang="ru-RU" i="1" dirty="0" err="1">
                <a:latin typeface="Arial Black" pitchFamily="34" charset="0"/>
              </a:rPr>
              <a:t>зереч</a:t>
            </a:r>
            <a:r>
              <a:rPr lang="ru-RU" i="1" dirty="0">
                <a:latin typeface="Arial Black" pitchFamily="34" charset="0"/>
              </a:rPr>
              <a:t> </a:t>
            </a:r>
            <a:r>
              <a:rPr lang="ru-RU" i="1" dirty="0" err="1">
                <a:latin typeface="Arial Black" pitchFamily="34" charset="0"/>
              </a:rPr>
              <a:t>еороток</a:t>
            </a:r>
            <a:r>
              <a:rPr lang="ru-RU" i="1" dirty="0">
                <a:latin typeface="Arial Black" pitchFamily="34" charset="0"/>
              </a:rPr>
              <a:t> </a:t>
            </a:r>
            <a:r>
              <a:rPr lang="ru-RU" i="1" dirty="0" err="1">
                <a:latin typeface="Arial Black" pitchFamily="34" charset="0"/>
              </a:rPr>
              <a:t>итед</a:t>
            </a:r>
            <a:r>
              <a:rPr lang="ru-RU" i="1" dirty="0">
                <a:latin typeface="Arial Black" pitchFamily="34" charset="0"/>
              </a:rPr>
              <a:t> </a:t>
            </a:r>
            <a:r>
              <a:rPr lang="ru-RU" i="1" dirty="0" err="1">
                <a:latin typeface="Arial Black" pitchFamily="34" charset="0"/>
              </a:rPr>
              <a:t>тядив</a:t>
            </a:r>
            <a:r>
              <a:rPr lang="ru-RU" i="1" dirty="0">
                <a:latin typeface="Arial Black" pitchFamily="34" charset="0"/>
              </a:rPr>
              <a:t> </a:t>
            </a:r>
            <a:r>
              <a:rPr lang="ru-RU" dirty="0">
                <a:latin typeface="Arial Black" pitchFamily="34" charset="0"/>
              </a:rPr>
              <a:t>и </a:t>
            </a:r>
            <a:r>
              <a:rPr lang="ru-RU" dirty="0" err="1">
                <a:latin typeface="Arial Black" pitchFamily="34" charset="0"/>
              </a:rPr>
              <a:t>тюанзоп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рим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и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химас</a:t>
            </a:r>
            <a:r>
              <a:rPr lang="ru-RU" dirty="0">
                <a:latin typeface="Arial Black" pitchFamily="34" charset="0"/>
              </a:rPr>
              <a:t> </a:t>
            </a:r>
            <a:r>
              <a:rPr lang="ru-RU" dirty="0" err="1">
                <a:latin typeface="Arial Black" pitchFamily="34" charset="0"/>
              </a:rPr>
              <a:t>ябес</a:t>
            </a:r>
            <a:r>
              <a:rPr lang="ru-RU" i="1" dirty="0">
                <a:latin typeface="Arial Black" pitchFamily="34" charset="0"/>
              </a:rPr>
              <a:t>»</a:t>
            </a:r>
            <a:endParaRPr lang="ru-RU" dirty="0">
              <a:latin typeface="Arial Black" pitchFamily="34" charset="0"/>
            </a:endParaRPr>
          </a:p>
          <a:p>
            <a:pPr algn="ctr"/>
            <a:endParaRPr lang="ru-RU" dirty="0">
              <a:latin typeface="Arial Black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428604"/>
            <a:ext cx="864399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«Чтение – это окошко, через которое дети видят и познают мир и самих себя»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User\Desktop\6a00e551344c0a88330133f1750a60970b-320wi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Что же такое чтение?</a:t>
            </a:r>
            <a:br>
              <a:rPr lang="ru-RU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ru-RU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«Воспринимать написанное, произнося вслух или воспроизводя про себя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»</a:t>
            </a:r>
          </a:p>
          <a:p>
            <a:pPr algn="ctr">
              <a:buNone/>
            </a:pPr>
            <a:r>
              <a:rPr lang="ru-RU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</a:t>
            </a:r>
          </a:p>
          <a:p>
            <a:pPr algn="ctr">
              <a:buNone/>
            </a:pPr>
            <a:r>
              <a:rPr lang="ru-RU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ru-RU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</a:t>
            </a:r>
            <a:r>
              <a:rPr lang="ru-RU" i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(из словаря Ожегова)</a:t>
            </a:r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endParaRPr lang="ru-RU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User\Desktop\6a00e551344c0a88330133f1750a60970b-320wi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28784" cy="5440378"/>
          </a:xfrm>
        </p:spPr>
        <p:txBody>
          <a:bodyPr vert="vert270"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Три аспекта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6182" y="4143380"/>
            <a:ext cx="4955203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latin typeface="Arial Black" pitchFamily="34" charset="0"/>
              </a:rPr>
              <a:t>беглости, </a:t>
            </a:r>
            <a:endParaRPr lang="ru-RU" sz="3200" b="1" dirty="0" smtClean="0">
              <a:latin typeface="Arial Black" pitchFamily="34" charset="0"/>
            </a:endParaRPr>
          </a:p>
          <a:p>
            <a:pPr algn="ctr"/>
            <a:r>
              <a:rPr lang="ru-RU" sz="3200" b="1" dirty="0" smtClean="0">
                <a:latin typeface="Arial Black" pitchFamily="34" charset="0"/>
              </a:rPr>
              <a:t>или </a:t>
            </a:r>
            <a:r>
              <a:rPr lang="ru-RU" sz="3200" b="1" dirty="0">
                <a:latin typeface="Arial Black" pitchFamily="34" charset="0"/>
              </a:rPr>
              <a:t>техники чтения.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3372" y="571480"/>
            <a:ext cx="3857652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Arial Black" pitchFamily="34" charset="0"/>
              </a:rPr>
              <a:t>выразительное чтение.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57620" y="2428868"/>
            <a:ext cx="3961341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latin typeface="Arial Black" pitchFamily="34" charset="0"/>
              </a:rPr>
              <a:t>осмысленность</a:t>
            </a:r>
          </a:p>
          <a:p>
            <a:pPr algn="ctr"/>
            <a:r>
              <a:rPr lang="ru-RU" sz="3200" b="1" dirty="0" smtClean="0">
                <a:latin typeface="Arial Black" pitchFamily="34" charset="0"/>
              </a:rPr>
              <a:t> </a:t>
            </a:r>
            <a:r>
              <a:rPr lang="ru-RU" sz="3200" b="1" dirty="0">
                <a:latin typeface="Arial Black" pitchFamily="34" charset="0"/>
              </a:rPr>
              <a:t>чтения</a:t>
            </a:r>
            <a:r>
              <a:rPr lang="ru-RU" sz="3200" dirty="0">
                <a:latin typeface="Arial Black" pitchFamily="34" charset="0"/>
              </a:rPr>
              <a:t>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2071670" y="1428736"/>
            <a:ext cx="1928826" cy="78581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214546" y="3143248"/>
            <a:ext cx="1643074" cy="15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000232" y="4143380"/>
            <a:ext cx="1857388" cy="571504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Users\User\Desktop\6a00e551344c0a88330133f1750a60970b-320wi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643998" cy="58579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i="1" dirty="0"/>
              <a:t>«Можно жить и быть счастливым, не овладев математикой. Но нельзя быть счастливым, не умея читать. Тот, кому недоступно искусство чтения, - невоспитанный человек, нравственный невежда</a:t>
            </a:r>
            <a:r>
              <a:rPr lang="ru-RU" sz="4000" b="1" i="1" dirty="0" smtClean="0"/>
              <a:t>»</a:t>
            </a:r>
          </a:p>
          <a:p>
            <a:pPr algn="ctr">
              <a:buNone/>
            </a:pPr>
            <a:r>
              <a:rPr lang="ru-RU" sz="4000" b="1" i="1" dirty="0" smtClean="0"/>
              <a:t> </a:t>
            </a:r>
            <a:r>
              <a:rPr lang="ru-RU" sz="4000" b="1" i="1" dirty="0"/>
              <a:t>(В.А. Сухомлинский)</a:t>
            </a:r>
            <a:endParaRPr lang="ru-RU" sz="4000" b="1" dirty="0"/>
          </a:p>
          <a:p>
            <a:pPr algn="ctr"/>
            <a:endParaRPr lang="ru-RU" sz="4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esktop\6a00e551344c0a88330133f1750a60970b-320wi.jp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Как выбрать книгу?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/>
              <a:t>«Школьная библиотека» или «Библиотека для детей»</a:t>
            </a:r>
          </a:p>
          <a:p>
            <a:pPr lvl="0"/>
            <a:r>
              <a:rPr lang="ru-RU" b="1" dirty="0"/>
              <a:t>Посмотреть аннотацию, где иногда указывается возраст</a:t>
            </a:r>
          </a:p>
          <a:p>
            <a:pPr lvl="0"/>
            <a:r>
              <a:rPr lang="ru-RU" b="1" dirty="0"/>
              <a:t>Необходимо учесть шрифт книги и длину рассказов (законченность).</a:t>
            </a:r>
          </a:p>
          <a:p>
            <a:pPr lvl="0"/>
            <a:r>
              <a:rPr lang="ru-RU" b="1" dirty="0"/>
              <a:t>Иллюстрации</a:t>
            </a:r>
          </a:p>
          <a:p>
            <a:pPr lvl="0"/>
            <a:r>
              <a:rPr lang="ru-RU" b="1" dirty="0"/>
              <a:t>Ориентируемся на список авторов, которых дает учитель.</a:t>
            </a:r>
          </a:p>
          <a:p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187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Тема.  «О воспитании у ребенка интереса к чтению» </vt:lpstr>
      <vt:lpstr>Слайд 2</vt:lpstr>
      <vt:lpstr>Что бы это значило?</vt:lpstr>
      <vt:lpstr>Слайд 4</vt:lpstr>
      <vt:lpstr>Что же такое чтение? </vt:lpstr>
      <vt:lpstr>Три аспекта</vt:lpstr>
      <vt:lpstr>Слайд 7</vt:lpstr>
      <vt:lpstr>Как выбрать книгу?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Тема. «О воспитании у ребенка интереса к чтению»</dc:title>
  <dc:creator>User</dc:creator>
  <cp:lastModifiedBy>User</cp:lastModifiedBy>
  <cp:revision>6</cp:revision>
  <dcterms:created xsi:type="dcterms:W3CDTF">2011-10-26T15:48:48Z</dcterms:created>
  <dcterms:modified xsi:type="dcterms:W3CDTF">2011-10-30T13:10:46Z</dcterms:modified>
</cp:coreProperties>
</file>