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83" r:id="rId3"/>
    <p:sldId id="41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418" r:id="rId53"/>
    <p:sldId id="419" r:id="rId54"/>
    <p:sldId id="420" r:id="rId55"/>
    <p:sldId id="421" r:id="rId56"/>
    <p:sldId id="422" r:id="rId57"/>
    <p:sldId id="417" r:id="rId58"/>
    <p:sldId id="400" r:id="rId59"/>
    <p:sldId id="423" r:id="rId60"/>
    <p:sldId id="424" r:id="rId61"/>
    <p:sldId id="425" r:id="rId62"/>
    <p:sldId id="426" r:id="rId63"/>
    <p:sldId id="427" r:id="rId64"/>
    <p:sldId id="399" r:id="rId65"/>
    <p:sldId id="281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C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98" autoAdjust="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DFDB-D3FD-4F25-BEA8-F656184E5B98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44772-2BC5-408F-ACF1-7809BD14D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5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2.gif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slide" Target="slide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slide" Target="slide3.xml"/><Relationship Id="rId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slide" Target="slide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slide" Target="slide3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3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openxmlformats.org/officeDocument/2006/relationships/image" Target="../media/image28.gif"/><Relationship Id="rId3" Type="http://schemas.openxmlformats.org/officeDocument/2006/relationships/audio" Target="../media/audio1.wav"/><Relationship Id="rId21" Type="http://schemas.openxmlformats.org/officeDocument/2006/relationships/slide" Target="slide44.xml"/><Relationship Id="rId34" Type="http://schemas.openxmlformats.org/officeDocument/2006/relationships/image" Target="../media/image24.png"/><Relationship Id="rId7" Type="http://schemas.openxmlformats.org/officeDocument/2006/relationships/slide" Target="slide60.xml"/><Relationship Id="rId12" Type="http://schemas.openxmlformats.org/officeDocument/2006/relationships/image" Target="../media/image13.png"/><Relationship Id="rId17" Type="http://schemas.openxmlformats.org/officeDocument/2006/relationships/slide" Target="slide20.xml"/><Relationship Id="rId25" Type="http://schemas.openxmlformats.org/officeDocument/2006/relationships/slide" Target="slide52.xml"/><Relationship Id="rId33" Type="http://schemas.openxmlformats.org/officeDocument/2006/relationships/slide" Target="slide55.xml"/><Relationship Id="rId38" Type="http://schemas.openxmlformats.org/officeDocument/2006/relationships/image" Target="../media/image27.gif"/><Relationship Id="rId2" Type="http://schemas.openxmlformats.org/officeDocument/2006/relationships/slide" Target="slide58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2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image" Target="../media/image26.gif"/><Relationship Id="rId40" Type="http://schemas.openxmlformats.org/officeDocument/2006/relationships/image" Target="../media/image29.png"/><Relationship Id="rId5" Type="http://schemas.openxmlformats.org/officeDocument/2006/relationships/slide" Target="slide59.xml"/><Relationship Id="rId15" Type="http://schemas.openxmlformats.org/officeDocument/2006/relationships/slide" Target="slide28.xml"/><Relationship Id="rId23" Type="http://schemas.openxmlformats.org/officeDocument/2006/relationships/slide" Target="slide4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slide" Target="slide36.xml"/><Relationship Id="rId31" Type="http://schemas.openxmlformats.org/officeDocument/2006/relationships/slide" Target="slide53.xml"/><Relationship Id="rId4" Type="http://schemas.openxmlformats.org/officeDocument/2006/relationships/image" Target="../media/image9.png"/><Relationship Id="rId9" Type="http://schemas.openxmlformats.org/officeDocument/2006/relationships/slide" Target="slide61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slide" Target="slide56.xml"/><Relationship Id="rId30" Type="http://schemas.openxmlformats.org/officeDocument/2006/relationships/image" Target="../media/image22.png"/><Relationship Id="rId35" Type="http://schemas.openxmlformats.org/officeDocument/2006/relationships/slide" Target="slide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slide" Target="slide3.xml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slide" Target="slide3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0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slide" Target="slide3.xml"/><Relationship Id="rId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gif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2.jpeg"/><Relationship Id="rId5" Type="http://schemas.openxmlformats.org/officeDocument/2006/relationships/image" Target="../media/image38.jpeg"/><Relationship Id="rId10" Type="http://schemas.openxmlformats.org/officeDocument/2006/relationships/image" Target="../media/image41.jpe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0.jpeg"/><Relationship Id="rId7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slide" Target="slide3.xml"/><Relationship Id="rId4" Type="http://schemas.openxmlformats.org/officeDocument/2006/relationships/image" Target="../media/image4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3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3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7.png"/><Relationship Id="rId4" Type="http://schemas.openxmlformats.org/officeDocument/2006/relationships/image" Target="../media/image5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priroda77.narod.ru/animation/ogon/ogon1.html" TargetMode="External"/><Relationship Id="rId13" Type="http://schemas.openxmlformats.org/officeDocument/2006/relationships/hyperlink" Target="http://images.yandex.ru/yandsearch?text=%D0%BF%D0%B5%D1%80%D0%B5%D0%BE%D1%85%D0%BB%D0%B0%D0%B6%D0%B4%D0%B5%D0%BD%D0%B8%D0%B5+%D0%BE%D1%80%D0%B3%D0%B0%D0%BD%D0%B8%D0%B7%D0%BC%D0%B0&amp;rpt=image" TargetMode="External"/><Relationship Id="rId18" Type="http://schemas.openxmlformats.org/officeDocument/2006/relationships/hyperlink" Target="http://images.yandex.ru/yandsearch?text=%D1%88%D0%B0%D1%80%D1%84+%D0%B4%D0%BB%D1%8F+%D1%83%D1%82%D0%BE%D0%BF%D0%B0%D1%8E%D1%89%D0%B5%D0%B3%D0%BE&amp;rpt=image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://priroda77.narod.ru/animation/pojarnik/pojarnik1.shtml" TargetMode="External"/><Relationship Id="rId12" Type="http://schemas.openxmlformats.org/officeDocument/2006/relationships/image" Target="../media/image34.jpeg"/><Relationship Id="rId17" Type="http://schemas.openxmlformats.org/officeDocument/2006/relationships/hyperlink" Target="http://images.yandex.ru/yandsearch?text=%D0%B7%D0%B8%D0%BC%D0%BD%D0%B8%D0%B9+%D1%80%D0%BE%D0%B4%D0%BD%D0%B8%D0%BA&amp;rpt=image" TargetMode="External"/><Relationship Id="rId2" Type="http://schemas.openxmlformats.org/officeDocument/2006/relationships/image" Target="../media/image30.gif"/><Relationship Id="rId16" Type="http://schemas.openxmlformats.org/officeDocument/2006/relationships/hyperlink" Target="http://images.yandex.ru/yandsearch?text=%D0%BF%D0%BB%D1%8B%D0%B2%D1%83%D1%89%D0%B0%D1%8F+%D0%BB%D1%8C%D0%B4%D0%B8%D0%BD%D0%B0&amp;rpt=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iroda77.narod.ru/animation/anima.html" TargetMode="External"/><Relationship Id="rId11" Type="http://schemas.openxmlformats.org/officeDocument/2006/relationships/hyperlink" Target="http://images.yandex.ru/yandsearch?text=%D0%BB%D1%91%D0%B4+%D0%BD%D0%B0+%D1%80%D0%B5%D0%BA%D0%B5&amp;rpt=image" TargetMode="External"/><Relationship Id="rId5" Type="http://schemas.openxmlformats.org/officeDocument/2006/relationships/hyperlink" Target="http://www.csenergie.qc.ca/st-sauveur/lucie/gifsanimes/Page25ElecFeu.html" TargetMode="External"/><Relationship Id="rId15" Type="http://schemas.openxmlformats.org/officeDocument/2006/relationships/hyperlink" Target="http://images.yandex.ru/yandsearch?text=%D0%BF%D0%BE%D0%BB%D1%8B%D0%BD%D1%8C%D1%8F&amp;rpt=image" TargetMode="External"/><Relationship Id="rId10" Type="http://schemas.openxmlformats.org/officeDocument/2006/relationships/hyperlink" Target="http://images.yandex.ru/yandsearch?text=%D0%BA%D0%B0%D1%80%D1%82%D0%B8%D0%BD%D0%BA%D0%B8+%D1%80%D0%B5%D0%B3%D1%83%D0%BB%D0%B8%D1%80%D0%BE%D0%B2%D1%89%D0%B8%D0%BA&amp;rpt=image" TargetMode="External"/><Relationship Id="rId19" Type="http://schemas.openxmlformats.org/officeDocument/2006/relationships/hyperlink" Target="http://animo2.ucoz.ru/photo/mir_animashek_letnego_nastroenija/otdykh_na_more_puteshestvija/animacija_ljod/44-0-1883" TargetMode="External"/><Relationship Id="rId4" Type="http://schemas.openxmlformats.org/officeDocument/2006/relationships/hyperlink" Target="http://festival.1september.ru/articles/564222/" TargetMode="External"/><Relationship Id="rId9" Type="http://schemas.openxmlformats.org/officeDocument/2006/relationships/hyperlink" Target="http://images.yandex.ru/yandsearch?text=%D0%BA%D0%B0%D1%80%D1%82%D0%B8%D0%BD%D0%BA%D0%B8%20%D0%BF%D0%BE%D0%B6%D0%B0%D1%80%D0%BD%D0%B8%D0%BA%D0%B0&amp;stype=image" TargetMode="External"/><Relationship Id="rId14" Type="http://schemas.openxmlformats.org/officeDocument/2006/relationships/hyperlink" Target="http://images.yandex.ru/yandsearch?text=%D0%BF%D0%B0%D0%BD%D0%B8%D0%BA%D0%B0+%D0%B2+%D0%BF%D1%80%D0%BE%D1%80%D1%83%D0%B1%D0%B8&amp;rpt=image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399" y="6162766"/>
            <a:ext cx="581149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5" name="Прямоугольник 24"/>
          <p:cNvSpPr/>
          <p:nvPr/>
        </p:nvSpPr>
        <p:spPr>
          <a:xfrm>
            <a:off x="2816805" y="5904275"/>
            <a:ext cx="2927025" cy="6001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Подготовила зав.библиотекой</a:t>
            </a:r>
          </a:p>
          <a:p>
            <a:pPr algn="ctr"/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МОШИ ПШИС(П)ОО</a:t>
            </a:r>
          </a:p>
          <a:p>
            <a:pPr algn="ctr"/>
            <a:r>
              <a:rPr lang="ru-RU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Акинина С.А.</a:t>
            </a:r>
            <a:endParaRPr lang="ru-RU" sz="1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6606" y="503675"/>
            <a:ext cx="7155794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ПОМНИТЕ</a:t>
            </a:r>
          </a:p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ПРАВИЛА</a:t>
            </a:r>
          </a:p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ВАШЕЙ</a:t>
            </a:r>
            <a:br>
              <a:rPr lang="ru-RU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БЕЗОПАСНОСТИ!</a:t>
            </a:r>
            <a:endParaRPr lang="ru-RU" sz="5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4014065"/>
            <a:ext cx="83153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10243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4" action="ppaction://hlinksldjump"/>
          </p:cNvPr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7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63" y="508476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3689" y="3501008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11267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87727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4" action="ppaction://hlinksldjump"/>
          </p:cNvPr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71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63" y="508476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3689" y="3501008"/>
            <a:ext cx="1019175" cy="733425"/>
          </a:xfrm>
          <a:prstGeom prst="rect">
            <a:avLst/>
          </a:prstGeom>
          <a:noFill/>
        </p:spPr>
      </p:pic>
      <p:pic>
        <p:nvPicPr>
          <p:cNvPr id="11273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7363" y="18732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>
            <a:hlinkClick r:id="rId4" action="ppaction://hlinksldjump"/>
          </p:cNvPr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65938" y="20891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157192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>
            <a:hlinkClick r:id="rId3" action="ppaction://hlinksldjump"/>
          </p:cNvPr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157192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65938" y="20891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65938" y="20891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157192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2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5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Что не является средством тушения пожара?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260FB1"/>
                </a:solidFill>
              </a:rPr>
              <a:t>Вода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Брезентовое покрывало </a:t>
            </a:r>
          </a:p>
        </p:txBody>
      </p:sp>
      <p:pic>
        <p:nvPicPr>
          <p:cNvPr id="24582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65938" y="20891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5157192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106614" y="1556792"/>
            <a:ext cx="75608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260FB1"/>
                </a:solidFill>
                <a:latin typeface="Arial Black" pitchFamily="34" charset="0"/>
              </a:rPr>
              <a:t>Цель:</a:t>
            </a:r>
            <a:r>
              <a:rPr lang="ru-RU" dirty="0" smtClean="0">
                <a:solidFill>
                  <a:srgbClr val="260FB1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260FB1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260FB1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rgbClr val="260FB1"/>
                </a:solidFill>
                <a:latin typeface="Arial Black" pitchFamily="34" charset="0"/>
              </a:rPr>
              <a:t>напомнить учащимся правила личной безопасности. </a:t>
            </a:r>
            <a:endParaRPr lang="ru-RU" dirty="0">
              <a:solidFill>
                <a:srgbClr val="260FB1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260FB1"/>
              </a:solidFill>
              <a:latin typeface="Arial Black" pitchFamily="34" charset="0"/>
            </a:endParaRPr>
          </a:p>
          <a:p>
            <a:r>
              <a:rPr lang="ru-RU" u="sng" dirty="0">
                <a:solidFill>
                  <a:srgbClr val="260FB1"/>
                </a:solidFill>
                <a:latin typeface="Arial Black" pitchFamily="34" charset="0"/>
              </a:rPr>
              <a:t>Задачи</a:t>
            </a:r>
            <a:r>
              <a:rPr lang="ru-RU" dirty="0">
                <a:solidFill>
                  <a:srgbClr val="260FB1"/>
                </a:solidFill>
                <a:latin typeface="Arial Black" pitchFamily="34" charset="0"/>
              </a:rPr>
              <a:t>:</a:t>
            </a:r>
          </a:p>
          <a:p>
            <a:r>
              <a:rPr lang="ru-RU" dirty="0" smtClean="0">
                <a:solidFill>
                  <a:srgbClr val="260FB1"/>
                </a:solidFill>
                <a:latin typeface="Arial Black" pitchFamily="34" charset="0"/>
              </a:rPr>
              <a:t>• </a:t>
            </a:r>
            <a:r>
              <a:rPr lang="ru-RU" dirty="0">
                <a:solidFill>
                  <a:srgbClr val="260FB1"/>
                </a:solidFill>
                <a:latin typeface="Arial Black" pitchFamily="34" charset="0"/>
              </a:rPr>
              <a:t>научить быстро оценивать опасную ситуацию и принимать оптимальное решение для её преодоления; </a:t>
            </a:r>
          </a:p>
          <a:p>
            <a:r>
              <a:rPr lang="ru-RU" dirty="0" smtClean="0">
                <a:solidFill>
                  <a:srgbClr val="260FB1"/>
                </a:solidFill>
                <a:latin typeface="Arial Black" pitchFamily="34" charset="0"/>
              </a:rPr>
              <a:t>• </a:t>
            </a:r>
            <a:r>
              <a:rPr lang="ru-RU" dirty="0">
                <a:solidFill>
                  <a:srgbClr val="260FB1"/>
                </a:solidFill>
                <a:latin typeface="Arial Black" pitchFamily="34" charset="0"/>
              </a:rPr>
              <a:t>развивать речь, мышление, воображение; </a:t>
            </a:r>
          </a:p>
          <a:p>
            <a:r>
              <a:rPr lang="ru-RU" dirty="0">
                <a:solidFill>
                  <a:srgbClr val="260FB1"/>
                </a:solidFill>
                <a:latin typeface="Arial Black" pitchFamily="34" charset="0"/>
              </a:rPr>
              <a:t>• формировать чувство </a:t>
            </a:r>
            <a:r>
              <a:rPr lang="ru-RU" dirty="0" smtClean="0">
                <a:solidFill>
                  <a:srgbClr val="260FB1"/>
                </a:solidFill>
                <a:latin typeface="Arial Black" pitchFamily="34" charset="0"/>
              </a:rPr>
              <a:t>самосохранения.</a:t>
            </a:r>
            <a:endParaRPr lang="ru-RU" dirty="0">
              <a:solidFill>
                <a:srgbClr val="260FB1"/>
              </a:solidFill>
              <a:latin typeface="Arial Black" pitchFamily="34" charset="0"/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740352" y="6093296"/>
            <a:ext cx="936104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5" y="4396091"/>
            <a:ext cx="1785494" cy="167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im3-tub-ru.yandex.net/i?id=33442191-55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4428109"/>
            <a:ext cx="2203098" cy="16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28" y="4428109"/>
            <a:ext cx="1665187" cy="16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29" y="503676"/>
            <a:ext cx="4412552" cy="136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>
            <a:hlinkClick r:id="rId4" action="ppaction://hlinksldjump"/>
          </p:cNvPr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2" action="ppaction://hlinksldjump"/>
          </p:cNvPr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>
            <a:hlinkClick r:id="rId3" action="ppaction://hlinksldjump"/>
          </p:cNvPr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2224076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9925" y="36020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9925" y="36020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2224076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2" action="ppaction://hlinksldjump"/>
          </p:cNvPr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2224076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5365750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9925" y="36020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5365750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9925" y="36020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2224076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5365750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62050"/>
            <a:chOff x="251520" y="1988840"/>
            <a:chExt cx="2952328" cy="805203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2729" y="2132856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С какой птицей на Руси ассоциировался поджог?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611188" y="1844675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воробей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611188" y="3357563"/>
            <a:ext cx="5905500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Красный петух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611188" y="4941888"/>
            <a:ext cx="5905500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260FB1"/>
                </a:solidFill>
              </a:rPr>
              <a:t>Красная сорока</a:t>
            </a:r>
          </a:p>
        </p:txBody>
      </p:sp>
      <p:pic>
        <p:nvPicPr>
          <p:cNvPr id="25606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365" y="563424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5365750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>
            <a:hlinkClick r:id="rId4" action="ppaction://hlinksldjump"/>
          </p:cNvPr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27662" name="Picture 14" descr="E:\безопасность\пожар\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150" y="2198688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E:\безопасность\пожар\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Двойная волна 36"/>
          <p:cNvSpPr/>
          <p:nvPr/>
        </p:nvSpPr>
        <p:spPr>
          <a:xfrm>
            <a:off x="2339752" y="413665"/>
            <a:ext cx="5472608" cy="927104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260FB1"/>
                </a:solidFill>
              </a:rPr>
              <a:t>Вопросы от …</a:t>
            </a:r>
            <a:endParaRPr lang="ru-RU" sz="4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" name="Picture 11">
            <a:hlinkClick r:id="rId2" action="ppaction://hlinksldjump">
              <a:snd r:embed="rId3" name="laser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07392" y="4872072"/>
            <a:ext cx="85582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1">
            <a:hlinkClick r:id="rId5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16173" y="4872072"/>
            <a:ext cx="8558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1">
            <a:hlinkClick r:id="rId7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872640" y="4872072"/>
            <a:ext cx="85583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1">
            <a:hlinkClick r:id="rId9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940152" y="4869160"/>
            <a:ext cx="8558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1">
            <a:hlinkClick r:id="rId11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948264" y="4869160"/>
            <a:ext cx="85030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1">
            <a:hlinkClick r:id="rId13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8059424" y="4872072"/>
            <a:ext cx="86111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1">
            <a:hlinkClick r:id="rId15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5472100" y="1628800"/>
            <a:ext cx="1310565" cy="10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1">
            <a:hlinkClick r:id="rId17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4391980" y="1628800"/>
            <a:ext cx="1310565" cy="10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1">
            <a:hlinkClick r:id="rId19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6552220" y="1628800"/>
            <a:ext cx="1310565" cy="10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1">
            <a:hlinkClick r:id="rId21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7632340" y="1628800"/>
            <a:ext cx="1282827" cy="10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1">
            <a:hlinkClick r:id="rId23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/>
          <a:stretch>
            <a:fillRect/>
          </a:stretch>
        </p:blipFill>
        <p:spPr bwMode="auto">
          <a:xfrm>
            <a:off x="1961710" y="1673805"/>
            <a:ext cx="1282827" cy="10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1">
            <a:hlinkClick r:id="rId25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/>
          <a:stretch>
            <a:fillRect/>
          </a:stretch>
        </p:blipFill>
        <p:spPr bwMode="auto">
          <a:xfrm>
            <a:off x="2141730" y="3113965"/>
            <a:ext cx="1119170" cy="10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11">
            <a:hlinkClick r:id="rId27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/>
          <a:stretch>
            <a:fillRect/>
          </a:stretch>
        </p:blipFill>
        <p:spPr bwMode="auto">
          <a:xfrm>
            <a:off x="6777245" y="3068960"/>
            <a:ext cx="1119168" cy="10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11">
            <a:hlinkClick r:id="rId29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30" cstate="print"/>
          <a:stretch>
            <a:fillRect/>
          </a:stretch>
        </p:blipFill>
        <p:spPr bwMode="auto">
          <a:xfrm>
            <a:off x="4481990" y="3113965"/>
            <a:ext cx="1119168" cy="10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11">
            <a:hlinkClick r:id="rId31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32" cstate="print"/>
          <a:stretch>
            <a:fillRect/>
          </a:stretch>
        </p:blipFill>
        <p:spPr bwMode="auto">
          <a:xfrm>
            <a:off x="3266855" y="3068960"/>
            <a:ext cx="1119168" cy="103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1">
            <a:hlinkClick r:id="rId33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34" cstate="print"/>
          <a:stretch>
            <a:fillRect/>
          </a:stretch>
        </p:blipFill>
        <p:spPr bwMode="auto">
          <a:xfrm>
            <a:off x="5562110" y="3113965"/>
            <a:ext cx="1119167" cy="103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11">
            <a:hlinkClick r:id="rId35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36" cstate="print"/>
          <a:stretch>
            <a:fillRect/>
          </a:stretch>
        </p:blipFill>
        <p:spPr bwMode="auto">
          <a:xfrm>
            <a:off x="7812360" y="3068960"/>
            <a:ext cx="1119167" cy="10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priroda77.narod.ru/pictures/car/116.gif"/>
          <p:cNvPicPr>
            <a:picLocks noChangeAspect="1" noChangeArrowheads="1" noCrop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926595" y="3293985"/>
            <a:ext cx="771525" cy="771525"/>
          </a:xfrm>
          <a:prstGeom prst="rect">
            <a:avLst/>
          </a:prstGeom>
          <a:noFill/>
        </p:spPr>
      </p:pic>
      <p:pic>
        <p:nvPicPr>
          <p:cNvPr id="1026" name="Picture 2" descr="http://animo2.ucoz.ru/_ph/44/2/33921285.gif"/>
          <p:cNvPicPr>
            <a:picLocks noChangeAspect="1" noChangeArrowheads="1" noCrop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4910259"/>
            <a:ext cx="10477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15"/>
          <p:cNvPicPr>
            <a:picLocks noChangeAspect="1" noChangeArrowheads="1" noCrop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03675" y="1825664"/>
            <a:ext cx="1438055" cy="9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>
            <a:hlinkClick r:id="rId21" action="ppaction://hlinksldjump">
              <a:snd r:embed="rId3" name="laser.wav"/>
            </a:hlinkClick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9163" y="1699212"/>
            <a:ext cx="1282827" cy="104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2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>
            <a:hlinkClick r:id="rId3" action="ppaction://hlinksldjump"/>
          </p:cNvPr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1155" y="3573016"/>
            <a:ext cx="1019175" cy="733425"/>
          </a:xfrm>
          <a:prstGeom prst="rect">
            <a:avLst/>
          </a:prstGeom>
          <a:noFill/>
        </p:spPr>
      </p:pic>
      <p:pic>
        <p:nvPicPr>
          <p:cNvPr id="12" name="Picture 14" descr="E:\безопасность\пожар\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11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51133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E:\безопасность\пожар\38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2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1155" y="3573016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150" y="2198688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E:\безопасность\пожар\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11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51133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1155" y="3573016"/>
            <a:ext cx="1019175" cy="733425"/>
          </a:xfrm>
          <a:prstGeom prst="rect">
            <a:avLst/>
          </a:prstGeom>
          <a:noFill/>
        </p:spPr>
      </p:pic>
      <p:pic>
        <p:nvPicPr>
          <p:cNvPr id="12" name="Picture 14" descr="E:\безопасность\пожар\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11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51133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150" y="2198688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E:\безопасность\пожар\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5481" y="2138543"/>
              <a:ext cx="2643118" cy="66118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u="sng" dirty="0">
                  <a:solidFill>
                    <a:srgbClr val="260FB1"/>
                  </a:solidFill>
                  <a:latin typeface="+mn-lt"/>
                </a:rPr>
                <a:t>Если пожар случился в школьном классе, то</a:t>
              </a: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…</a:t>
              </a:r>
              <a:r>
                <a:rPr lang="ru-RU" sz="2800" dirty="0">
                  <a:solidFill>
                    <a:srgbClr val="260FB1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Прячешься под парту, ждешь спасателей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Без паники, вместе со </a:t>
            </a:r>
            <a:r>
              <a:rPr lang="ru-RU" sz="2800" b="1" dirty="0" err="1">
                <a:solidFill>
                  <a:srgbClr val="260FB1"/>
                </a:solidFill>
              </a:rPr>
              <a:t>всеми,организованно</a:t>
            </a:r>
            <a:r>
              <a:rPr lang="ru-RU" sz="2800" b="1" dirty="0">
                <a:solidFill>
                  <a:srgbClr val="260FB1"/>
                </a:solidFill>
              </a:rPr>
              <a:t> покидаешь класс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60FB1"/>
                </a:solidFill>
              </a:rPr>
              <a:t>Ты собираешь свои вещи и бежишь быстрее всех</a:t>
            </a:r>
          </a:p>
        </p:txBody>
      </p:sp>
      <p:pic>
        <p:nvPicPr>
          <p:cNvPr id="11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51133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1155" y="3573016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150" y="2198688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E:\безопасность\пожар\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733256"/>
            <a:ext cx="762000" cy="56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>
            <a:hlinkClick r:id="rId4" action="ppaction://hlinksldjump"/>
          </p:cNvPr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80768" y="2198191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2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>
            <a:hlinkClick r:id="rId3" action="ppaction://hlinksldjump"/>
          </p:cNvPr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49736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4099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>
            <a:hlinkClick r:id="rId4" action="ppaction://hlinksldjump"/>
          </p:cNvPr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5" action="ppaction://hlinksldjump"/>
          </p:cNvPr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>
            <a:hlinkClick r:id="rId6" action="ppaction://hlinksldjump"/>
          </p:cNvPr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2" action="ppaction://hlinksldjump"/>
          </p:cNvPr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80768" y="2198191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49736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49736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80768" y="2198191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258888" y="333375"/>
            <a:ext cx="7297737" cy="1143000"/>
            <a:chOff x="280657" y="2038741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80657" y="2038741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069" y="2238344"/>
              <a:ext cx="2643118" cy="36258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260FB1"/>
                  </a:solidFill>
                  <a:latin typeface="+mn-lt"/>
                </a:rPr>
                <a:t>При малейшем запахе гари или дыма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539750" y="33575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260FB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Не дышишь совсем, чтобы не надышаться дымом и угарным газом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539750" y="4941888"/>
            <a:ext cx="5903913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Намочишь любую плотную тряпку и будешь дышать сквозь неё</a:t>
            </a:r>
          </a:p>
        </p:txBody>
      </p:sp>
      <p:sp>
        <p:nvSpPr>
          <p:cNvPr id="8" name="Двойная волна 7"/>
          <p:cNvSpPr/>
          <p:nvPr/>
        </p:nvSpPr>
        <p:spPr>
          <a:xfrm>
            <a:off x="539750" y="17732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60FB1"/>
                </a:solidFill>
              </a:rPr>
              <a:t>Ты дышишь часто и глубоко, чтобы набрать воздух в лёгкие</a:t>
            </a:r>
          </a:p>
        </p:txBody>
      </p:sp>
      <p:pic>
        <p:nvPicPr>
          <p:cNvPr id="28678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9563" y="49736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80768" y="2198191"/>
            <a:ext cx="1019175" cy="733425"/>
          </a:xfrm>
          <a:prstGeom prst="rect">
            <a:avLst/>
          </a:prstGeom>
          <a:noFill/>
        </p:spPr>
      </p:pic>
      <p:pic>
        <p:nvPicPr>
          <p:cNvPr id="14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78301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3" action="ppaction://hlinksldjump"/>
          </p:cNvPr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>
            <a:hlinkClick r:id="rId4" action="ppaction://hlinksldjump"/>
          </p:cNvPr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2" action="ppaction://hlinksldjump"/>
          </p:cNvPr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>
            <a:hlinkClick r:id="rId3" action="ppaction://hlinksldjump"/>
          </p:cNvPr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916832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>
            <a:hlinkClick r:id="rId2" action="ppaction://hlinksldjump"/>
          </p:cNvPr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>
            <a:hlinkClick r:id="rId3" action="ppaction://hlinksldjump"/>
          </p:cNvPr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3645024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494116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>
            <a:hlinkClick r:id="rId2" action="ppaction://hlinksldjump"/>
          </p:cNvPr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916832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3645024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3645024"/>
            <a:ext cx="1019175" cy="733425"/>
          </a:xfrm>
          <a:prstGeom prst="rect">
            <a:avLst/>
          </a:prstGeom>
          <a:noFill/>
        </p:spPr>
      </p:pic>
      <p:pic>
        <p:nvPicPr>
          <p:cNvPr id="17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494116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5123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7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7363" y="18732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916832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494116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05199" y="2132856"/>
              <a:ext cx="2210892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Горят электроприборы:</a:t>
              </a:r>
            </a:p>
          </p:txBody>
        </p:sp>
      </p:grpSp>
      <p:sp>
        <p:nvSpPr>
          <p:cNvPr id="9" name="Двойная волна 8"/>
          <p:cNvSpPr/>
          <p:nvPr/>
        </p:nvSpPr>
        <p:spPr>
          <a:xfrm>
            <a:off x="755650" y="1557338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залить их водой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3141663"/>
            <a:ext cx="5903912" cy="1582737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выбросить их в мусорное ведро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84213" y="47244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Если загорелся компьютер, телевизор или другие электроприборы – надо накрыть их толстой, плотной тканью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486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054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916832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264" y="3645024"/>
            <a:ext cx="1019175" cy="733425"/>
          </a:xfrm>
          <a:prstGeom prst="rect">
            <a:avLst/>
          </a:prstGeom>
          <a:noFill/>
        </p:spPr>
      </p:pic>
      <p:pic>
        <p:nvPicPr>
          <p:cNvPr id="17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8264" y="494116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476545" y="278650"/>
            <a:ext cx="8260112" cy="1512168"/>
            <a:chOff x="85192" y="278650"/>
            <a:chExt cx="8856984" cy="151216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5192" y="278650"/>
              <a:ext cx="8856984" cy="151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>
              <a:off x="2767362" y="459459"/>
              <a:ext cx="6174813" cy="770133"/>
              <a:chOff x="3268703" y="2166315"/>
              <a:chExt cx="5672246" cy="1157152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3268703" y="2166315"/>
                <a:ext cx="5672246" cy="0"/>
              </a:xfrm>
              <a:prstGeom prst="line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3272032" y="2221632"/>
                <a:ext cx="5668917" cy="0"/>
              </a:xfrm>
              <a:prstGeom prst="line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Трапеция 7"/>
              <p:cNvSpPr/>
              <p:nvPr/>
            </p:nvSpPr>
            <p:spPr>
              <a:xfrm>
                <a:off x="7276928" y="2638481"/>
                <a:ext cx="1429200" cy="108001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Трапеция 8"/>
              <p:cNvSpPr/>
              <p:nvPr/>
            </p:nvSpPr>
            <p:spPr>
              <a:xfrm>
                <a:off x="7188269" y="2841346"/>
                <a:ext cx="1464988" cy="146296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Трапеция 9"/>
              <p:cNvSpPr/>
              <p:nvPr/>
            </p:nvSpPr>
            <p:spPr>
              <a:xfrm>
                <a:off x="7099610" y="3179450"/>
                <a:ext cx="1573412" cy="144017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Трапеция 10"/>
              <p:cNvSpPr/>
              <p:nvPr/>
            </p:nvSpPr>
            <p:spPr>
              <a:xfrm>
                <a:off x="7321257" y="2435616"/>
                <a:ext cx="1332000" cy="9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Трапеция 11"/>
              <p:cNvSpPr/>
              <p:nvPr/>
            </p:nvSpPr>
            <p:spPr>
              <a:xfrm>
                <a:off x="7409916" y="2232751"/>
                <a:ext cx="1260000" cy="72008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Трапеция 18"/>
            <p:cNvSpPr/>
            <p:nvPr/>
          </p:nvSpPr>
          <p:spPr>
            <a:xfrm>
              <a:off x="6841178" y="1358770"/>
              <a:ext cx="1857589" cy="95849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Трапеция 19"/>
            <p:cNvSpPr/>
            <p:nvPr/>
          </p:nvSpPr>
          <p:spPr>
            <a:xfrm>
              <a:off x="6792921" y="1538790"/>
              <a:ext cx="1857589" cy="95849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66555" y="503675"/>
            <a:ext cx="568863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Зачем нужны дорожные знаки?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1550" y="3068960"/>
            <a:ext cx="3330370" cy="3108543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Дорожные знаки регулируют движение транспорта и пешеходов, в сложной дорожной обстановке.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t="4026"/>
          <a:stretch>
            <a:fillRect/>
          </a:stretch>
        </p:blipFill>
        <p:spPr bwMode="auto">
          <a:xfrm>
            <a:off x="3923928" y="2996952"/>
            <a:ext cx="4940597" cy="343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81328"/>
            <a:ext cx="581149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969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66555" y="683695"/>
            <a:ext cx="8280920" cy="1305145"/>
          </a:xfrm>
          <a:prstGeom prst="rect">
            <a:avLst/>
          </a:prstGeom>
          <a:solidFill>
            <a:srgbClr val="DDDDD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818710"/>
            <a:ext cx="8937485" cy="30185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2882322" y="818710"/>
            <a:ext cx="6051852" cy="1044116"/>
            <a:chOff x="2882322" y="818710"/>
            <a:chExt cx="6051852" cy="104411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882322" y="838583"/>
              <a:ext cx="6051852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Трапеция 22"/>
            <p:cNvSpPr/>
            <p:nvPr/>
          </p:nvSpPr>
          <p:spPr>
            <a:xfrm>
              <a:off x="7227295" y="1223755"/>
              <a:ext cx="1421609" cy="108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Трапеция 23"/>
            <p:cNvSpPr/>
            <p:nvPr/>
          </p:nvSpPr>
          <p:spPr>
            <a:xfrm>
              <a:off x="7092280" y="1448780"/>
              <a:ext cx="1558752" cy="14629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Трапеция 24"/>
            <p:cNvSpPr/>
            <p:nvPr/>
          </p:nvSpPr>
          <p:spPr>
            <a:xfrm>
              <a:off x="6912260" y="1718810"/>
              <a:ext cx="1697336" cy="14401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Трапеция 25"/>
            <p:cNvSpPr/>
            <p:nvPr/>
          </p:nvSpPr>
          <p:spPr>
            <a:xfrm>
              <a:off x="7317305" y="998730"/>
              <a:ext cx="1324925" cy="9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Трапеция 26"/>
            <p:cNvSpPr/>
            <p:nvPr/>
          </p:nvSpPr>
          <p:spPr>
            <a:xfrm>
              <a:off x="7407315" y="818710"/>
              <a:ext cx="1253307" cy="72008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36585" y="728700"/>
            <a:ext cx="6180282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бывают дорожные знаки?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2573905"/>
            <a:ext cx="5447498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brightRoom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ЗАПРЕЩАЮЩИЕ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КРУГЛЫЕ С КРАСНОЙ КАЙМОЙ (АССОЦИАЦИЯ С ОГНЕМ) С БЕЛЫМ, А НЕКОТОРЫЕ С ГОЛУБЫМ ФОНОМ.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31" name="Рисунок 30" descr="Стоянка запреще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7175" y="2528900"/>
            <a:ext cx="1165388" cy="11521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2" name="Прямоугольник 31"/>
          <p:cNvSpPr/>
          <p:nvPr/>
        </p:nvSpPr>
        <p:spPr>
          <a:xfrm>
            <a:off x="566555" y="3789040"/>
            <a:ext cx="54006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— указательные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имеют различный фон: синий, зеленый, белый, желтый.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33" name="Рисунок 32" descr="Стоянка запрещена1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185" y="3924055"/>
            <a:ext cx="100432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4" name="Рисунок 33" descr="Пункт первой мед. помощи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2350" y="3834045"/>
            <a:ext cx="804959" cy="115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5" name="Прямоугольник 34"/>
          <p:cNvSpPr/>
          <p:nvPr/>
        </p:nvSpPr>
        <p:spPr>
          <a:xfrm>
            <a:off x="611560" y="5139190"/>
            <a:ext cx="54006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Предупреждающие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треугольной формы, с красной каймой.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36" name="Рисунок 35" descr="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7165" y="5049180"/>
            <a:ext cx="1209987" cy="104272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7" name="Рисунок 36" descr="в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2320" y="5049180"/>
            <a:ext cx="1112646" cy="100269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8" name="Рисунок 37" descr="Ограничение максимальной скорости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87335" y="2483895"/>
            <a:ext cx="1259217" cy="123255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Picture 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2400" y="6381328"/>
            <a:ext cx="581149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2" grpId="0" animBg="1"/>
      <p:bldP spid="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56565" y="683695"/>
            <a:ext cx="8190910" cy="1305145"/>
          </a:xfrm>
          <a:prstGeom prst="rect">
            <a:avLst/>
          </a:prstGeom>
          <a:solidFill>
            <a:srgbClr val="DDDDD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882322" y="818710"/>
            <a:ext cx="5875143" cy="1987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27" idx="3"/>
          </p:cNvCxnSpPr>
          <p:nvPr/>
        </p:nvCxnSpPr>
        <p:spPr>
          <a:xfrm>
            <a:off x="0" y="818710"/>
            <a:ext cx="8651621" cy="3600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рапеция 22"/>
          <p:cNvSpPr/>
          <p:nvPr/>
        </p:nvSpPr>
        <p:spPr>
          <a:xfrm>
            <a:off x="7227295" y="1223755"/>
            <a:ext cx="1421609" cy="108000"/>
          </a:xfrm>
          <a:prstGeom prst="trapezoi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7092280" y="1448780"/>
            <a:ext cx="1558752" cy="146296"/>
          </a:xfrm>
          <a:prstGeom prst="trapezoi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ия 24"/>
          <p:cNvSpPr/>
          <p:nvPr/>
        </p:nvSpPr>
        <p:spPr>
          <a:xfrm>
            <a:off x="6912260" y="1718810"/>
            <a:ext cx="1697336" cy="144016"/>
          </a:xfrm>
          <a:prstGeom prst="trapezoi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апеция 25"/>
          <p:cNvSpPr/>
          <p:nvPr/>
        </p:nvSpPr>
        <p:spPr>
          <a:xfrm>
            <a:off x="7317305" y="998730"/>
            <a:ext cx="1324925" cy="90000"/>
          </a:xfrm>
          <a:prstGeom prst="trapezoi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>
            <a:off x="7407315" y="818710"/>
            <a:ext cx="1253307" cy="72008"/>
          </a:xfrm>
          <a:prstGeom prst="trapezoi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6575" y="728700"/>
            <a:ext cx="597375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чём говорят эти дорожные знаки?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Рисунок 21" descr="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924944"/>
            <a:ext cx="2540321" cy="218915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9" name="Прямоугольник 28"/>
          <p:cNvSpPr/>
          <p:nvPr/>
        </p:nvSpPr>
        <p:spPr>
          <a:xfrm>
            <a:off x="6084168" y="5661248"/>
            <a:ext cx="2592288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Осторожно – дети!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Рисунок 38" descr="велосипед-запр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852936"/>
            <a:ext cx="2415903" cy="24073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0" name="Прямоугольник 39"/>
          <p:cNvSpPr/>
          <p:nvPr/>
        </p:nvSpPr>
        <p:spPr>
          <a:xfrm>
            <a:off x="323528" y="5373216"/>
            <a:ext cx="2592288" cy="10156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Движение велосипедов запрещено!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 descr="Пешеходный перехо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843935"/>
            <a:ext cx="2339777" cy="23105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2" name="Прямоугольник 41"/>
          <p:cNvSpPr/>
          <p:nvPr/>
        </p:nvSpPr>
        <p:spPr>
          <a:xfrm>
            <a:off x="3059832" y="5373216"/>
            <a:ext cx="2592288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Пешеходный переход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6381328"/>
            <a:ext cx="581149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40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491880" y="5661248"/>
            <a:ext cx="2214578" cy="104988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Знак «Пешеходный переход»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44208" y="4941168"/>
            <a:ext cx="1857388" cy="50006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«Зебра»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5013176"/>
            <a:ext cx="2214578" cy="50006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«Светофор»</a:t>
            </a:r>
          </a:p>
        </p:txBody>
      </p:sp>
      <p:grpSp>
        <p:nvGrpSpPr>
          <p:cNvPr id="2" name="Группа 26"/>
          <p:cNvGrpSpPr/>
          <p:nvPr/>
        </p:nvGrpSpPr>
        <p:grpSpPr>
          <a:xfrm>
            <a:off x="6084168" y="3429000"/>
            <a:ext cx="2351846" cy="1284997"/>
            <a:chOff x="5574636" y="1976178"/>
            <a:chExt cx="1706400" cy="932339"/>
          </a:xfrm>
        </p:grpSpPr>
        <p:sp>
          <p:nvSpPr>
            <p:cNvPr id="28" name="Трапеция 27"/>
            <p:cNvSpPr/>
            <p:nvPr/>
          </p:nvSpPr>
          <p:spPr>
            <a:xfrm>
              <a:off x="5729351" y="2304060"/>
              <a:ext cx="1429200" cy="1080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Трапеция 28"/>
            <p:cNvSpPr/>
            <p:nvPr/>
          </p:nvSpPr>
          <p:spPr>
            <a:xfrm>
              <a:off x="5652120" y="2505659"/>
              <a:ext cx="1567076" cy="146296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Трапеция 29"/>
            <p:cNvSpPr/>
            <p:nvPr/>
          </p:nvSpPr>
          <p:spPr>
            <a:xfrm>
              <a:off x="5574636" y="2764501"/>
              <a:ext cx="1706400" cy="144016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Трапеция 30"/>
            <p:cNvSpPr/>
            <p:nvPr/>
          </p:nvSpPr>
          <p:spPr>
            <a:xfrm>
              <a:off x="5782445" y="2123691"/>
              <a:ext cx="1332000" cy="900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Трапеция 31"/>
            <p:cNvSpPr/>
            <p:nvPr/>
          </p:nvSpPr>
          <p:spPr>
            <a:xfrm>
              <a:off x="5826254" y="1976178"/>
              <a:ext cx="1260000" cy="72008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36"/>
          <p:cNvGrpSpPr/>
          <p:nvPr/>
        </p:nvGrpSpPr>
        <p:grpSpPr>
          <a:xfrm>
            <a:off x="4139952" y="2996952"/>
            <a:ext cx="1000132" cy="2650745"/>
            <a:chOff x="4347267" y="1590928"/>
            <a:chExt cx="1428760" cy="368245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000628" y="2071678"/>
              <a:ext cx="126383" cy="32017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347267" y="1590928"/>
              <a:ext cx="1428760" cy="15001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Стихи о дорожных знаках. Дорожный знак. Пешеходный переход.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8705" y="1662367"/>
              <a:ext cx="1285882" cy="137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40"/>
          <p:cNvGrpSpPr/>
          <p:nvPr/>
        </p:nvGrpSpPr>
        <p:grpSpPr>
          <a:xfrm>
            <a:off x="755576" y="2204864"/>
            <a:ext cx="556338" cy="2705828"/>
            <a:chOff x="722932" y="404664"/>
            <a:chExt cx="1000620" cy="486665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141996" y="2047718"/>
              <a:ext cx="166738" cy="322359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светофор зел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932" y="404664"/>
              <a:ext cx="1000620" cy="3087773"/>
            </a:xfrm>
            <a:prstGeom prst="rect">
              <a:avLst/>
            </a:prstGeom>
          </p:spPr>
        </p:pic>
      </p:grpSp>
      <p:pic>
        <p:nvPicPr>
          <p:cNvPr id="36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6381328"/>
            <a:ext cx="581149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" name="Группа 47"/>
          <p:cNvGrpSpPr/>
          <p:nvPr/>
        </p:nvGrpSpPr>
        <p:grpSpPr>
          <a:xfrm>
            <a:off x="476545" y="276635"/>
            <a:ext cx="8235916" cy="1512168"/>
            <a:chOff x="101086" y="276635"/>
            <a:chExt cx="9042913" cy="151216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1086" y="276635"/>
              <a:ext cx="9042913" cy="151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702302" y="478543"/>
              <a:ext cx="6051852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Трапеция 50"/>
            <p:cNvSpPr/>
            <p:nvPr/>
          </p:nvSpPr>
          <p:spPr>
            <a:xfrm>
              <a:off x="7182290" y="1088740"/>
              <a:ext cx="1421609" cy="108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Трапеция 51"/>
            <p:cNvSpPr/>
            <p:nvPr/>
          </p:nvSpPr>
          <p:spPr>
            <a:xfrm>
              <a:off x="7137285" y="1313765"/>
              <a:ext cx="1558752" cy="14629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Трапеция 52"/>
            <p:cNvSpPr/>
            <p:nvPr/>
          </p:nvSpPr>
          <p:spPr>
            <a:xfrm>
              <a:off x="7047275" y="1538790"/>
              <a:ext cx="1697336" cy="14401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Трапеция 53"/>
            <p:cNvSpPr/>
            <p:nvPr/>
          </p:nvSpPr>
          <p:spPr>
            <a:xfrm>
              <a:off x="7227295" y="908720"/>
              <a:ext cx="1324925" cy="9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Трапеция 54"/>
            <p:cNvSpPr/>
            <p:nvPr/>
          </p:nvSpPr>
          <p:spPr>
            <a:xfrm>
              <a:off x="7227295" y="728700"/>
              <a:ext cx="1253307" cy="72008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061609" y="323655"/>
              <a:ext cx="5985665" cy="1200329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scene3d>
              <a:camera prst="orthographicFront"/>
              <a:lightRig rig="soft" dir="tl">
                <a:rot lat="0" lon="0" rev="0"/>
              </a:lightRig>
            </a:scene3d>
            <a:sp3d>
              <a:bevelT prst="angle"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Bef>
                  <a:spcPts val="1200"/>
                </a:spcBef>
              </a:pPr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Что может указать нам</a:t>
              </a:r>
            </a:p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на то, что в данном месте можно переходить улицу?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Трапеция 56"/>
            <p:cNvSpPr/>
            <p:nvPr/>
          </p:nvSpPr>
          <p:spPr>
            <a:xfrm>
              <a:off x="7272300" y="548680"/>
              <a:ext cx="1215135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969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1"/>
          <p:cNvGrpSpPr/>
          <p:nvPr/>
        </p:nvGrpSpPr>
        <p:grpSpPr>
          <a:xfrm>
            <a:off x="2321750" y="5454225"/>
            <a:ext cx="4536504" cy="792088"/>
            <a:chOff x="506128" y="4432794"/>
            <a:chExt cx="2303443" cy="5762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06128" y="4432794"/>
              <a:ext cx="2303443" cy="576262"/>
            </a:xfrm>
            <a:prstGeom prst="roundRect">
              <a:avLst/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741" y="4432794"/>
              <a:ext cx="1944216" cy="5597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пешеходы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 descr="C:\Users\Acer\Searches\Desktop\iCAMTLK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830" y="2618910"/>
            <a:ext cx="3252468" cy="2450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6381328"/>
            <a:ext cx="581149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4" name="Группа 31"/>
          <p:cNvGrpSpPr/>
          <p:nvPr/>
        </p:nvGrpSpPr>
        <p:grpSpPr>
          <a:xfrm>
            <a:off x="476545" y="276635"/>
            <a:ext cx="8280920" cy="1512168"/>
            <a:chOff x="101086" y="276635"/>
            <a:chExt cx="9042913" cy="15121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1086" y="276635"/>
              <a:ext cx="9042913" cy="151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702302" y="478543"/>
              <a:ext cx="6051852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Трапеция 25"/>
            <p:cNvSpPr/>
            <p:nvPr/>
          </p:nvSpPr>
          <p:spPr>
            <a:xfrm>
              <a:off x="7182290" y="1088740"/>
              <a:ext cx="1421609" cy="108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Трапеция 26"/>
            <p:cNvSpPr/>
            <p:nvPr/>
          </p:nvSpPr>
          <p:spPr>
            <a:xfrm>
              <a:off x="7137285" y="1313765"/>
              <a:ext cx="1558752" cy="14629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Трапеция 27"/>
            <p:cNvSpPr/>
            <p:nvPr/>
          </p:nvSpPr>
          <p:spPr>
            <a:xfrm>
              <a:off x="7047275" y="1538790"/>
              <a:ext cx="1697336" cy="14401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Трапеция 28"/>
            <p:cNvSpPr/>
            <p:nvPr/>
          </p:nvSpPr>
          <p:spPr>
            <a:xfrm>
              <a:off x="7227295" y="908720"/>
              <a:ext cx="1324925" cy="9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Трапеция 29"/>
            <p:cNvSpPr/>
            <p:nvPr/>
          </p:nvSpPr>
          <p:spPr>
            <a:xfrm>
              <a:off x="7227295" y="728700"/>
              <a:ext cx="1253307" cy="72008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46575" y="323655"/>
              <a:ext cx="6300700" cy="1200329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scene3d>
              <a:camera prst="orthographicFront"/>
              <a:lightRig rig="soft" dir="tl">
                <a:rot lat="0" lon="0" rev="0"/>
              </a:lightRig>
            </a:scene3d>
            <a:sp3d>
              <a:bevelT prst="angle"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</a:rPr>
                <a:t>Как называются люди, которые находятся на дороге, но не водят транспорт и не работают на ней?</a:t>
              </a:r>
              <a:endPara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Трапеция 30"/>
            <p:cNvSpPr/>
            <p:nvPr/>
          </p:nvSpPr>
          <p:spPr>
            <a:xfrm>
              <a:off x="7272300" y="548680"/>
              <a:ext cx="1215135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847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926595" y="2663915"/>
            <a:ext cx="4536504" cy="792088"/>
            <a:chOff x="506128" y="4432794"/>
            <a:chExt cx="2303443" cy="5762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06128" y="4432794"/>
              <a:ext cx="2303443" cy="576262"/>
            </a:xfrm>
            <a:prstGeom prst="roundRect">
              <a:avLst/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741" y="4432794"/>
              <a:ext cx="1944216" cy="5597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пешеходы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926595" y="3879050"/>
            <a:ext cx="4536504" cy="792088"/>
            <a:chOff x="506128" y="4432794"/>
            <a:chExt cx="2303443" cy="57626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06128" y="4432794"/>
              <a:ext cx="2303443" cy="576262"/>
            </a:xfrm>
            <a:prstGeom prst="roundRect">
              <a:avLst/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741" y="4432794"/>
              <a:ext cx="1944216" cy="5597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водители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7"/>
          <p:cNvGrpSpPr/>
          <p:nvPr/>
        </p:nvGrpSpPr>
        <p:grpSpPr>
          <a:xfrm>
            <a:off x="1016605" y="5229200"/>
            <a:ext cx="4536504" cy="792088"/>
            <a:chOff x="506128" y="4432794"/>
            <a:chExt cx="2303443" cy="57626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06128" y="4432794"/>
              <a:ext cx="2303443" cy="576262"/>
            </a:xfrm>
            <a:prstGeom prst="roundRect">
              <a:avLst/>
            </a:prstGeom>
            <a:solidFill>
              <a:srgbClr val="FF99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741" y="4432794"/>
              <a:ext cx="1944216" cy="5597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пассажиры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2531" name="Picture 3" descr="C:\Users\Acer\Searches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205" y="5229200"/>
            <a:ext cx="1728192" cy="1290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250" y="3879050"/>
            <a:ext cx="1584176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230" y="2573905"/>
            <a:ext cx="1584176" cy="118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3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6381328"/>
            <a:ext cx="581149" cy="4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" name="Группа 30"/>
          <p:cNvGrpSpPr/>
          <p:nvPr/>
        </p:nvGrpSpPr>
        <p:grpSpPr>
          <a:xfrm>
            <a:off x="521550" y="276635"/>
            <a:ext cx="8325925" cy="1512168"/>
            <a:chOff x="101086" y="276635"/>
            <a:chExt cx="9042913" cy="151216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01086" y="276635"/>
              <a:ext cx="9042913" cy="151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702302" y="478543"/>
              <a:ext cx="6051852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Трапеция 34"/>
            <p:cNvSpPr/>
            <p:nvPr/>
          </p:nvSpPr>
          <p:spPr>
            <a:xfrm>
              <a:off x="7182290" y="1088740"/>
              <a:ext cx="1421609" cy="108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Трапеция 35"/>
            <p:cNvSpPr/>
            <p:nvPr/>
          </p:nvSpPr>
          <p:spPr>
            <a:xfrm>
              <a:off x="7137285" y="1313765"/>
              <a:ext cx="1558752" cy="14629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Трапеция 36"/>
            <p:cNvSpPr/>
            <p:nvPr/>
          </p:nvSpPr>
          <p:spPr>
            <a:xfrm>
              <a:off x="7047275" y="1538790"/>
              <a:ext cx="1697336" cy="14401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Трапеция 37"/>
            <p:cNvSpPr/>
            <p:nvPr/>
          </p:nvSpPr>
          <p:spPr>
            <a:xfrm>
              <a:off x="7227295" y="908720"/>
              <a:ext cx="1324925" cy="9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Трапеция 38"/>
            <p:cNvSpPr/>
            <p:nvPr/>
          </p:nvSpPr>
          <p:spPr>
            <a:xfrm>
              <a:off x="7227295" y="728700"/>
              <a:ext cx="1253307" cy="72008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Трапеция 40"/>
            <p:cNvSpPr/>
            <p:nvPr/>
          </p:nvSpPr>
          <p:spPr>
            <a:xfrm>
              <a:off x="7272300" y="548680"/>
              <a:ext cx="1215135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31540" y="413665"/>
            <a:ext cx="6255695" cy="830997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/>
            <a:r>
              <a:rPr lang="ru-RU" sz="2400" b="1" dirty="0" smtClean="0">
                <a:solidFill>
                  <a:srgbClr val="FF0000"/>
                </a:solidFill>
              </a:rPr>
              <a:t>Кто является участниками дорожного движения?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/>
          </p:cNvSpPr>
          <p:nvPr/>
        </p:nvSpPr>
        <p:spPr>
          <a:xfrm>
            <a:off x="1259632" y="458670"/>
            <a:ext cx="6336704" cy="5940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00FF"/>
                </a:solidFill>
              </a:rPr>
              <a:t>Зимняя безопасность: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15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86" y="6071135"/>
            <a:ext cx="772814" cy="7868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" name="8-конечная звезда 101"/>
          <p:cNvSpPr/>
          <p:nvPr/>
        </p:nvSpPr>
        <p:spPr>
          <a:xfrm>
            <a:off x="2321750" y="1088740"/>
            <a:ext cx="6525725" cy="4725524"/>
          </a:xfrm>
          <a:prstGeom prst="star8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Понижение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температуры всего организма ниже постоянной температуры тела, опасное для жизни и здоровья человека</a:t>
            </a:r>
          </a:p>
        </p:txBody>
      </p:sp>
      <p:grpSp>
        <p:nvGrpSpPr>
          <p:cNvPr id="141" name="Группа 140"/>
          <p:cNvGrpSpPr/>
          <p:nvPr/>
        </p:nvGrpSpPr>
        <p:grpSpPr>
          <a:xfrm>
            <a:off x="971600" y="5724255"/>
            <a:ext cx="7055965" cy="527468"/>
            <a:chOff x="2088035" y="2261202"/>
            <a:chExt cx="7055965" cy="527468"/>
          </a:xfrm>
        </p:grpSpPr>
        <p:sp>
          <p:nvSpPr>
            <p:cNvPr id="107" name="AutoShape 39"/>
            <p:cNvSpPr>
              <a:spLocks noChangeArrowheads="1"/>
            </p:cNvSpPr>
            <p:nvPr/>
          </p:nvSpPr>
          <p:spPr bwMode="auto">
            <a:xfrm>
              <a:off x="8100392" y="2276872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08" name="AutoShape 39"/>
            <p:cNvSpPr>
              <a:spLocks noChangeArrowheads="1"/>
            </p:cNvSpPr>
            <p:nvPr/>
          </p:nvSpPr>
          <p:spPr bwMode="auto">
            <a:xfrm>
              <a:off x="309614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Р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2" name="AutoShape 39"/>
            <p:cNvSpPr>
              <a:spLocks noChangeArrowheads="1"/>
            </p:cNvSpPr>
            <p:nvPr/>
          </p:nvSpPr>
          <p:spPr bwMode="auto">
            <a:xfrm>
              <a:off x="208803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П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3" name="AutoShape 39"/>
            <p:cNvSpPr>
              <a:spLocks noChangeArrowheads="1"/>
            </p:cNvSpPr>
            <p:nvPr/>
          </p:nvSpPr>
          <p:spPr bwMode="auto">
            <a:xfrm>
              <a:off x="259209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Е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4" name="AutoShape 39"/>
            <p:cNvSpPr>
              <a:spLocks noChangeArrowheads="1"/>
            </p:cNvSpPr>
            <p:nvPr/>
          </p:nvSpPr>
          <p:spPr bwMode="auto">
            <a:xfrm>
              <a:off x="612048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Ж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6" name="AutoShape 39"/>
            <p:cNvSpPr>
              <a:spLocks noChangeArrowheads="1"/>
            </p:cNvSpPr>
            <p:nvPr/>
          </p:nvSpPr>
          <p:spPr bwMode="auto">
            <a:xfrm>
              <a:off x="360020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AutoShape 39"/>
            <p:cNvSpPr>
              <a:spLocks noChangeArrowheads="1"/>
            </p:cNvSpPr>
            <p:nvPr/>
          </p:nvSpPr>
          <p:spPr bwMode="auto">
            <a:xfrm>
              <a:off x="4104259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О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AutoShape 39"/>
            <p:cNvSpPr>
              <a:spLocks noChangeArrowheads="1"/>
            </p:cNvSpPr>
            <p:nvPr/>
          </p:nvSpPr>
          <p:spPr bwMode="auto">
            <a:xfrm>
              <a:off x="460831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Х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AutoShape 39"/>
            <p:cNvSpPr>
              <a:spLocks noChangeArrowheads="1"/>
            </p:cNvSpPr>
            <p:nvPr/>
          </p:nvSpPr>
          <p:spPr bwMode="auto">
            <a:xfrm>
              <a:off x="511237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Л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20" name="AutoShape 39"/>
            <p:cNvSpPr>
              <a:spLocks noChangeArrowheads="1"/>
            </p:cNvSpPr>
            <p:nvPr/>
          </p:nvSpPr>
          <p:spPr bwMode="auto">
            <a:xfrm>
              <a:off x="561642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А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21" name="AutoShape 39"/>
            <p:cNvSpPr>
              <a:spLocks noChangeArrowheads="1"/>
            </p:cNvSpPr>
            <p:nvPr/>
          </p:nvSpPr>
          <p:spPr bwMode="auto">
            <a:xfrm>
              <a:off x="6624539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22" name="AutoShape 39"/>
            <p:cNvSpPr>
              <a:spLocks noChangeArrowheads="1"/>
            </p:cNvSpPr>
            <p:nvPr/>
          </p:nvSpPr>
          <p:spPr bwMode="auto">
            <a:xfrm>
              <a:off x="712859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Е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23" name="AutoShape 39"/>
            <p:cNvSpPr>
              <a:spLocks noChangeArrowheads="1"/>
            </p:cNvSpPr>
            <p:nvPr/>
          </p:nvSpPr>
          <p:spPr bwMode="auto">
            <a:xfrm>
              <a:off x="7596336" y="2276872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Н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30" name="AutoShape 39"/>
            <p:cNvSpPr>
              <a:spLocks noChangeArrowheads="1"/>
            </p:cNvSpPr>
            <p:nvPr/>
          </p:nvSpPr>
          <p:spPr bwMode="auto">
            <a:xfrm>
              <a:off x="813670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И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31" name="AutoShape 39"/>
            <p:cNvSpPr>
              <a:spLocks noChangeArrowheads="1"/>
            </p:cNvSpPr>
            <p:nvPr/>
          </p:nvSpPr>
          <p:spPr bwMode="auto">
            <a:xfrm>
              <a:off x="864076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Е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34" name="AutoShape 39"/>
            <p:cNvSpPr>
              <a:spLocks noChangeArrowheads="1"/>
            </p:cNvSpPr>
            <p:nvPr/>
          </p:nvSpPr>
          <p:spPr bwMode="auto">
            <a:xfrm>
              <a:off x="3570732" y="2261202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0000FF"/>
                  </a:solidFill>
                </a:rPr>
                <a:t>Е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35" name="AutoShape 39"/>
            <p:cNvSpPr>
              <a:spLocks noChangeArrowheads="1"/>
            </p:cNvSpPr>
            <p:nvPr/>
          </p:nvSpPr>
          <p:spPr bwMode="auto">
            <a:xfrm>
              <a:off x="6583542" y="2277279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rgbClr val="0000FF"/>
                  </a:solidFill>
                </a:rPr>
                <a:t>Д</a:t>
              </a:r>
              <a:endParaRPr lang="ru-RU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2" name="Picture 2" descr="http://im5-tub-ru.yandex.net/i?id=453533279-19-7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088740"/>
            <a:ext cx="2430180" cy="24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/>
          </p:cNvSpPr>
          <p:nvPr/>
        </p:nvSpPr>
        <p:spPr>
          <a:xfrm>
            <a:off x="1259632" y="0"/>
            <a:ext cx="6336704" cy="1052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00FF"/>
                </a:solidFill>
              </a:rPr>
              <a:t>Зимняя безопасность: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15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86" y="6071135"/>
            <a:ext cx="772814" cy="7868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40"/>
          <p:cNvGrpSpPr/>
          <p:nvPr/>
        </p:nvGrpSpPr>
        <p:grpSpPr>
          <a:xfrm>
            <a:off x="3536885" y="5881913"/>
            <a:ext cx="3023517" cy="504825"/>
            <a:chOff x="2088035" y="2283845"/>
            <a:chExt cx="3023517" cy="504825"/>
          </a:xfrm>
        </p:grpSpPr>
        <p:sp>
          <p:nvSpPr>
            <p:cNvPr id="108" name="AutoShape 39"/>
            <p:cNvSpPr>
              <a:spLocks noChangeArrowheads="1"/>
            </p:cNvSpPr>
            <p:nvPr/>
          </p:nvSpPr>
          <p:spPr bwMode="auto">
            <a:xfrm>
              <a:off x="309614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Н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2" name="AutoShape 39"/>
            <p:cNvSpPr>
              <a:spLocks noChangeArrowheads="1"/>
            </p:cNvSpPr>
            <p:nvPr/>
          </p:nvSpPr>
          <p:spPr bwMode="auto">
            <a:xfrm>
              <a:off x="208803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П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3" name="AutoShape 39"/>
            <p:cNvSpPr>
              <a:spLocks noChangeArrowheads="1"/>
            </p:cNvSpPr>
            <p:nvPr/>
          </p:nvSpPr>
          <p:spPr bwMode="auto">
            <a:xfrm>
              <a:off x="259209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А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6" name="AutoShape 39"/>
            <p:cNvSpPr>
              <a:spLocks noChangeArrowheads="1"/>
            </p:cNvSpPr>
            <p:nvPr/>
          </p:nvSpPr>
          <p:spPr bwMode="auto">
            <a:xfrm>
              <a:off x="360020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И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AutoShape 39"/>
            <p:cNvSpPr>
              <a:spLocks noChangeArrowheads="1"/>
            </p:cNvSpPr>
            <p:nvPr/>
          </p:nvSpPr>
          <p:spPr bwMode="auto">
            <a:xfrm>
              <a:off x="4104259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К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AutoShape 39"/>
            <p:cNvSpPr>
              <a:spLocks noChangeArrowheads="1"/>
            </p:cNvSpPr>
            <p:nvPr/>
          </p:nvSpPr>
          <p:spPr bwMode="auto">
            <a:xfrm>
              <a:off x="460831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А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8-конечная звезда 23"/>
          <p:cNvSpPr/>
          <p:nvPr/>
        </p:nvSpPr>
        <p:spPr>
          <a:xfrm>
            <a:off x="2681790" y="1628800"/>
            <a:ext cx="6165684" cy="4005445"/>
          </a:xfrm>
          <a:prstGeom prst="star8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Состояние</a:t>
            </a:r>
            <a:r>
              <a:rPr lang="ru-RU" sz="3200" b="1" dirty="0">
                <a:solidFill>
                  <a:srgbClr val="0000FF"/>
                </a:solidFill>
              </a:rPr>
              <a:t>, которому не надо поддаваться, если провалился в </a:t>
            </a:r>
            <a:r>
              <a:rPr lang="ru-RU" sz="3200" b="1" dirty="0" smtClean="0">
                <a:solidFill>
                  <a:srgbClr val="0000FF"/>
                </a:solidFill>
              </a:rPr>
              <a:t>воду.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223755"/>
            <a:ext cx="2679208" cy="20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6147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4000" y="56451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4" action="ppaction://hlinksldjump"/>
          </p:cNvPr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>
            <a:hlinkClick r:id="rId5" action="ppaction://hlinksldjump"/>
          </p:cNvPr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3689" y="3501008"/>
            <a:ext cx="1019175" cy="73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/>
          </p:cNvSpPr>
          <p:nvPr/>
        </p:nvSpPr>
        <p:spPr>
          <a:xfrm>
            <a:off x="1259632" y="368660"/>
            <a:ext cx="6336704" cy="6840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00FF"/>
                </a:solidFill>
              </a:rPr>
              <a:t>Зимняя безопасность: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15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86" y="6071135"/>
            <a:ext cx="772814" cy="7868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40"/>
          <p:cNvGrpSpPr/>
          <p:nvPr/>
        </p:nvGrpSpPr>
        <p:grpSpPr>
          <a:xfrm>
            <a:off x="3266855" y="6151943"/>
            <a:ext cx="3527573" cy="504825"/>
            <a:chOff x="2088035" y="2283845"/>
            <a:chExt cx="3527573" cy="504825"/>
          </a:xfrm>
        </p:grpSpPr>
        <p:sp>
          <p:nvSpPr>
            <p:cNvPr id="108" name="AutoShape 39"/>
            <p:cNvSpPr>
              <a:spLocks noChangeArrowheads="1"/>
            </p:cNvSpPr>
            <p:nvPr/>
          </p:nvSpPr>
          <p:spPr bwMode="auto">
            <a:xfrm>
              <a:off x="309614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Л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2" name="AutoShape 39"/>
            <p:cNvSpPr>
              <a:spLocks noChangeArrowheads="1"/>
            </p:cNvSpPr>
            <p:nvPr/>
          </p:nvSpPr>
          <p:spPr bwMode="auto">
            <a:xfrm>
              <a:off x="208803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П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3" name="AutoShape 39"/>
            <p:cNvSpPr>
              <a:spLocks noChangeArrowheads="1"/>
            </p:cNvSpPr>
            <p:nvPr/>
          </p:nvSpPr>
          <p:spPr bwMode="auto">
            <a:xfrm>
              <a:off x="259209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О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6" name="AutoShape 39"/>
            <p:cNvSpPr>
              <a:spLocks noChangeArrowheads="1"/>
            </p:cNvSpPr>
            <p:nvPr/>
          </p:nvSpPr>
          <p:spPr bwMode="auto">
            <a:xfrm>
              <a:off x="360020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Ы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AutoShape 39"/>
            <p:cNvSpPr>
              <a:spLocks noChangeArrowheads="1"/>
            </p:cNvSpPr>
            <p:nvPr/>
          </p:nvSpPr>
          <p:spPr bwMode="auto">
            <a:xfrm>
              <a:off x="4104259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Н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AutoShape 39"/>
            <p:cNvSpPr>
              <a:spLocks noChangeArrowheads="1"/>
            </p:cNvSpPr>
            <p:nvPr/>
          </p:nvSpPr>
          <p:spPr bwMode="auto">
            <a:xfrm>
              <a:off x="460831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Ь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AutoShape 39"/>
            <p:cNvSpPr>
              <a:spLocks noChangeArrowheads="1"/>
            </p:cNvSpPr>
            <p:nvPr/>
          </p:nvSpPr>
          <p:spPr bwMode="auto">
            <a:xfrm>
              <a:off x="511237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Я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8-конечная звезда 23"/>
          <p:cNvSpPr/>
          <p:nvPr/>
        </p:nvSpPr>
        <p:spPr>
          <a:xfrm>
            <a:off x="2591780" y="1583795"/>
            <a:ext cx="6345704" cy="4275475"/>
          </a:xfrm>
          <a:prstGeom prst="star8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Пространство </a:t>
            </a:r>
            <a:r>
              <a:rPr lang="ru-RU" sz="3600" b="1" dirty="0">
                <a:solidFill>
                  <a:srgbClr val="0000FF"/>
                </a:solidFill>
              </a:rPr>
              <a:t>чистой воды среди неподвижных льдов или на их </a:t>
            </a:r>
            <a:r>
              <a:rPr lang="ru-RU" sz="3600" b="1" dirty="0" smtClean="0">
                <a:solidFill>
                  <a:srgbClr val="0000FF"/>
                </a:solidFill>
              </a:rPr>
              <a:t>границе.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268760"/>
            <a:ext cx="2675131" cy="199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/>
          </p:cNvSpPr>
          <p:nvPr/>
        </p:nvSpPr>
        <p:spPr>
          <a:xfrm>
            <a:off x="1259632" y="413664"/>
            <a:ext cx="6336704" cy="6390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00FF"/>
                </a:solidFill>
              </a:rPr>
              <a:t>Зимняя безопасность: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15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86" y="6071135"/>
            <a:ext cx="772814" cy="7868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40"/>
          <p:cNvGrpSpPr/>
          <p:nvPr/>
        </p:nvGrpSpPr>
        <p:grpSpPr>
          <a:xfrm>
            <a:off x="3266855" y="6151943"/>
            <a:ext cx="3023517" cy="504825"/>
            <a:chOff x="2088035" y="2283845"/>
            <a:chExt cx="3023517" cy="504825"/>
          </a:xfrm>
        </p:grpSpPr>
        <p:sp>
          <p:nvSpPr>
            <p:cNvPr id="108" name="AutoShape 39"/>
            <p:cNvSpPr>
              <a:spLocks noChangeArrowheads="1"/>
            </p:cNvSpPr>
            <p:nvPr/>
          </p:nvSpPr>
          <p:spPr bwMode="auto">
            <a:xfrm>
              <a:off x="309614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Д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2" name="AutoShape 39"/>
            <p:cNvSpPr>
              <a:spLocks noChangeArrowheads="1"/>
            </p:cNvSpPr>
            <p:nvPr/>
          </p:nvSpPr>
          <p:spPr bwMode="auto">
            <a:xfrm>
              <a:off x="208803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Р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3" name="AutoShape 39"/>
            <p:cNvSpPr>
              <a:spLocks noChangeArrowheads="1"/>
            </p:cNvSpPr>
            <p:nvPr/>
          </p:nvSpPr>
          <p:spPr bwMode="auto">
            <a:xfrm>
              <a:off x="259209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О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6" name="AutoShape 39"/>
            <p:cNvSpPr>
              <a:spLocks noChangeArrowheads="1"/>
            </p:cNvSpPr>
            <p:nvPr/>
          </p:nvSpPr>
          <p:spPr bwMode="auto">
            <a:xfrm>
              <a:off x="360020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Н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AutoShape 39"/>
            <p:cNvSpPr>
              <a:spLocks noChangeArrowheads="1"/>
            </p:cNvSpPr>
            <p:nvPr/>
          </p:nvSpPr>
          <p:spPr bwMode="auto">
            <a:xfrm>
              <a:off x="4104259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И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AutoShape 39"/>
            <p:cNvSpPr>
              <a:spLocks noChangeArrowheads="1"/>
            </p:cNvSpPr>
            <p:nvPr/>
          </p:nvSpPr>
          <p:spPr bwMode="auto">
            <a:xfrm>
              <a:off x="460831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К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1223755"/>
            <a:ext cx="2591779" cy="23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8-конечная звезда 14"/>
          <p:cNvSpPr/>
          <p:nvPr/>
        </p:nvSpPr>
        <p:spPr>
          <a:xfrm>
            <a:off x="3176845" y="1493785"/>
            <a:ext cx="5625625" cy="4095455"/>
          </a:xfrm>
          <a:prstGeom prst="star8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Он без рук, он без ног, из земли пробиться смог. Он и летом и зимой наполняет пруд водой.</a:t>
            </a:r>
          </a:p>
        </p:txBody>
      </p:sp>
    </p:spTree>
    <p:extLst>
      <p:ext uri="{BB962C8B-B14F-4D97-AF65-F5344CB8AC3E}">
        <p14:creationId xmlns:p14="http://schemas.microsoft.com/office/powerpoint/2010/main" val="19814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/>
          </p:cNvSpPr>
          <p:nvPr/>
        </p:nvSpPr>
        <p:spPr>
          <a:xfrm>
            <a:off x="1259632" y="368660"/>
            <a:ext cx="6336704" cy="6840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00FF"/>
                </a:solidFill>
              </a:rPr>
              <a:t>Зимняя безопасность: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15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86" y="6071135"/>
            <a:ext cx="772814" cy="7868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40"/>
          <p:cNvGrpSpPr/>
          <p:nvPr/>
        </p:nvGrpSpPr>
        <p:grpSpPr>
          <a:xfrm>
            <a:off x="3266855" y="5769260"/>
            <a:ext cx="3023517" cy="504825"/>
            <a:chOff x="2088035" y="2283845"/>
            <a:chExt cx="3023517" cy="504825"/>
          </a:xfrm>
        </p:grpSpPr>
        <p:sp>
          <p:nvSpPr>
            <p:cNvPr id="108" name="AutoShape 39"/>
            <p:cNvSpPr>
              <a:spLocks noChangeArrowheads="1"/>
            </p:cNvSpPr>
            <p:nvPr/>
          </p:nvSpPr>
          <p:spPr bwMode="auto">
            <a:xfrm>
              <a:off x="309614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Д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2" name="AutoShape 39"/>
            <p:cNvSpPr>
              <a:spLocks noChangeArrowheads="1"/>
            </p:cNvSpPr>
            <p:nvPr/>
          </p:nvSpPr>
          <p:spPr bwMode="auto">
            <a:xfrm>
              <a:off x="208803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Л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3" name="AutoShape 39"/>
            <p:cNvSpPr>
              <a:spLocks noChangeArrowheads="1"/>
            </p:cNvSpPr>
            <p:nvPr/>
          </p:nvSpPr>
          <p:spPr bwMode="auto">
            <a:xfrm>
              <a:off x="259209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Ь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6" name="AutoShape 39"/>
            <p:cNvSpPr>
              <a:spLocks noChangeArrowheads="1"/>
            </p:cNvSpPr>
            <p:nvPr/>
          </p:nvSpPr>
          <p:spPr bwMode="auto">
            <a:xfrm>
              <a:off x="360020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И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AutoShape 39"/>
            <p:cNvSpPr>
              <a:spLocks noChangeArrowheads="1"/>
            </p:cNvSpPr>
            <p:nvPr/>
          </p:nvSpPr>
          <p:spPr bwMode="auto">
            <a:xfrm>
              <a:off x="4104259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Н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AutoShape 39"/>
            <p:cNvSpPr>
              <a:spLocks noChangeArrowheads="1"/>
            </p:cNvSpPr>
            <p:nvPr/>
          </p:nvSpPr>
          <p:spPr bwMode="auto">
            <a:xfrm>
              <a:off x="460831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А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8-конечная звезда 14"/>
          <p:cNvSpPr/>
          <p:nvPr/>
        </p:nvSpPr>
        <p:spPr>
          <a:xfrm>
            <a:off x="2951820" y="1493785"/>
            <a:ext cx="5625625" cy="4095455"/>
          </a:xfrm>
          <a:prstGeom prst="star8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Опасное плавучее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средство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1313765"/>
            <a:ext cx="2816051" cy="187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/>
          </p:cNvSpPr>
          <p:nvPr/>
        </p:nvSpPr>
        <p:spPr>
          <a:xfrm>
            <a:off x="1259632" y="413664"/>
            <a:ext cx="6336704" cy="6390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00FF"/>
                </a:solidFill>
              </a:rPr>
              <a:t>Зимняя безопасность: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15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86" y="6071135"/>
            <a:ext cx="772814" cy="7868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40"/>
          <p:cNvGrpSpPr/>
          <p:nvPr/>
        </p:nvGrpSpPr>
        <p:grpSpPr>
          <a:xfrm>
            <a:off x="3356865" y="5454225"/>
            <a:ext cx="2015405" cy="504825"/>
            <a:chOff x="2088035" y="2283845"/>
            <a:chExt cx="2015405" cy="504825"/>
          </a:xfrm>
        </p:grpSpPr>
        <p:sp>
          <p:nvSpPr>
            <p:cNvPr id="108" name="AutoShape 39"/>
            <p:cNvSpPr>
              <a:spLocks noChangeArrowheads="1"/>
            </p:cNvSpPr>
            <p:nvPr/>
          </p:nvSpPr>
          <p:spPr bwMode="auto">
            <a:xfrm>
              <a:off x="3096147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Р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2" name="AutoShape 39"/>
            <p:cNvSpPr>
              <a:spLocks noChangeArrowheads="1"/>
            </p:cNvSpPr>
            <p:nvPr/>
          </p:nvSpPr>
          <p:spPr bwMode="auto">
            <a:xfrm>
              <a:off x="2088035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Ш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3" name="AutoShape 39"/>
            <p:cNvSpPr>
              <a:spLocks noChangeArrowheads="1"/>
            </p:cNvSpPr>
            <p:nvPr/>
          </p:nvSpPr>
          <p:spPr bwMode="auto">
            <a:xfrm>
              <a:off x="2592091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А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116" name="AutoShape 39"/>
            <p:cNvSpPr>
              <a:spLocks noChangeArrowheads="1"/>
            </p:cNvSpPr>
            <p:nvPr/>
          </p:nvSpPr>
          <p:spPr bwMode="auto">
            <a:xfrm>
              <a:off x="3600203" y="2283845"/>
              <a:ext cx="503237" cy="504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800" b="1" dirty="0" smtClean="0">
                  <a:solidFill>
                    <a:srgbClr val="0000FF"/>
                  </a:solidFill>
                </a:rPr>
                <a:t>Ф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8-конечная звезда 13"/>
          <p:cNvSpPr/>
          <p:nvPr/>
        </p:nvSpPr>
        <p:spPr>
          <a:xfrm>
            <a:off x="4166955" y="1583795"/>
            <a:ext cx="4365485" cy="3960440"/>
          </a:xfrm>
          <a:prstGeom prst="star8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Ты </a:t>
            </a:r>
            <a:r>
              <a:rPr lang="ru-RU" sz="3600" b="1" dirty="0">
                <a:solidFill>
                  <a:srgbClr val="0000FF"/>
                </a:solidFill>
              </a:rPr>
              <a:t>не руку подавай, а его скорей </a:t>
            </a:r>
            <a:r>
              <a:rPr lang="ru-RU" sz="3600" b="1" dirty="0" smtClean="0">
                <a:solidFill>
                  <a:srgbClr val="0000FF"/>
                </a:solidFill>
              </a:rPr>
              <a:t>бросай.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3805"/>
            <a:ext cx="3278775" cy="247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E:\безопасность\пожар\3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7324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11"/>
          <p:cNvSpPr>
            <a:spLocks noChangeArrowheads="1"/>
          </p:cNvSpPr>
          <p:nvPr/>
        </p:nvSpPr>
        <p:spPr bwMode="auto">
          <a:xfrm>
            <a:off x="930130" y="980728"/>
            <a:ext cx="7560840" cy="20313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50" dirty="0" smtClean="0">
              <a:hlinkClick r:id="rId4"/>
            </a:endParaRPr>
          </a:p>
          <a:p>
            <a:r>
              <a:rPr lang="ru-RU" sz="1050" dirty="0" smtClean="0">
                <a:hlinkClick r:id="rId4"/>
              </a:rPr>
              <a:t>http</a:t>
            </a:r>
            <a:r>
              <a:rPr lang="ru-RU" sz="1050" dirty="0">
                <a:hlinkClick r:id="rId4"/>
              </a:rPr>
              <a:t>://festival.1september.ru/articles/564222</a:t>
            </a:r>
            <a:r>
              <a:rPr lang="ru-RU" sz="1050" dirty="0" smtClean="0">
                <a:hlinkClick r:id="rId4"/>
              </a:rPr>
              <a:t>/</a:t>
            </a:r>
            <a:endParaRPr lang="ru-RU" sz="1050" dirty="0" smtClean="0"/>
          </a:p>
          <a:p>
            <a:r>
              <a:rPr lang="ru-RU" sz="1050" dirty="0" smtClean="0">
                <a:hlinkClick r:id="rId5"/>
              </a:rPr>
              <a:t>http://www.csenergie.qc.ca/st-sauveur/lucie/gifsanimes/Page25ElecFeu.html</a:t>
            </a:r>
            <a:r>
              <a:rPr lang="ru-RU" sz="1050" dirty="0" smtClean="0"/>
              <a:t> костёр</a:t>
            </a:r>
          </a:p>
          <a:p>
            <a:r>
              <a:rPr lang="en-US" sz="1050" dirty="0" smtClean="0">
                <a:hlinkClick r:id="rId6"/>
              </a:rPr>
              <a:t>http://priroda77.narod.ru/animation/anima.html</a:t>
            </a:r>
            <a:r>
              <a:rPr lang="ru-RU" sz="1050" dirty="0" smtClean="0"/>
              <a:t> - машинка</a:t>
            </a:r>
          </a:p>
          <a:p>
            <a:r>
              <a:rPr lang="ru-RU" sz="1050" u="sng" dirty="0" smtClean="0">
                <a:hlinkClick r:id="rId7"/>
              </a:rPr>
              <a:t>http://priroda77.narod.ru/animation/pojarnik/pojarnik1.shtml</a:t>
            </a:r>
            <a:r>
              <a:rPr lang="ru-RU" sz="1050" dirty="0" smtClean="0"/>
              <a:t> - пожарники</a:t>
            </a:r>
          </a:p>
          <a:p>
            <a:r>
              <a:rPr lang="ru-RU" sz="1050" u="sng" dirty="0" smtClean="0">
                <a:hlinkClick r:id="rId8"/>
              </a:rPr>
              <a:t>http://priroda77.narod.ru/animation/ogon/ogon1.html</a:t>
            </a:r>
            <a:r>
              <a:rPr lang="ru-RU" sz="1050" dirty="0" smtClean="0"/>
              <a:t> - огонь</a:t>
            </a:r>
          </a:p>
          <a:p>
            <a:r>
              <a:rPr lang="en-US" sz="1050" u="sng" dirty="0">
                <a:hlinkClick r:id="rId9"/>
              </a:rPr>
              <a:t>http://images.yandex.ru/yandsearch?text=%</a:t>
            </a:r>
            <a:r>
              <a:rPr lang="en-US" sz="1050" u="sng" dirty="0" smtClean="0">
                <a:hlinkClick r:id="rId9"/>
              </a:rPr>
              <a:t>D0%BA%D0%B0%D1%80%D1%82%D0%B8%D0%BD%D0%BA%D0%B8%20%D0%BF%D0%BE%D0%B6%D0%B0%D1%80%D0%BD%D0%B8%D0%BA%D0%B0&amp;stype=image</a:t>
            </a:r>
            <a:r>
              <a:rPr lang="ru-RU" sz="1050" u="sng" dirty="0" smtClean="0"/>
              <a:t> – пожарный</a:t>
            </a:r>
          </a:p>
          <a:p>
            <a:r>
              <a:rPr lang="en-US" sz="1050" dirty="0">
                <a:hlinkClick r:id="rId10"/>
              </a:rPr>
              <a:t>http://images.yandex.ru/yandsearch?text=%D0%BA%D0%B0%D1%80%D1%82%D0%B8%D0%BD%D0%BA%D0%B8+%</a:t>
            </a:r>
            <a:r>
              <a:rPr lang="en-US" sz="1050" dirty="0" smtClean="0">
                <a:hlinkClick r:id="rId10"/>
              </a:rPr>
              <a:t>D1%80%D0%B5%D0%B3%D1%83%D0%BB%D0%B8%D1%80%D0%BE%D0%B2%D1%89%D0%B8%D0%BA&amp;rpt=image</a:t>
            </a:r>
            <a:r>
              <a:rPr lang="ru-RU" sz="1050" dirty="0" smtClean="0"/>
              <a:t> – регулировщик</a:t>
            </a:r>
          </a:p>
          <a:p>
            <a:r>
              <a:rPr lang="en-US" sz="1050" dirty="0">
                <a:hlinkClick r:id="rId11"/>
              </a:rPr>
              <a:t>http://images.yandex.ru/yandsearch?text=%D0%BB%D1%91%D0%B4+%D0%BD%D0%B0+%</a:t>
            </a:r>
            <a:r>
              <a:rPr lang="en-US" sz="1050" dirty="0" smtClean="0">
                <a:hlinkClick r:id="rId11"/>
              </a:rPr>
              <a:t>D1%80%D0%B5%D0%BA%D0%B5&amp;rpt=image</a:t>
            </a:r>
            <a:r>
              <a:rPr lang="ru-RU" sz="1050" dirty="0" smtClean="0"/>
              <a:t> - лёд на реке</a:t>
            </a:r>
            <a:endParaRPr lang="ru-RU" sz="1050" dirty="0"/>
          </a:p>
        </p:txBody>
      </p:sp>
      <p:sp>
        <p:nvSpPr>
          <p:cNvPr id="11" name="Волна 10"/>
          <p:cNvSpPr/>
          <p:nvPr/>
        </p:nvSpPr>
        <p:spPr>
          <a:xfrm>
            <a:off x="2195736" y="188640"/>
            <a:ext cx="4752528" cy="792088"/>
          </a:xfrm>
          <a:prstGeom prst="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60FB1"/>
                </a:solidFill>
              </a:rPr>
              <a:t>Ресурсы Интернета:</a:t>
            </a:r>
            <a:endParaRPr lang="ru-RU" sz="2800" dirty="0">
              <a:solidFill>
                <a:srgbClr val="260FB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066475"/>
            <a:ext cx="8145905" cy="2862322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hlinkClick r:id="rId13"/>
              </a:rPr>
              <a:t>Картинки:</a:t>
            </a:r>
          </a:p>
          <a:p>
            <a:r>
              <a:rPr lang="en-US" sz="1200" dirty="0" smtClean="0">
                <a:hlinkClick r:id="rId13"/>
              </a:rPr>
              <a:t>http</a:t>
            </a:r>
            <a:r>
              <a:rPr lang="en-US" sz="1200" dirty="0">
                <a:hlinkClick r:id="rId13"/>
              </a:rPr>
              <a:t>://images.yandex.ru/yandsearch?text=%D0%BF%D0%B5%D1%80%D0%B5%D0%BE%D1%85%D0%BB%D0%B0%D0%B6%D0%B4%D0%B5%D0%BD%D0%B8%D0%B5+%</a:t>
            </a:r>
            <a:r>
              <a:rPr lang="en-US" sz="1200" dirty="0" smtClean="0">
                <a:hlinkClick r:id="rId13"/>
              </a:rPr>
              <a:t>D0%BE%D1%80%D0%B3%D0%B0%D0%BD%D0%B8%D0%B7%D0%BC%D0%B0&amp;rpt=image</a:t>
            </a:r>
            <a:r>
              <a:rPr lang="ru-RU" sz="1200" dirty="0" smtClean="0"/>
              <a:t> – переохлаждение</a:t>
            </a:r>
          </a:p>
          <a:p>
            <a:r>
              <a:rPr lang="en-US" sz="1200" dirty="0" smtClean="0">
                <a:hlinkClick r:id="rId14"/>
              </a:rPr>
              <a:t>http</a:t>
            </a:r>
            <a:r>
              <a:rPr lang="en-US" sz="1200" dirty="0">
                <a:hlinkClick r:id="rId14"/>
              </a:rPr>
              <a:t>://images.yandex.ru/yandsearch?text=%D0%BF%D0%B0%D0%BD%D0%B8%D0%BA%D0%B0+%D0%B2+%</a:t>
            </a:r>
            <a:r>
              <a:rPr lang="en-US" sz="1200" dirty="0" smtClean="0">
                <a:hlinkClick r:id="rId14"/>
              </a:rPr>
              <a:t>D0%BF%D1%80%D0%BE%D1%80%D1%83%D0%B1%D0%B8&amp;rpt=image</a:t>
            </a:r>
            <a:r>
              <a:rPr lang="ru-RU" sz="1200" dirty="0" smtClean="0"/>
              <a:t> – паника в проруби</a:t>
            </a:r>
          </a:p>
          <a:p>
            <a:r>
              <a:rPr lang="en-US" sz="1200" dirty="0" smtClean="0">
                <a:hlinkClick r:id="rId15"/>
              </a:rPr>
              <a:t>http</a:t>
            </a:r>
            <a:r>
              <a:rPr lang="en-US" sz="1200" dirty="0">
                <a:hlinkClick r:id="rId15"/>
              </a:rPr>
              <a:t>://images.yandex.ru/yandsearch?text=%</a:t>
            </a:r>
            <a:r>
              <a:rPr lang="en-US" sz="1200" dirty="0" smtClean="0">
                <a:hlinkClick r:id="rId15"/>
              </a:rPr>
              <a:t>D0%BF%D0%BE%D0%BB%D1%8B%D0%BD%D1%8C%D1%8F&amp;rpt=image</a:t>
            </a:r>
            <a:r>
              <a:rPr lang="ru-RU" sz="1200" dirty="0" smtClean="0"/>
              <a:t> – полынья</a:t>
            </a:r>
          </a:p>
          <a:p>
            <a:r>
              <a:rPr lang="en-US" sz="1200" dirty="0">
                <a:hlinkClick r:id="rId16"/>
              </a:rPr>
              <a:t>http://images.yandex.ru/yandsearch?text=%D0%BF%D0%BB%D1%8B%D0%B2%D1%83%D1%89%D0%B0%D1%8F+%</a:t>
            </a:r>
            <a:r>
              <a:rPr lang="en-US" sz="1200" dirty="0" smtClean="0">
                <a:hlinkClick r:id="rId16"/>
              </a:rPr>
              <a:t>D0%BB%D1%8C%D0%B4%D0%B8%D0%BD%D0%B0&amp;rpt=image</a:t>
            </a:r>
            <a:r>
              <a:rPr lang="ru-RU" sz="1200" dirty="0" smtClean="0"/>
              <a:t> льдина</a:t>
            </a:r>
          </a:p>
          <a:p>
            <a:r>
              <a:rPr lang="en-US" sz="1200" dirty="0">
                <a:hlinkClick r:id="rId17"/>
              </a:rPr>
              <a:t>http://images.yandex.ru/yandsearch?text=%D0%B7%D0%B8%D0%BC%D0%BD%D0%B8%D0%B9+%</a:t>
            </a:r>
            <a:r>
              <a:rPr lang="en-US" sz="1200" dirty="0" smtClean="0">
                <a:hlinkClick r:id="rId17"/>
              </a:rPr>
              <a:t>D1%80%D0%BE%D0%B4%D0%BD%D0%B8%D0%BA&amp;rpt=image</a:t>
            </a:r>
            <a:r>
              <a:rPr lang="ru-RU" sz="1200" dirty="0" smtClean="0"/>
              <a:t> – родник</a:t>
            </a:r>
          </a:p>
          <a:p>
            <a:r>
              <a:rPr lang="en-US" sz="1200" dirty="0" smtClean="0">
                <a:hlinkClick r:id="rId18"/>
              </a:rPr>
              <a:t>http</a:t>
            </a:r>
            <a:r>
              <a:rPr lang="en-US" sz="1200" dirty="0">
                <a:hlinkClick r:id="rId18"/>
              </a:rPr>
              <a:t>://images.yandex.ru/yandsearch?text=%D1%88%D0%B0%D1%80%D1%84+%D0%B4%D0%BB%D1%8F+%</a:t>
            </a:r>
            <a:r>
              <a:rPr lang="en-US" sz="1200" dirty="0" smtClean="0">
                <a:hlinkClick r:id="rId18"/>
              </a:rPr>
              <a:t>D1%83%D1%82%D0%BE%D0%BF%D0%B0%D1%8E%D1%89%D0%B5%D0%B3%D0%BE&amp;rpt=image</a:t>
            </a:r>
            <a:r>
              <a:rPr lang="ru-RU" sz="1200" dirty="0" smtClean="0"/>
              <a:t> – шарф</a:t>
            </a:r>
          </a:p>
          <a:p>
            <a:r>
              <a:rPr lang="en-US" sz="1200" dirty="0">
                <a:hlinkClick r:id="rId19"/>
              </a:rPr>
              <a:t>http://</a:t>
            </a:r>
            <a:r>
              <a:rPr lang="en-US" sz="1200" dirty="0" smtClean="0">
                <a:hlinkClick r:id="rId19"/>
              </a:rPr>
              <a:t>animo2.ucoz.ru/photo/mir_animashek_letnego_nastroenija/otdykh_na_more_puteshestvija/animacija_ljod/44-0-1883</a:t>
            </a:r>
            <a:r>
              <a:rPr lang="ru-RU" sz="1200" dirty="0" smtClean="0"/>
              <a:t> - тающий лёд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86635" y="368660"/>
            <a:ext cx="6840760" cy="461665"/>
          </a:xfrm>
          <a:prstGeom prst="rect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ЛИТЕРАТУРА: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881590" y="1223755"/>
            <a:ext cx="7583940" cy="3000264"/>
            <a:chOff x="300136" y="4035529"/>
            <a:chExt cx="8064896" cy="268547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0136" y="4035529"/>
              <a:ext cx="8064896" cy="2685472"/>
            </a:xfrm>
            <a:prstGeom prst="roundRect">
              <a:avLst/>
            </a:prstGeom>
            <a:solidFill>
              <a:srgbClr val="69FFAD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78517" y="4035529"/>
              <a:ext cx="7594444" cy="26187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Дорожная безопасность : Учебная книжка-тетрадь для 3-го (4-го)</a:t>
              </a:r>
              <a:r>
                <a:rPr lang="ru-RU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кл</a:t>
              </a: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Приложение к уч.-</a:t>
              </a:r>
              <a:r>
                <a:rPr lang="ru-RU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мет.пос</a:t>
              </a: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«Дорожная безопасность: обучение и воспитание </a:t>
              </a:r>
              <a:r>
                <a:rPr lang="ru-RU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мл.шк</a:t>
              </a: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.»/Под </a:t>
              </a:r>
              <a:r>
                <a:rPr lang="ru-RU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общ.ред.В.А.Федорова</a:t>
              </a: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.-М.: </a:t>
              </a:r>
              <a:r>
                <a:rPr lang="ru-RU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Изд.Дом</a:t>
              </a: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Третий Рим, 2002.-32 с.: ил.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Фролов М.П. Безопасное поведение на дорогах.5-10классы: программы дополнительного образования для общеобразовательных учреждений/ М.: Дрофа,2010.-46,(2)с.</a:t>
              </a:r>
            </a:p>
            <a:p>
              <a:pPr marL="457200" indent="-457200">
                <a:buFont typeface="+mj-lt"/>
                <a:buAutoNum type="arabicPeriod"/>
              </a:pP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971600" y="4419110"/>
            <a:ext cx="7583940" cy="1740124"/>
          </a:xfrm>
          <a:prstGeom prst="roundRect">
            <a:avLst/>
          </a:prstGeom>
          <a:solidFill>
            <a:srgbClr val="69FFAD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3"/>
            </a:pPr>
            <a:r>
              <a:rPr lang="ru-RU" sz="2000" dirty="0" smtClean="0">
                <a:solidFill>
                  <a:srgbClr val="0000FF"/>
                </a:solidFill>
              </a:rPr>
              <a:t>Явления природы: сборник загадок; 1-4 </a:t>
            </a:r>
            <a:r>
              <a:rPr lang="ru-RU" sz="2000" dirty="0" err="1" smtClean="0">
                <a:solidFill>
                  <a:srgbClr val="0000FF"/>
                </a:solidFill>
              </a:rPr>
              <a:t>кл</a:t>
            </a:r>
            <a:r>
              <a:rPr lang="ru-RU" sz="2000" dirty="0" smtClean="0">
                <a:solidFill>
                  <a:srgbClr val="0000FF"/>
                </a:solidFill>
              </a:rPr>
              <a:t>./сост. Е.М.Тихомирова. М.: Изд-во «Экзамен», 2008.-2-е изд.стереотип.-63, (1)с.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7171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4000" y="56451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/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33689" y="3501008"/>
            <a:ext cx="1019175" cy="733425"/>
          </a:xfrm>
          <a:prstGeom prst="rect">
            <a:avLst/>
          </a:prstGeom>
          <a:noFill/>
        </p:spPr>
      </p:pic>
      <p:pic>
        <p:nvPicPr>
          <p:cNvPr id="7176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7363" y="18732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8195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>
            <a:hlinkClick r:id="rId4" action="ppaction://hlinksldjump"/>
          </p:cNvPr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5" action="ppaction://hlinksldjump"/>
          </p:cNvPr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9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63" y="508476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3"/>
          <p:cNvGrpSpPr>
            <a:grpSpLocks noGrp="1"/>
          </p:cNvGrpSpPr>
          <p:nvPr/>
        </p:nvGrpSpPr>
        <p:grpSpPr bwMode="auto">
          <a:xfrm>
            <a:off x="1187450" y="260350"/>
            <a:ext cx="7296150" cy="1143000"/>
            <a:chOff x="251520" y="1988840"/>
            <a:chExt cx="2952328" cy="79208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251520" y="1988840"/>
              <a:ext cx="2952328" cy="792088"/>
            </a:xfrm>
            <a:prstGeom prst="doubleWave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1003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0083" y="2132856"/>
              <a:ext cx="2801126" cy="4479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cap="all" dirty="0">
                  <a:ln/>
                  <a:solidFill>
                    <a:srgbClr val="260FB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Times New Roman" pitchFamily="18" charset="0"/>
                </a:rPr>
                <a:t>Номер телефона при пожаре?</a:t>
              </a:r>
            </a:p>
          </p:txBody>
        </p:sp>
      </p:grpSp>
      <p:pic>
        <p:nvPicPr>
          <p:cNvPr id="9219" name="Picture 6" descr="E:\безопасность\пожар\37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>
            <a:hlinkClick r:id="rId4" action="ppaction://hlinksldjump"/>
          </p:cNvPr>
          <p:cNvSpPr/>
          <p:nvPr/>
        </p:nvSpPr>
        <p:spPr>
          <a:xfrm>
            <a:off x="684213" y="3213100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- 02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войная волна 9">
            <a:hlinkClick r:id="rId5" action="ppaction://hlinksldjump"/>
          </p:cNvPr>
          <p:cNvSpPr/>
          <p:nvPr/>
        </p:nvSpPr>
        <p:spPr>
          <a:xfrm>
            <a:off x="684213" y="1628775"/>
            <a:ext cx="5903912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755650" y="4868863"/>
            <a:ext cx="5903913" cy="1584325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Номер телефона пожарной охраны - 03</a:t>
            </a:r>
            <a:endParaRPr lang="ru-RU" sz="2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23" name="Picture 3" descr="E:\Школьные запросы\Картинки\Смайлы\36_2_4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63" y="5084763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C:\Users\Сергей\Desktop\Новая папка\1480290-bff9fa860bfff66b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7363" y="187325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1845</Words>
  <Application>Microsoft Office PowerPoint</Application>
  <PresentationFormat>Экран (4:3)</PresentationFormat>
  <Paragraphs>313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Акинина СА</cp:lastModifiedBy>
  <cp:revision>311</cp:revision>
  <dcterms:created xsi:type="dcterms:W3CDTF">2011-10-30T07:59:22Z</dcterms:created>
  <dcterms:modified xsi:type="dcterms:W3CDTF">2011-11-08T04:28:35Z</dcterms:modified>
</cp:coreProperties>
</file>