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0FD58A-9900-4E12-BC65-5C7CF04E4B33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0514D5-A51C-4441-A5AD-589A760152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0FD58A-9900-4E12-BC65-5C7CF04E4B33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0514D5-A51C-4441-A5AD-589A76015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0FD58A-9900-4E12-BC65-5C7CF04E4B33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0514D5-A51C-4441-A5AD-589A76015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0FD58A-9900-4E12-BC65-5C7CF04E4B33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0514D5-A51C-4441-A5AD-589A76015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0FD58A-9900-4E12-BC65-5C7CF04E4B33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0514D5-A51C-4441-A5AD-589A760152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0FD58A-9900-4E12-BC65-5C7CF04E4B33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0514D5-A51C-4441-A5AD-589A76015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0FD58A-9900-4E12-BC65-5C7CF04E4B33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0514D5-A51C-4441-A5AD-589A760152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0FD58A-9900-4E12-BC65-5C7CF04E4B33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0514D5-A51C-4441-A5AD-589A76015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0FD58A-9900-4E12-BC65-5C7CF04E4B33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0514D5-A51C-4441-A5AD-589A76015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0FD58A-9900-4E12-BC65-5C7CF04E4B33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0514D5-A51C-4441-A5AD-589A76015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F0FD58A-9900-4E12-BC65-5C7CF04E4B33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E0514D5-A51C-4441-A5AD-589A76015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F0FD58A-9900-4E12-BC65-5C7CF04E4B33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E0514D5-A51C-4441-A5AD-589A76015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285860"/>
            <a:ext cx="8715404" cy="1785950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Работа школьного психолога по сохранению и укреплению психологического здоровья школьников (обобщение опыта работы)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5000636"/>
            <a:ext cx="3771904" cy="12096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b="1" dirty="0"/>
              <a:t>Губкина Татьяна Константиновна, </a:t>
            </a:r>
            <a:endParaRPr lang="ru-RU" sz="2400" dirty="0"/>
          </a:p>
          <a:p>
            <a:pPr>
              <a:spcBef>
                <a:spcPts val="0"/>
              </a:spcBef>
            </a:pPr>
            <a:r>
              <a:rPr lang="ru-RU" sz="2400" b="1" dirty="0"/>
              <a:t>педагог-психолог</a:t>
            </a:r>
            <a:endParaRPr lang="ru-RU" sz="24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14546" y="500042"/>
            <a:ext cx="51435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Государственная общеобразовательная школа-интернат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«Гимназия искусств при Главе Республики Коми»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pic>
        <p:nvPicPr>
          <p:cNvPr id="5" name="Рисунок 4" descr="C:\Documents and Settings\Администратор\Local Settings\Temporary Internet Files\Content.Word\сканирование00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500438"/>
            <a:ext cx="4000527" cy="276796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12064"/>
            <a:ext cx="7972452" cy="9144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Задачи работы психолога по данной проблеме с учащимися </a:t>
            </a:r>
            <a:r>
              <a:rPr lang="ru-RU" sz="3200" dirty="0"/>
              <a:t>начальной школы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8686800" cy="448311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/>
              <a:t>оптимизация социальной среды для повышения уровня психологического здоровья: родители, педагоги, </a:t>
            </a:r>
            <a:r>
              <a:rPr lang="ru-RU" sz="2800" dirty="0" smtClean="0"/>
              <a:t>сверстники;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профилактика </a:t>
            </a:r>
            <a:r>
              <a:rPr lang="ru-RU" sz="2800" dirty="0"/>
              <a:t>нарушений психологического здоровья и повышение его </a:t>
            </a:r>
            <a:r>
              <a:rPr lang="ru-RU" sz="2800" dirty="0" smtClean="0"/>
              <a:t>уровня;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организация </a:t>
            </a:r>
            <a:r>
              <a:rPr lang="ru-RU" sz="2800" dirty="0"/>
              <a:t>коррекционной работы с детьми, имеющими существенные нарушения психологического </a:t>
            </a:r>
            <a:r>
              <a:rPr lang="ru-RU" sz="2800" dirty="0" smtClean="0"/>
              <a:t>здоровья.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Средства и формы </a:t>
            </a:r>
            <a:r>
              <a:rPr lang="ru-RU" dirty="0"/>
              <a:t>реализации </a:t>
            </a:r>
            <a:r>
              <a:rPr lang="ru-RU" dirty="0" smtClean="0"/>
              <a:t>задач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7772400" cy="4714876"/>
          </a:xfrm>
        </p:spPr>
        <p:txBody>
          <a:bodyPr>
            <a:normAutofit/>
          </a:bodyPr>
          <a:lstStyle/>
          <a:p>
            <a:r>
              <a:rPr lang="ru-RU" dirty="0" smtClean="0"/>
              <a:t>Ролевые игры</a:t>
            </a:r>
          </a:p>
          <a:p>
            <a:r>
              <a:rPr lang="ru-RU" dirty="0" err="1" smtClean="0"/>
              <a:t>Психогимнастика</a:t>
            </a:r>
            <a:endParaRPr lang="ru-RU" dirty="0" smtClean="0"/>
          </a:p>
          <a:p>
            <a:r>
              <a:rPr lang="ru-RU" dirty="0" smtClean="0"/>
              <a:t>Проективные методики</a:t>
            </a:r>
          </a:p>
          <a:p>
            <a:r>
              <a:rPr lang="ru-RU" dirty="0" smtClean="0"/>
              <a:t>Адаптационные мероприятия в начале учебного года</a:t>
            </a:r>
          </a:p>
          <a:p>
            <a:r>
              <a:rPr lang="ru-RU" dirty="0" smtClean="0"/>
              <a:t>Занятия с элементами тренинга</a:t>
            </a:r>
          </a:p>
          <a:p>
            <a:r>
              <a:rPr lang="ru-RU" dirty="0" smtClean="0"/>
              <a:t>Релаксационные занятия</a:t>
            </a:r>
          </a:p>
          <a:p>
            <a:r>
              <a:rPr lang="ru-RU" dirty="0" smtClean="0"/>
              <a:t>Уроки психологической азбуки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/>
              <a:t>Методы психологической работы с учащимися основной </a:t>
            </a:r>
            <a:r>
              <a:rPr lang="ru-RU" dirty="0" smtClean="0"/>
              <a:t>школы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58204" cy="4712510"/>
          </a:xfrm>
        </p:spPr>
        <p:txBody>
          <a:bodyPr/>
          <a:lstStyle/>
          <a:p>
            <a:r>
              <a:rPr lang="ru-RU" dirty="0" err="1"/>
              <a:t>Арт-терапевтические</a:t>
            </a:r>
            <a:r>
              <a:rPr lang="ru-RU" dirty="0"/>
              <a:t> </a:t>
            </a:r>
            <a:r>
              <a:rPr lang="ru-RU" dirty="0" smtClean="0"/>
              <a:t>методы как наиболее эффективные средства укрепления психологического здоровья.</a:t>
            </a:r>
          </a:p>
          <a:p>
            <a:r>
              <a:rPr lang="ru-RU" dirty="0" err="1"/>
              <a:t>Метавоздействие</a:t>
            </a:r>
            <a:r>
              <a:rPr lang="ru-RU" dirty="0"/>
              <a:t> как новый метод </a:t>
            </a:r>
            <a:r>
              <a:rPr lang="ru-RU" dirty="0" smtClean="0"/>
              <a:t>работы.</a:t>
            </a:r>
          </a:p>
          <a:p>
            <a:r>
              <a:rPr lang="ru-RU" dirty="0"/>
              <a:t>Психологические игры и упражнения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«Мешок с сюрпризами»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429684" cy="5000660"/>
          </a:xfrm>
        </p:spPr>
        <p:txBody>
          <a:bodyPr>
            <a:noAutofit/>
          </a:bodyPr>
          <a:lstStyle/>
          <a:p>
            <a:pPr marL="0" indent="447675" algn="just">
              <a:spcBef>
                <a:spcPts val="0"/>
              </a:spcBef>
              <a:buNone/>
            </a:pPr>
            <a:r>
              <a:rPr lang="ru-RU" sz="2600" dirty="0" smtClean="0"/>
              <a:t>Учащиеся </a:t>
            </a:r>
            <a:r>
              <a:rPr lang="ru-RU" sz="2600" dirty="0"/>
              <a:t>делятся на 3-4 команды, в каждой из которых 5-6 человек, и получают по мешку с предметами. В мешочке (пакете) лежат предметы: ключи, спички, свечка, бумажный носовой платок, баночка из-под крема, шапка и </a:t>
            </a:r>
            <a:r>
              <a:rPr lang="ru-RU" sz="2600" dirty="0" smtClean="0"/>
              <a:t>т.д.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2600" dirty="0" smtClean="0"/>
              <a:t>Каждая </a:t>
            </a:r>
            <a:r>
              <a:rPr lang="ru-RU" sz="2600" dirty="0"/>
              <a:t>команда за 10 минут готовит короткую сценку, в которой будут использоваться все предметы из мешка. Затем команды по очереди представляют свои сценки. </a:t>
            </a:r>
            <a:endParaRPr lang="ru-RU" sz="2600" dirty="0" smtClean="0"/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2600" dirty="0" smtClean="0"/>
              <a:t>Обсуждение</a:t>
            </a:r>
            <a:r>
              <a:rPr lang="ru-RU" sz="2600" dirty="0"/>
              <a:t>:</a:t>
            </a:r>
          </a:p>
          <a:p>
            <a:pPr lvl="0">
              <a:spcBef>
                <a:spcPts val="0"/>
              </a:spcBef>
            </a:pPr>
            <a:r>
              <a:rPr lang="ru-RU" sz="2600" dirty="0"/>
              <a:t>Трудно ли было готовиться?</a:t>
            </a:r>
          </a:p>
          <a:p>
            <a:pPr lvl="0">
              <a:spcBef>
                <a:spcPts val="0"/>
              </a:spcBef>
            </a:pPr>
            <a:r>
              <a:rPr lang="ru-RU" sz="2600" dirty="0"/>
              <a:t>Как я себя чувствовал?</a:t>
            </a:r>
          </a:p>
          <a:p>
            <a:pPr>
              <a:spcBef>
                <a:spcPts val="0"/>
              </a:spcBef>
            </a:pPr>
            <a:r>
              <a:rPr lang="ru-RU" sz="2600" dirty="0"/>
              <a:t>Смог ли я сыграть роль?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 работы </a:t>
            </a:r>
            <a:r>
              <a:rPr lang="ru-RU" dirty="0"/>
              <a:t>психолога в старшей школе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8329642" cy="4483113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2600" dirty="0"/>
              <a:t>общая эмоциональная поддержка;</a:t>
            </a:r>
          </a:p>
          <a:p>
            <a:pPr lvl="0">
              <a:spcBef>
                <a:spcPts val="0"/>
              </a:spcBef>
            </a:pPr>
            <a:r>
              <a:rPr lang="ru-RU" sz="2600" dirty="0"/>
              <a:t>анализ и обсуждение данной жизненной ситуации;</a:t>
            </a:r>
          </a:p>
          <a:p>
            <a:pPr lvl="0">
              <a:spcBef>
                <a:spcPts val="0"/>
              </a:spcBef>
            </a:pPr>
            <a:r>
              <a:rPr lang="ru-RU" sz="2600" dirty="0"/>
              <a:t>информация по проблеме, расширение сведений по ней;</a:t>
            </a:r>
          </a:p>
          <a:p>
            <a:pPr lvl="0">
              <a:spcBef>
                <a:spcPts val="0"/>
              </a:spcBef>
            </a:pPr>
            <a:r>
              <a:rPr lang="ru-RU" sz="2600" dirty="0"/>
              <a:t>поддержка принятого решения;</a:t>
            </a:r>
          </a:p>
          <a:p>
            <a:pPr lvl="0">
              <a:spcBef>
                <a:spcPts val="0"/>
              </a:spcBef>
            </a:pPr>
            <a:r>
              <a:rPr lang="ru-RU" sz="2600" dirty="0"/>
              <a:t>мотивирование на семейное консультирование;</a:t>
            </a:r>
          </a:p>
          <a:p>
            <a:pPr lvl="0">
              <a:spcBef>
                <a:spcPts val="0"/>
              </a:spcBef>
            </a:pPr>
            <a:r>
              <a:rPr lang="ru-RU" sz="2600" dirty="0"/>
              <a:t>мотивирование на поиск психотерапевтической помощи;</a:t>
            </a:r>
          </a:p>
          <a:p>
            <a:pPr lvl="0">
              <a:spcBef>
                <a:spcPts val="0"/>
              </a:spcBef>
            </a:pPr>
            <a:r>
              <a:rPr lang="ru-RU" sz="2600" dirty="0"/>
              <a:t>расширение сознания и повышение психологической грамотности;</a:t>
            </a:r>
          </a:p>
          <a:p>
            <a:pPr lvl="0">
              <a:spcBef>
                <a:spcPts val="0"/>
              </a:spcBef>
            </a:pPr>
            <a:r>
              <a:rPr lang="ru-RU" sz="2600" dirty="0"/>
              <a:t>повышение стрессовой и кризисной толерантности</a:t>
            </a:r>
            <a:r>
              <a:rPr lang="ru-RU" sz="2600" dirty="0" smtClean="0"/>
              <a:t>.</a:t>
            </a:r>
            <a:endParaRPr lang="ru-RU" sz="2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Типичные ошибки </a:t>
            </a:r>
            <a:r>
              <a:rPr lang="ru-RU" dirty="0"/>
              <a:t>психолога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525963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2800" dirty="0"/>
              <a:t>механическое использование модели консультирования, жесткое следование этапам;</a:t>
            </a:r>
          </a:p>
          <a:p>
            <a:pPr lvl="0">
              <a:spcBef>
                <a:spcPts val="0"/>
              </a:spcBef>
            </a:pPr>
            <a:r>
              <a:rPr lang="ru-RU" sz="2800" dirty="0"/>
              <a:t>иллюзия собственного могущества, непогрешимости, мудрости;</a:t>
            </a:r>
          </a:p>
          <a:p>
            <a:pPr lvl="0">
              <a:spcBef>
                <a:spcPts val="0"/>
              </a:spcBef>
            </a:pPr>
            <a:r>
              <a:rPr lang="ru-RU" sz="2800" dirty="0"/>
              <a:t>выдача предписаний, советов;</a:t>
            </a:r>
          </a:p>
          <a:p>
            <a:pPr lvl="0">
              <a:spcBef>
                <a:spcPts val="0"/>
              </a:spcBef>
            </a:pPr>
            <a:r>
              <a:rPr lang="ru-RU" sz="2800" dirty="0"/>
              <a:t>многословие;</a:t>
            </a:r>
          </a:p>
          <a:p>
            <a:pPr lvl="0">
              <a:spcBef>
                <a:spcPts val="0"/>
              </a:spcBef>
            </a:pPr>
            <a:r>
              <a:rPr lang="ru-RU" sz="2800" dirty="0"/>
              <a:t>категоричность, безапелляционность высказываний;</a:t>
            </a:r>
          </a:p>
          <a:p>
            <a:pPr lvl="0">
              <a:spcBef>
                <a:spcPts val="0"/>
              </a:spcBef>
            </a:pPr>
            <a:r>
              <a:rPr lang="ru-RU" sz="2800" dirty="0"/>
              <a:t>навязывание своих ценностей и жизненных правил;</a:t>
            </a:r>
          </a:p>
          <a:p>
            <a:pPr>
              <a:spcBef>
                <a:spcPts val="0"/>
              </a:spcBef>
            </a:pPr>
            <a:r>
              <a:rPr lang="ru-RU" sz="2800" dirty="0"/>
              <a:t>неискренность и отсутствие </a:t>
            </a:r>
            <a:r>
              <a:rPr lang="ru-RU" sz="2800" dirty="0" smtClean="0"/>
              <a:t>спонтанности.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работы с конфликтной </a:t>
            </a:r>
            <a:r>
              <a:rPr lang="ru-RU" dirty="0"/>
              <a:t>ситуацией в </a:t>
            </a:r>
            <a:r>
              <a:rPr lang="ru-RU" dirty="0" smtClean="0"/>
              <a:t>классе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8329642" cy="4483113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2400" dirty="0"/>
              <a:t>Психолог обращается к детям, которых касается данный конфликт, с предложением обсудить его и вместе найти из него выход.</a:t>
            </a:r>
          </a:p>
          <a:p>
            <a:pPr lvl="0">
              <a:spcBef>
                <a:spcPts val="0"/>
              </a:spcBef>
            </a:pPr>
            <a:r>
              <a:rPr lang="ru-RU" sz="2400" dirty="0"/>
              <a:t>Попросить очевидцев дать свое описание события, дать возможность всем «выпустить пар</a:t>
            </a:r>
            <a:r>
              <a:rPr lang="ru-RU" sz="2400" dirty="0" smtClean="0"/>
              <a:t>».</a:t>
            </a:r>
            <a:endParaRPr lang="ru-RU" sz="2400" dirty="0"/>
          </a:p>
          <a:p>
            <a:pPr lvl="0">
              <a:spcBef>
                <a:spcPts val="0"/>
              </a:spcBef>
            </a:pPr>
            <a:r>
              <a:rPr lang="ru-RU" sz="2400" dirty="0"/>
              <a:t>Психолог предлагает участникам конфликта обрисовать несколько возможных способов решения проблемы</a:t>
            </a:r>
            <a:r>
              <a:rPr lang="ru-RU" sz="2400" dirty="0" smtClean="0"/>
              <a:t>.</a:t>
            </a:r>
            <a:endParaRPr lang="ru-RU" sz="2400" dirty="0"/>
          </a:p>
          <a:p>
            <a:pPr lvl="0">
              <a:spcBef>
                <a:spcPts val="0"/>
              </a:spcBef>
            </a:pPr>
            <a:r>
              <a:rPr lang="ru-RU" sz="2400" dirty="0"/>
              <a:t>Необходимо поощрять детей к обдумыванию физических и эмоциональных последствий каждого решения.</a:t>
            </a:r>
          </a:p>
          <a:p>
            <a:pPr lvl="0">
              <a:spcBef>
                <a:spcPts val="0"/>
              </a:spcBef>
            </a:pPr>
            <a:r>
              <a:rPr lang="ru-RU" sz="2400" dirty="0"/>
              <a:t>Выбирайте одно из решений, по которому можно </a:t>
            </a:r>
            <a:r>
              <a:rPr lang="ru-RU" sz="2400" dirty="0" smtClean="0"/>
              <a:t>прийти </a:t>
            </a:r>
            <a:r>
              <a:rPr lang="ru-RU" sz="2400" dirty="0"/>
              <a:t>к общему согласию, и вырабатывайте совместный общий план действий по его реализации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Метод позитивного подхода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786842" cy="4697427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2600" dirty="0" smtClean="0"/>
              <a:t>Выяснение </a:t>
            </a:r>
            <a:r>
              <a:rPr lang="ru-RU" sz="2600" dirty="0"/>
              <a:t>проблемы. Цель этого этапа – обозначить в общем виде </a:t>
            </a:r>
            <a:r>
              <a:rPr lang="ru-RU" sz="2600" dirty="0" err="1"/>
              <a:t>труднорешаемую</a:t>
            </a:r>
            <a:r>
              <a:rPr lang="ru-RU" sz="2600" dirty="0"/>
              <a:t> ситуацию. Задача психолога – перевести человека на обсуждение ресурсов самой ситуации.</a:t>
            </a:r>
          </a:p>
          <a:p>
            <a:pPr lvl="0">
              <a:spcBef>
                <a:spcPts val="0"/>
              </a:spcBef>
            </a:pPr>
            <a:r>
              <a:rPr lang="ru-RU" sz="2600" dirty="0"/>
              <a:t>Психологическое интервью. Психолог формулирует вопросы так, чтобы помочь человеку выяснить в его жизни ситуации, которые могут помочь решить данную проблему.</a:t>
            </a:r>
          </a:p>
          <a:p>
            <a:pPr lvl="0">
              <a:spcBef>
                <a:spcPts val="0"/>
              </a:spcBef>
            </a:pPr>
            <a:r>
              <a:rPr lang="ru-RU" sz="2600" dirty="0"/>
              <a:t>Исследование особенностей самого клиента, его социального окружения.  Задача – получить сведения о ресурсных возможностях человека.</a:t>
            </a:r>
          </a:p>
          <a:p>
            <a:pPr>
              <a:spcBef>
                <a:spcPts val="0"/>
              </a:spcBef>
            </a:pPr>
            <a:r>
              <a:rPr lang="ru-RU" sz="2600" dirty="0"/>
              <a:t>Совместное моделирование поведения человека, направленное на решение его </a:t>
            </a:r>
            <a:r>
              <a:rPr lang="ru-RU" sz="2600" dirty="0" smtClean="0"/>
              <a:t>проблем.</a:t>
            </a:r>
            <a:endParaRPr lang="ru-RU" sz="2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«Техника безопасности» </a:t>
            </a:r>
            <a:r>
              <a:rPr lang="ru-RU" dirty="0"/>
              <a:t>в работе психолога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dirty="0"/>
              <a:t>Некорректное, неграмотное использование диагностических методов, </a:t>
            </a:r>
            <a:r>
              <a:rPr lang="ru-RU" sz="2800" dirty="0" smtClean="0"/>
              <a:t>методик.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Опасность </a:t>
            </a:r>
            <a:r>
              <a:rPr lang="ru-RU" sz="2800" dirty="0"/>
              <a:t>«привязать к себе клиента или самому оказаться втянутым в конфликт</a:t>
            </a:r>
            <a:r>
              <a:rPr lang="ru-RU" sz="2800" dirty="0" smtClean="0"/>
              <a:t>».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Нечеткость</a:t>
            </a:r>
            <a:r>
              <a:rPr lang="ru-RU" sz="2800" dirty="0"/>
              <a:t>, неопределенность теоретических оснований своей </a:t>
            </a:r>
            <a:r>
              <a:rPr lang="ru-RU" sz="2800" dirty="0" smtClean="0"/>
              <a:t>деятельности.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Вмешательство </a:t>
            </a:r>
            <a:r>
              <a:rPr lang="ru-RU" sz="2800" dirty="0"/>
              <a:t>в психическое развитие, в уникальную неповторимость </a:t>
            </a:r>
            <a:r>
              <a:rPr lang="ru-RU" sz="2800" dirty="0" smtClean="0"/>
              <a:t>человека.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«Соскальзывание</a:t>
            </a:r>
            <a:r>
              <a:rPr lang="ru-RU" sz="2800" dirty="0"/>
              <a:t>» на выполнение функций </a:t>
            </a:r>
            <a:r>
              <a:rPr lang="ru-RU" sz="2800" dirty="0" smtClean="0"/>
              <a:t>педагога.</a:t>
            </a:r>
            <a:endParaRPr lang="ru-R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Перспективы работы </a:t>
            </a:r>
            <a:r>
              <a:rPr lang="ru-RU" dirty="0"/>
              <a:t>по теме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 smtClean="0"/>
              <a:t>Создание проекта </a:t>
            </a:r>
            <a:r>
              <a:rPr lang="ru-RU" sz="2800" dirty="0"/>
              <a:t>«Формирование у учащихся осознанного отношения к психологическому здоровью</a:t>
            </a:r>
            <a:r>
              <a:rPr lang="ru-RU" sz="2800" dirty="0" smtClean="0"/>
              <a:t>».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Разработка темы </a:t>
            </a:r>
            <a:r>
              <a:rPr lang="ru-RU" sz="2800" dirty="0"/>
              <a:t>психологического  здоровья </a:t>
            </a:r>
            <a:r>
              <a:rPr lang="ru-RU" sz="2800" dirty="0" smtClean="0"/>
              <a:t>педагогов.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 обобщения опыта работы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Теоретическое осмысление и систематизация практического опыта применения знаний и навыков формирования психологического </a:t>
            </a:r>
            <a:r>
              <a:rPr lang="ru-RU" dirty="0"/>
              <a:t>здоровья </a:t>
            </a:r>
            <a:r>
              <a:rPr lang="ru-RU" dirty="0" smtClean="0"/>
              <a:t>детей.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P.S.</a:t>
            </a:r>
            <a:r>
              <a:rPr lang="ru-RU" dirty="0" smtClean="0"/>
              <a:t>: Как обобщить опыт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8329642" cy="4483113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800" dirty="0" smtClean="0"/>
              <a:t>Подготовительный этап – </a:t>
            </a:r>
            <a:r>
              <a:rPr lang="ru-RU" sz="2800" dirty="0" err="1" smtClean="0"/>
              <a:t>самомотивация</a:t>
            </a:r>
            <a:r>
              <a:rPr lang="ru-RU" sz="2800" dirty="0"/>
              <a:t> </a:t>
            </a:r>
            <a:r>
              <a:rPr lang="ru-RU" sz="2800" dirty="0" smtClean="0"/>
              <a:t>(сбор имеющегося материала, его изучение, определение проблемы и формы обобщения)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800" dirty="0" smtClean="0"/>
              <a:t>Основной этап – </a:t>
            </a:r>
            <a:r>
              <a:rPr lang="ru-RU" sz="2800" dirty="0" err="1" smtClean="0"/>
              <a:t>самоизучение</a:t>
            </a:r>
            <a:r>
              <a:rPr lang="ru-RU" sz="2800" dirty="0" smtClean="0"/>
              <a:t> (изучение литературы, выделение научных идей; систематизация изученного, описание собственного материала)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800" dirty="0" smtClean="0"/>
              <a:t>Заключительный этап – оформление (набор основного и дополнительного материала, экспертная оценка)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572560" cy="507209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dirty="0" smtClean="0">
                <a:ea typeface="Calibri"/>
              </a:rPr>
              <a:t>Психология здоровья – это наука о психологических причинах здоровья, о методах и средствах его сохранения, укрепления и развития. 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Психическое </a:t>
            </a:r>
            <a:r>
              <a:rPr lang="ru-RU" sz="2800" dirty="0"/>
              <a:t>здоровье </a:t>
            </a:r>
            <a:r>
              <a:rPr lang="ru-RU" sz="2800" dirty="0" smtClean="0"/>
              <a:t>– баланс </a:t>
            </a:r>
            <a:r>
              <a:rPr lang="ru-RU" sz="2800" dirty="0"/>
              <a:t>различных психических свойств и </a:t>
            </a:r>
            <a:r>
              <a:rPr lang="ru-RU" sz="2800" dirty="0" smtClean="0"/>
              <a:t>процессов.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Психологическое </a:t>
            </a:r>
            <a:r>
              <a:rPr lang="ru-RU" sz="2800" dirty="0"/>
              <a:t>здоровье – это </a:t>
            </a:r>
            <a:r>
              <a:rPr lang="ru-RU" sz="2800" dirty="0" smtClean="0"/>
              <a:t>психологические </a:t>
            </a:r>
            <a:r>
              <a:rPr lang="ru-RU" sz="2800" dirty="0"/>
              <a:t>аспекты психического здоровья, то есть совокупность личностных характеристик, являющихся предпосылками </a:t>
            </a:r>
            <a:r>
              <a:rPr lang="ru-RU" sz="2800" dirty="0" err="1"/>
              <a:t>стрессоустойчивости</a:t>
            </a:r>
            <a:r>
              <a:rPr lang="ru-RU" sz="2800" dirty="0"/>
              <a:t>, социальной адаптации, успешной </a:t>
            </a:r>
            <a:r>
              <a:rPr lang="ru-RU" sz="2800" dirty="0" smtClean="0"/>
              <a:t>самореализации.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Нарушения психологического </a:t>
            </a:r>
            <a:r>
              <a:rPr lang="ru-RU" dirty="0"/>
              <a:t>здоровья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8786842" cy="4197361"/>
          </a:xfrm>
        </p:spPr>
        <p:txBody>
          <a:bodyPr/>
          <a:lstStyle/>
          <a:p>
            <a:pPr marL="711200">
              <a:spcBef>
                <a:spcPts val="0"/>
              </a:spcBef>
              <a:buNone/>
            </a:pPr>
            <a:r>
              <a:rPr lang="ru-RU" b="1" dirty="0"/>
              <a:t>Защитная </a:t>
            </a:r>
            <a:r>
              <a:rPr lang="ru-RU" b="1" dirty="0" smtClean="0"/>
              <a:t>агрессивность</a:t>
            </a:r>
          </a:p>
          <a:p>
            <a:pPr lvl="0">
              <a:spcBef>
                <a:spcPts val="0"/>
              </a:spcBef>
            </a:pPr>
            <a:r>
              <a:rPr lang="ru-RU" dirty="0"/>
              <a:t>часто конфликтует, дерется;</a:t>
            </a:r>
          </a:p>
          <a:p>
            <a:pPr lvl="0">
              <a:spcBef>
                <a:spcPts val="0"/>
              </a:spcBef>
            </a:pPr>
            <a:r>
              <a:rPr lang="ru-RU" dirty="0"/>
              <a:t>громко говорит;</a:t>
            </a:r>
          </a:p>
          <a:p>
            <a:pPr lvl="0">
              <a:spcBef>
                <a:spcPts val="0"/>
              </a:spcBef>
            </a:pPr>
            <a:r>
              <a:rPr lang="ru-RU" dirty="0"/>
              <a:t>на занятиях и уроках выкрикивает;</a:t>
            </a:r>
          </a:p>
          <a:p>
            <a:pPr>
              <a:spcBef>
                <a:spcPts val="0"/>
              </a:spcBef>
            </a:pPr>
            <a:r>
              <a:rPr lang="ru-RU" dirty="0"/>
              <a:t>может проявлять обостренную тенденцию к </a:t>
            </a:r>
            <a:r>
              <a:rPr lang="ru-RU" dirty="0" smtClean="0"/>
              <a:t>лидерству.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Нарушения психологического здоровья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786842" cy="4900634"/>
          </a:xfrm>
        </p:spPr>
        <p:txBody>
          <a:bodyPr>
            <a:noAutofit/>
          </a:bodyPr>
          <a:lstStyle/>
          <a:p>
            <a:pPr marL="711200">
              <a:spcBef>
                <a:spcPts val="0"/>
              </a:spcBef>
              <a:buNone/>
            </a:pPr>
            <a:r>
              <a:rPr lang="ru-RU" sz="2600" b="1" dirty="0"/>
              <a:t>Деструктивная </a:t>
            </a:r>
            <a:r>
              <a:rPr lang="ru-RU" sz="2600" b="1" dirty="0" smtClean="0"/>
              <a:t>агрессивность</a:t>
            </a:r>
          </a:p>
          <a:p>
            <a:pPr lvl="0">
              <a:spcBef>
                <a:spcPts val="0"/>
              </a:spcBef>
            </a:pPr>
            <a:r>
              <a:rPr lang="ru-RU" sz="2600" dirty="0"/>
              <a:t>испытывают стремление к употреблению слов анальной проблематики («туалетных»);</a:t>
            </a:r>
          </a:p>
          <a:p>
            <a:pPr lvl="0">
              <a:spcBef>
                <a:spcPts val="0"/>
              </a:spcBef>
            </a:pPr>
            <a:r>
              <a:rPr lang="ru-RU" sz="2600" dirty="0"/>
              <a:t>присутствует стремление ломать (рвать, резать);</a:t>
            </a:r>
          </a:p>
          <a:p>
            <a:pPr lvl="0">
              <a:spcBef>
                <a:spcPts val="0"/>
              </a:spcBef>
            </a:pPr>
            <a:r>
              <a:rPr lang="ru-RU" sz="2600" dirty="0"/>
              <a:t>склонны к проявлению косвенной агрессии (например, ябедничают или действуют исподтишка);</a:t>
            </a:r>
          </a:p>
          <a:p>
            <a:pPr lvl="0">
              <a:spcBef>
                <a:spcPts val="0"/>
              </a:spcBef>
            </a:pPr>
            <a:r>
              <a:rPr lang="ru-RU" sz="2600" dirty="0"/>
              <a:t>проявляют радость при разрушении чего-либо (например, при виде бьющейся посуды);</a:t>
            </a:r>
          </a:p>
          <a:p>
            <a:pPr lvl="0">
              <a:spcBef>
                <a:spcPts val="0"/>
              </a:spcBef>
            </a:pPr>
            <a:r>
              <a:rPr lang="ru-RU" sz="2600" dirty="0"/>
              <a:t>в общепринятом смысле почти неагрессивны (редко дерутся);</a:t>
            </a:r>
          </a:p>
          <a:p>
            <a:pPr>
              <a:spcBef>
                <a:spcPts val="0"/>
              </a:spcBef>
            </a:pPr>
            <a:r>
              <a:rPr lang="ru-RU" sz="2600" dirty="0"/>
              <a:t>в ситуациях проверки знаний проявляют неуверенность, </a:t>
            </a:r>
            <a:r>
              <a:rPr lang="ru-RU" sz="2600" dirty="0" err="1" smtClean="0"/>
              <a:t>сверхконтроль</a:t>
            </a:r>
            <a:r>
              <a:rPr lang="ru-RU" sz="2600" dirty="0" smtClean="0"/>
              <a:t>.</a:t>
            </a:r>
            <a:endParaRPr lang="ru-RU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Нарушения психологического здоровья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786842" cy="4525963"/>
          </a:xfrm>
        </p:spPr>
        <p:txBody>
          <a:bodyPr>
            <a:normAutofit/>
          </a:bodyPr>
          <a:lstStyle/>
          <a:p>
            <a:pPr marL="711200">
              <a:spcBef>
                <a:spcPts val="0"/>
              </a:spcBef>
              <a:buNone/>
            </a:pPr>
            <a:r>
              <a:rPr lang="ru-RU" sz="2800" b="1" dirty="0"/>
              <a:t>Демонстративная </a:t>
            </a:r>
            <a:r>
              <a:rPr lang="ru-RU" sz="2800" b="1" dirty="0" smtClean="0"/>
              <a:t>агрессивность</a:t>
            </a:r>
          </a:p>
          <a:p>
            <a:pPr lvl="0">
              <a:spcBef>
                <a:spcPts val="0"/>
              </a:spcBef>
            </a:pPr>
            <a:r>
              <a:rPr lang="ru-RU" sz="2800" dirty="0"/>
              <a:t>стараются привлечь к себе внимание социально неодобряемыми способами;</a:t>
            </a:r>
          </a:p>
          <a:p>
            <a:pPr lvl="0">
              <a:spcBef>
                <a:spcPts val="0"/>
              </a:spcBef>
            </a:pPr>
            <a:r>
              <a:rPr lang="ru-RU" sz="2800" dirty="0"/>
              <a:t>проявляют преимущественно вербальную агрессию;</a:t>
            </a:r>
          </a:p>
          <a:p>
            <a:pPr lvl="0">
              <a:spcBef>
                <a:spcPts val="0"/>
              </a:spcBef>
            </a:pPr>
            <a:r>
              <a:rPr lang="ru-RU" sz="2800" dirty="0"/>
              <a:t>могут прибегать к лживости или воровству;</a:t>
            </a:r>
          </a:p>
          <a:p>
            <a:pPr lvl="0">
              <a:spcBef>
                <a:spcPts val="0"/>
              </a:spcBef>
            </a:pPr>
            <a:r>
              <a:rPr lang="ru-RU" sz="2800" dirty="0"/>
              <a:t>проявляют большое внимание к своей одежде, внешнему виду (девочки</a:t>
            </a:r>
            <a:r>
              <a:rPr lang="ru-RU" sz="2800" dirty="0" smtClean="0"/>
              <a:t>).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Нарушения психологического здоровья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rmAutofit/>
          </a:bodyPr>
          <a:lstStyle/>
          <a:p>
            <a:pPr marL="719138" indent="-350838">
              <a:spcBef>
                <a:spcPts val="0"/>
              </a:spcBef>
              <a:buNone/>
            </a:pPr>
            <a:r>
              <a:rPr lang="ru-RU" sz="2800" b="1" dirty="0" smtClean="0"/>
              <a:t>Страхи</a:t>
            </a:r>
          </a:p>
          <a:p>
            <a:pPr lvl="0">
              <a:spcBef>
                <a:spcPts val="0"/>
              </a:spcBef>
            </a:pPr>
            <a:r>
              <a:rPr lang="ru-RU" sz="2800" dirty="0"/>
              <a:t>заявляют о большом количестве источников страха;</a:t>
            </a:r>
          </a:p>
          <a:p>
            <a:pPr lvl="0">
              <a:spcBef>
                <a:spcPts val="0"/>
              </a:spcBef>
            </a:pPr>
            <a:r>
              <a:rPr lang="ru-RU" sz="2800" dirty="0"/>
              <a:t>многие страхи имеют постоянный характер;</a:t>
            </a:r>
          </a:p>
          <a:p>
            <a:pPr lvl="0">
              <a:spcBef>
                <a:spcPts val="0"/>
              </a:spcBef>
            </a:pPr>
            <a:r>
              <a:rPr lang="ru-RU" sz="2800" dirty="0"/>
              <a:t>реакции страха несоразмерны ситуациям, в которых они возникают;</a:t>
            </a:r>
          </a:p>
          <a:p>
            <a:pPr lvl="0">
              <a:spcBef>
                <a:spcPts val="0"/>
              </a:spcBef>
            </a:pPr>
            <a:r>
              <a:rPr lang="ru-RU" sz="2800" dirty="0"/>
              <a:t>у ребенка отсутствует возможность для преодоления и ослабления страха;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страх наносит ущерб качеству жизни.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5840435"/>
          </a:xfrm>
        </p:spPr>
        <p:txBody>
          <a:bodyPr>
            <a:noAutofit/>
          </a:bodyPr>
          <a:lstStyle/>
          <a:p>
            <a:pPr marL="711200">
              <a:spcBef>
                <a:spcPts val="0"/>
              </a:spcBef>
              <a:buNone/>
            </a:pPr>
            <a:r>
              <a:rPr lang="ru-RU" sz="2200" b="1" dirty="0" smtClean="0"/>
              <a:t>Социальные страхи</a:t>
            </a:r>
          </a:p>
          <a:p>
            <a:pPr lvl="0">
              <a:spcBef>
                <a:spcPts val="0"/>
              </a:spcBef>
            </a:pPr>
            <a:r>
              <a:rPr lang="ru-RU" sz="2200" dirty="0"/>
              <a:t>стремятся соответствовать установленным нормам, образцам поведения, готовы жертвовать своими интересами;</a:t>
            </a:r>
          </a:p>
          <a:p>
            <a:pPr lvl="0">
              <a:spcBef>
                <a:spcPts val="0"/>
              </a:spcBef>
            </a:pPr>
            <a:r>
              <a:rPr lang="ru-RU" sz="2200" dirty="0"/>
              <a:t>очень стремятся к поощрениям;</a:t>
            </a:r>
          </a:p>
          <a:p>
            <a:pPr lvl="0">
              <a:spcBef>
                <a:spcPts val="0"/>
              </a:spcBef>
            </a:pPr>
            <a:r>
              <a:rPr lang="ru-RU" sz="2200" dirty="0"/>
              <a:t>при выполнении учебных заданий часто задают вопросы типа «А можно так?», «А как надо?», «А это правильно?»;</a:t>
            </a:r>
          </a:p>
          <a:p>
            <a:pPr lvl="0">
              <a:spcBef>
                <a:spcPts val="0"/>
              </a:spcBef>
            </a:pPr>
            <a:r>
              <a:rPr lang="ru-RU" sz="2200" dirty="0"/>
              <a:t>творческие или незнакомые задания выполняют хуже, чем задания по образцу или хорошо знакомые;</a:t>
            </a:r>
          </a:p>
          <a:p>
            <a:pPr lvl="0">
              <a:spcBef>
                <a:spcPts val="0"/>
              </a:spcBef>
            </a:pPr>
            <a:r>
              <a:rPr lang="ru-RU" sz="2200" dirty="0"/>
              <a:t>присутствует страх ошибки (в частности, сильно беспокоятся на контрольных);</a:t>
            </a:r>
          </a:p>
          <a:p>
            <a:pPr lvl="0">
              <a:spcBef>
                <a:spcPts val="0"/>
              </a:spcBef>
            </a:pPr>
            <a:r>
              <a:rPr lang="ru-RU" sz="2200" dirty="0"/>
              <a:t>не способны к агрессивным действиям;</a:t>
            </a:r>
          </a:p>
          <a:p>
            <a:pPr lvl="0">
              <a:spcBef>
                <a:spcPts val="0"/>
              </a:spcBef>
            </a:pPr>
            <a:r>
              <a:rPr lang="ru-RU" sz="2200" dirty="0"/>
              <a:t>могут проявляться расстройства речи </a:t>
            </a:r>
            <a:r>
              <a:rPr lang="ru-RU" sz="2200" dirty="0" smtClean="0"/>
              <a:t>; </a:t>
            </a:r>
            <a:r>
              <a:rPr lang="ru-RU" sz="2200" dirty="0"/>
              <a:t>имеют развитое чувство </a:t>
            </a:r>
            <a:r>
              <a:rPr lang="ru-RU" sz="2200" dirty="0" smtClean="0"/>
              <a:t>долга;</a:t>
            </a:r>
            <a:endParaRPr lang="ru-RU" sz="2200" dirty="0"/>
          </a:p>
          <a:p>
            <a:pPr lvl="0">
              <a:spcBef>
                <a:spcPts val="0"/>
              </a:spcBef>
            </a:pPr>
            <a:r>
              <a:rPr lang="ru-RU" sz="2200" dirty="0"/>
              <a:t>обладают высокой эмоциональной чувствительностью</a:t>
            </a:r>
            <a:r>
              <a:rPr lang="ru-RU" sz="2200" dirty="0" smtClean="0"/>
              <a:t>; </a:t>
            </a:r>
          </a:p>
          <a:p>
            <a:pPr lvl="0">
              <a:spcBef>
                <a:spcPts val="0"/>
              </a:spcBef>
            </a:pPr>
            <a:r>
              <a:rPr lang="ru-RU" sz="2200" dirty="0" smtClean="0"/>
              <a:t>все эмоции переживают внутри;</a:t>
            </a:r>
          </a:p>
          <a:p>
            <a:pPr lvl="0">
              <a:spcBef>
                <a:spcPts val="0"/>
              </a:spcBef>
            </a:pPr>
            <a:r>
              <a:rPr lang="ru-RU" sz="2200" dirty="0" smtClean="0"/>
              <a:t>остро </a:t>
            </a:r>
            <a:r>
              <a:rPr lang="ru-RU" sz="2200" dirty="0"/>
              <a:t>реагируют на неуспех;</a:t>
            </a:r>
          </a:p>
          <a:p>
            <a:pPr lvl="0">
              <a:spcBef>
                <a:spcPts val="0"/>
              </a:spcBef>
            </a:pPr>
            <a:r>
              <a:rPr lang="ru-RU" sz="2200" dirty="0"/>
              <a:t>имеют склонность к психосоматическому </a:t>
            </a:r>
            <a:r>
              <a:rPr lang="ru-RU" sz="2200" dirty="0" smtClean="0"/>
              <a:t>реагированию;</a:t>
            </a:r>
            <a:endParaRPr lang="ru-RU" sz="2200" dirty="0"/>
          </a:p>
          <a:p>
            <a:pPr>
              <a:spcBef>
                <a:spcPts val="0"/>
              </a:spcBef>
            </a:pPr>
            <a:r>
              <a:rPr lang="ru-RU" sz="2200" dirty="0"/>
              <a:t>на уроках в значимых ситуациях могут действовать хаотично, испытывать трудности в планировании своих </a:t>
            </a:r>
            <a:r>
              <a:rPr lang="ru-RU" sz="2200" dirty="0" smtClean="0"/>
              <a:t>действий.</a:t>
            </a:r>
            <a:endParaRPr lang="ru-RU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Нарушения психологического здоровья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8686800" cy="4483113"/>
          </a:xfrm>
        </p:spPr>
        <p:txBody>
          <a:bodyPr>
            <a:normAutofit/>
          </a:bodyPr>
          <a:lstStyle/>
          <a:p>
            <a:pPr marL="711200">
              <a:spcBef>
                <a:spcPts val="0"/>
              </a:spcBef>
              <a:buNone/>
            </a:pPr>
            <a:r>
              <a:rPr lang="ru-RU" sz="2800" b="1" dirty="0" smtClean="0"/>
              <a:t>Замкнутость</a:t>
            </a:r>
          </a:p>
          <a:p>
            <a:pPr lvl="0">
              <a:spcBef>
                <a:spcPts val="0"/>
              </a:spcBef>
            </a:pPr>
            <a:r>
              <a:rPr lang="ru-RU" sz="2800" dirty="0"/>
              <a:t>на занятиях или уроках мечтают о чем-то, часто не слышат вопросов взрослых;</a:t>
            </a:r>
          </a:p>
          <a:p>
            <a:pPr lvl="0">
              <a:spcBef>
                <a:spcPts val="0"/>
              </a:spcBef>
            </a:pPr>
            <a:r>
              <a:rPr lang="ru-RU" sz="2800" dirty="0"/>
              <a:t>снижено внимание;</a:t>
            </a:r>
          </a:p>
          <a:p>
            <a:pPr lvl="0">
              <a:spcBef>
                <a:spcPts val="0"/>
              </a:spcBef>
            </a:pPr>
            <a:r>
              <a:rPr lang="ru-RU" sz="2800" dirty="0"/>
              <a:t>в поведении отсутствует спонтанность, живость;</a:t>
            </a:r>
          </a:p>
          <a:p>
            <a:pPr>
              <a:spcBef>
                <a:spcPts val="0"/>
              </a:spcBef>
            </a:pPr>
            <a:r>
              <a:rPr lang="ru-RU" sz="2800" dirty="0"/>
              <a:t>невелико количество контактов со </a:t>
            </a:r>
            <a:r>
              <a:rPr lang="ru-RU" sz="2800" dirty="0" smtClean="0"/>
              <a:t>сверстниками.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Другая 13">
      <a:dk1>
        <a:sysClr val="windowText" lastClr="000000"/>
      </a:dk1>
      <a:lt1>
        <a:sysClr val="window" lastClr="FFFFFF"/>
      </a:lt1>
      <a:dk2>
        <a:srgbClr val="4E5B6F"/>
      </a:dk2>
      <a:lt2>
        <a:srgbClr val="00B0F0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88</TotalTime>
  <Words>1033</Words>
  <Application>Microsoft Office PowerPoint</Application>
  <PresentationFormat>Экран (4:3)</PresentationFormat>
  <Paragraphs>121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Метро</vt:lpstr>
      <vt:lpstr>Работа школьного психолога по сохранению и укреплению психологического здоровья школьников (обобщение опыта работы)</vt:lpstr>
      <vt:lpstr>Цель обобщения опыта работы </vt:lpstr>
      <vt:lpstr>Основные понятия </vt:lpstr>
      <vt:lpstr>Нарушения психологического здоровья</vt:lpstr>
      <vt:lpstr>Нарушения психологического здоровья</vt:lpstr>
      <vt:lpstr>Нарушения психологического здоровья</vt:lpstr>
      <vt:lpstr>Нарушения психологического здоровья</vt:lpstr>
      <vt:lpstr>Слайд 8</vt:lpstr>
      <vt:lpstr>Нарушения психологического здоровья</vt:lpstr>
      <vt:lpstr>Задачи работы психолога по данной проблеме с учащимися начальной школы</vt:lpstr>
      <vt:lpstr>Средства и формы реализации задач </vt:lpstr>
      <vt:lpstr>Методы психологической работы с учащимися основной школы</vt:lpstr>
      <vt:lpstr>«Мешок с сюрпризами»</vt:lpstr>
      <vt:lpstr>Характер работы психолога в старшей школе </vt:lpstr>
      <vt:lpstr>Типичные ошибки психолога </vt:lpstr>
      <vt:lpstr>Алгоритм работы с конфликтной ситуацией в классе </vt:lpstr>
      <vt:lpstr>Метод позитивного подхода</vt:lpstr>
      <vt:lpstr>«Техника безопасности» в работе психолога</vt:lpstr>
      <vt:lpstr>Перспективы работы по теме</vt:lpstr>
      <vt:lpstr>P.S.: Как обобщить опыт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Психологическое здоровье личности (обобщение опыта работы) </dc:title>
  <dc:creator>Демина </dc:creator>
  <cp:lastModifiedBy>Демина</cp:lastModifiedBy>
  <cp:revision>11</cp:revision>
  <dcterms:created xsi:type="dcterms:W3CDTF">2011-02-08T10:17:13Z</dcterms:created>
  <dcterms:modified xsi:type="dcterms:W3CDTF">2011-02-13T15:22:18Z</dcterms:modified>
</cp:coreProperties>
</file>