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06D10F-C335-45AD-B807-49477FC7CD1D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nastol.com.ua/peoples/565-lyudi-ulybki-radost-smex-pozitiv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nastol.com.ua/peoples/7190-prezident-politika-medvedev-obama-ulybka-sinij-galstuk-pervye-ledi-rossiya-ssha.html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2232248"/>
          </a:xfrm>
        </p:spPr>
        <p:txBody>
          <a:bodyPr/>
          <a:lstStyle/>
          <a:p>
            <a:pPr algn="ctr"/>
            <a:r>
              <a:rPr lang="ru-RU" dirty="0" smtClean="0"/>
              <a:t>УРОК ТОЛЕРАНТНОСТИ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573016"/>
            <a:ext cx="7772400" cy="2376264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b="1" i="1" dirty="0" smtClean="0"/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С группой учащихся </a:t>
            </a:r>
            <a:r>
              <a:rPr lang="en-US" b="1" i="1" dirty="0" smtClean="0">
                <a:solidFill>
                  <a:srgbClr val="002060"/>
                </a:solidFill>
              </a:rPr>
              <a:t>8</a:t>
            </a:r>
            <a:r>
              <a:rPr lang="ru-RU" b="1" i="1" smtClean="0">
                <a:solidFill>
                  <a:srgbClr val="002060"/>
                </a:solidFill>
              </a:rPr>
              <a:t> класс</a:t>
            </a:r>
            <a:r>
              <a:rPr lang="ru-RU" b="1" i="1" smtClean="0">
                <a:solidFill>
                  <a:srgbClr val="002060"/>
                </a:solidFill>
              </a:rPr>
              <a:t>а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algn="ctr"/>
            <a:endParaRPr lang="ru-RU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2009 – 2010 учебный год</a:t>
            </a:r>
          </a:p>
          <a:p>
            <a:pPr algn="ctr"/>
            <a:endParaRPr lang="ru-RU" b="1" i="1" dirty="0" smtClean="0">
              <a:solidFill>
                <a:schemeClr val="accent2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accent2"/>
                </a:solidFill>
              </a:rPr>
              <a:t>Классный руководитель</a:t>
            </a:r>
          </a:p>
          <a:p>
            <a:pPr algn="ctr"/>
            <a:r>
              <a:rPr lang="ru-RU" b="1" i="1" dirty="0" smtClean="0">
                <a:solidFill>
                  <a:schemeClr val="accent2"/>
                </a:solidFill>
              </a:rPr>
              <a:t>КАЛИНИНА НАТАЛЬЯ НИКОЛАЕВНА</a:t>
            </a:r>
          </a:p>
          <a:p>
            <a:pPr algn="ctr"/>
            <a:endParaRPr lang="ru-RU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1700" b="1" i="1" dirty="0" smtClean="0">
                <a:solidFill>
                  <a:srgbClr val="002060"/>
                </a:solidFill>
              </a:rPr>
              <a:t>МОУ «</a:t>
            </a:r>
            <a:r>
              <a:rPr lang="ru-RU" sz="1700" b="1" i="1" dirty="0" err="1" smtClean="0">
                <a:solidFill>
                  <a:srgbClr val="002060"/>
                </a:solidFill>
              </a:rPr>
              <a:t>Абрамовская</a:t>
            </a:r>
            <a:r>
              <a:rPr lang="ru-RU" sz="1700" b="1" i="1" dirty="0" smtClean="0">
                <a:solidFill>
                  <a:srgbClr val="002060"/>
                </a:solidFill>
              </a:rPr>
              <a:t> основная общеобразовательная школа»</a:t>
            </a:r>
            <a:endParaRPr lang="ru-RU" sz="17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0"/>
            <a:ext cx="3931920" cy="620688"/>
          </a:xfrm>
        </p:spPr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УВАЖЕНИЕ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92079" y="260648"/>
            <a:ext cx="3292009" cy="5040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УНИЖЕНИЕ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51520" y="476672"/>
            <a:ext cx="4608512" cy="5616624"/>
          </a:xfrm>
        </p:spPr>
        <p:txBody>
          <a:bodyPr>
            <a:normAutofit/>
          </a:bodyPr>
          <a:lstStyle/>
          <a:p>
            <a:pPr marL="0" lvl="0" indent="0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Соблюдение законов страны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lvl="0" indent="0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Уважение и защита прав человека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lvl="0" indent="0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Равенство граждан перед законом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lvl="0" indent="0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Уважение культурных традиций других народов и религий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lvl="0" indent="0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Поиск общих интересов для разрешения конфликтов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lvl="0" indent="0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Отказ от насилия в решении конфликтов</a:t>
            </a:r>
          </a:p>
          <a:p>
            <a:pPr marL="0" lvl="0" indent="0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Стремление к сотрудничеству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6016" y="692696"/>
            <a:ext cx="4104456" cy="5328592"/>
          </a:xfrm>
        </p:spPr>
        <p:txBody>
          <a:bodyPr>
            <a:normAutofit fontScale="62500" lnSpcReduction="20000"/>
          </a:bodyPr>
          <a:lstStyle/>
          <a:p>
            <a:pPr marL="0" lvl="0" indent="0"/>
            <a:r>
              <a:rPr lang="ru-RU" sz="2900" b="1" dirty="0" smtClean="0">
                <a:solidFill>
                  <a:srgbClr val="7030A0"/>
                </a:solidFill>
              </a:rPr>
              <a:t>Лишение возможности обучаться на родном языке</a:t>
            </a:r>
            <a:endParaRPr lang="ru-RU" sz="2900" dirty="0" smtClean="0">
              <a:solidFill>
                <a:srgbClr val="7030A0"/>
              </a:solidFill>
            </a:endParaRPr>
          </a:p>
          <a:p>
            <a:pPr marL="0" lvl="0" indent="0"/>
            <a:r>
              <a:rPr lang="ru-RU" sz="2900" b="1" dirty="0" smtClean="0">
                <a:solidFill>
                  <a:srgbClr val="7030A0"/>
                </a:solidFill>
              </a:rPr>
              <a:t>Распространение негативных этнических стереотипов</a:t>
            </a:r>
            <a:endParaRPr lang="ru-RU" sz="2900" dirty="0" smtClean="0">
              <a:solidFill>
                <a:srgbClr val="7030A0"/>
              </a:solidFill>
            </a:endParaRPr>
          </a:p>
          <a:p>
            <a:pPr marL="0" lvl="0" indent="0"/>
            <a:r>
              <a:rPr lang="ru-RU" sz="2900" b="1" dirty="0" smtClean="0">
                <a:solidFill>
                  <a:srgbClr val="7030A0"/>
                </a:solidFill>
              </a:rPr>
              <a:t>Дискриминация или призывы к ней</a:t>
            </a:r>
          </a:p>
          <a:p>
            <a:pPr marL="0" indent="0"/>
            <a:r>
              <a:rPr lang="ru-RU" sz="2900" b="1" dirty="0" smtClean="0">
                <a:solidFill>
                  <a:srgbClr val="7030A0"/>
                </a:solidFill>
              </a:rPr>
              <a:t>Насилие или призывы к насилию против этнических или религиозных меньшинств</a:t>
            </a:r>
            <a:endParaRPr lang="ru-RU" sz="2900" dirty="0" smtClean="0">
              <a:solidFill>
                <a:srgbClr val="7030A0"/>
              </a:solidFill>
            </a:endParaRPr>
          </a:p>
          <a:p>
            <a:pPr lvl="0"/>
            <a:r>
              <a:rPr lang="ru-RU" sz="2900" b="1" dirty="0" smtClean="0">
                <a:solidFill>
                  <a:srgbClr val="7030A0"/>
                </a:solidFill>
              </a:rPr>
              <a:t>Угрозы, запугивание (моральный террор)</a:t>
            </a:r>
            <a:endParaRPr lang="ru-RU" sz="2900" dirty="0" smtClean="0">
              <a:solidFill>
                <a:srgbClr val="7030A0"/>
              </a:solidFill>
            </a:endParaRPr>
          </a:p>
          <a:p>
            <a:pPr lvl="0"/>
            <a:r>
              <a:rPr lang="ru-RU" sz="2900" b="1" dirty="0" smtClean="0">
                <a:solidFill>
                  <a:srgbClr val="7030A0"/>
                </a:solidFill>
              </a:rPr>
              <a:t>Физический террор, погромы, геноцид</a:t>
            </a:r>
            <a:endParaRPr lang="ru-RU" sz="2900" dirty="0" smtClean="0">
              <a:solidFill>
                <a:srgbClr val="7030A0"/>
              </a:solidFill>
            </a:endParaRPr>
          </a:p>
          <a:p>
            <a:pPr marL="0" lvl="0" indent="0"/>
            <a:endParaRPr lang="ru-RU" sz="2900" dirty="0" smtClean="0">
              <a:solidFill>
                <a:srgbClr val="7030A0"/>
              </a:solidFill>
            </a:endParaRPr>
          </a:p>
          <a:p>
            <a:pPr lvl="0"/>
            <a:r>
              <a:rPr lang="ru-RU" sz="2900" b="1" dirty="0" smtClean="0">
                <a:solidFill>
                  <a:srgbClr val="7030A0"/>
                </a:solidFill>
              </a:rPr>
              <a:t>Депортации, принудительные выселения</a:t>
            </a:r>
            <a:endParaRPr lang="ru-RU" sz="2900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5555734"/>
            <a:ext cx="264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4458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КРОШКА ЕНОТ И ТОТ, КТО СИДИТ В ПРУДУ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Крошка Енот начал переходить по дереву на ту сторону пруда. Ему не хотелось думать о Том, кто сидит в пруду, но он ничего не мог с собой поделать. Он остановился и заглянул. Кто-то сидел в пруду! Это был Он!</a:t>
            </a:r>
            <a:endParaRPr lang="ru-RU" dirty="0" smtClean="0"/>
          </a:p>
          <a:p>
            <a:r>
              <a:rPr lang="ru-RU" b="1" i="1" dirty="0" smtClean="0"/>
              <a:t>Крошка Енот и виду не подал, что испугался. Он скорчил рожу. Тот, в пруду, тоже скорчил рожу. Что это была за рожа!!!</a:t>
            </a:r>
          </a:p>
          <a:p>
            <a:r>
              <a:rPr lang="ru-RU" b="1" i="1" dirty="0" smtClean="0"/>
              <a:t> Крошка Енот повернул обратно и побежал со всех ног. Он нашёл хорошую палку и повернул обратно к пруду.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4458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КРОШКА ЕНОТ И ТОТ, КТО СИДИТ В ПРУД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- Может быть, Он успел уйти? – спросил Крошка Енот самого себя.</a:t>
            </a:r>
            <a:endParaRPr lang="ru-RU" dirty="0" smtClean="0"/>
          </a:p>
          <a:p>
            <a:r>
              <a:rPr lang="ru-RU" b="1" i="1" dirty="0" smtClean="0"/>
              <a:t>Нет, Он не ушёл! Он по-прежнему сидел в пруду. Крошка Енот не стал ждать. Он поднял вверх большую палку и погрозил ею. Но у Того, КТО СИДЕЛ В ПРУДУ ТОЖЕ БЫЛА ПАЛКА. И Он погрозил этой палкой Крошке Еноту. Крошка Енот уронил свою палку и убежал. Крошка Енот рассказал маме про Того, кто сидит в пруду.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4458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КРОШКА ЕНОТ И ТОТ, КТО СИДИТ В ПРУД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- Вот что я тебе скажу, Крошка Енот, - сказала Мама </a:t>
            </a:r>
            <a:r>
              <a:rPr lang="ru-RU" b="1" i="1" dirty="0" err="1" smtClean="0"/>
              <a:t>Енотиха</a:t>
            </a:r>
            <a:r>
              <a:rPr lang="ru-RU" b="1" i="1" dirty="0" smtClean="0"/>
              <a:t>. – Вернись назад, но на этот раз не строй рож, не бери с собой палки, не бери с собой камня!</a:t>
            </a:r>
            <a:endParaRPr lang="ru-RU" dirty="0" smtClean="0"/>
          </a:p>
          <a:p>
            <a:r>
              <a:rPr lang="ru-RU" b="1" i="1" dirty="0" smtClean="0"/>
              <a:t>- Что же я должен делать? – спросил Крошка Енот.</a:t>
            </a:r>
            <a:endParaRPr lang="ru-RU" dirty="0" smtClean="0"/>
          </a:p>
          <a:p>
            <a:r>
              <a:rPr lang="ru-RU" b="1" i="1" dirty="0" smtClean="0"/>
              <a:t>- Только улыбнуться! – сказала Мама </a:t>
            </a:r>
            <a:r>
              <a:rPr lang="ru-RU" b="1" i="1" dirty="0" err="1" smtClean="0"/>
              <a:t>Енотиха</a:t>
            </a:r>
            <a:r>
              <a:rPr lang="ru-RU" b="1" i="1" dirty="0" smtClean="0"/>
              <a:t>. – Пойди и улыбнись Тому, кто сидит в пруду.</a:t>
            </a:r>
            <a:endParaRPr lang="ru-RU" dirty="0" smtClean="0"/>
          </a:p>
          <a:p>
            <a:r>
              <a:rPr lang="ru-RU" b="1" i="1" dirty="0" smtClean="0"/>
              <a:t>Крошка Енот заставил себя улыбнуться Тому, кто сидел в пруду.  И Тот, кто сидел в пруду, улыбнулся в ответ.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45224"/>
            <a:ext cx="8183880" cy="5898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ДОБРОГО ВЗАИМОПОНИМАНИЯ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22014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332656"/>
            <a:ext cx="3931920" cy="2808312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971600" y="3573016"/>
            <a:ext cx="7704856" cy="1872208"/>
          </a:xfrm>
        </p:spPr>
        <p:txBody>
          <a:bodyPr>
            <a:normAutofit lnSpcReduction="10000"/>
          </a:bodyPr>
          <a:lstStyle/>
          <a:p>
            <a:r>
              <a:rPr lang="ru-RU" sz="2800" b="1" u="sng" dirty="0" smtClean="0">
                <a:solidFill>
                  <a:schemeClr val="accent4">
                    <a:lumMod val="75000"/>
                  </a:schemeClr>
                </a:solidFill>
              </a:rPr>
              <a:t>Класс – это маленькая семья</a:t>
            </a:r>
            <a:endParaRPr lang="ru-RU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800" b="1" u="sng" dirty="0" smtClean="0">
                <a:solidFill>
                  <a:schemeClr val="accent4">
                    <a:lumMod val="75000"/>
                  </a:schemeClr>
                </a:solidFill>
              </a:rPr>
              <a:t> И хочется, чтобы в этой семье всегда царили доброта, уважение, взаимопонимание</a:t>
            </a:r>
            <a:endParaRPr lang="ru-RU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25602" name="Picture 2" descr="D:\ФОТОГРАФИИ\P901002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764704"/>
            <a:ext cx="3568118" cy="2448272"/>
          </a:xfrm>
          <a:prstGeom prst="rect">
            <a:avLst/>
          </a:prstGeom>
          <a:noFill/>
        </p:spPr>
      </p:pic>
      <p:pic>
        <p:nvPicPr>
          <p:cNvPr id="25603" name="Picture 3" descr="D:\ФОТОГРАФИИ\P90100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92696"/>
            <a:ext cx="3360181" cy="25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97152"/>
            <a:ext cx="8183880" cy="1512168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Оборудование:</a:t>
            </a:r>
            <a:br>
              <a:rPr lang="ru-RU" sz="1800" dirty="0" smtClean="0"/>
            </a:br>
            <a:r>
              <a:rPr lang="ru-RU" sz="1800" dirty="0" smtClean="0"/>
              <a:t>Оформление доски цитатами и выдержками</a:t>
            </a:r>
            <a:br>
              <a:rPr lang="ru-RU" sz="1800" dirty="0" smtClean="0"/>
            </a:br>
            <a:r>
              <a:rPr lang="ru-RU" sz="1800" dirty="0" smtClean="0"/>
              <a:t>Групповые карточки – задания  (для двух групп)</a:t>
            </a:r>
            <a:br>
              <a:rPr lang="ru-RU" sz="1800" dirty="0" smtClean="0"/>
            </a:br>
            <a:r>
              <a:rPr lang="ru-RU" sz="1800" dirty="0" smtClean="0"/>
              <a:t>Индивидуальные тесты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332656"/>
            <a:ext cx="5328592" cy="4536504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Цели:</a:t>
            </a:r>
          </a:p>
          <a:p>
            <a:pPr lvl="0"/>
            <a:r>
              <a:rPr lang="ru-RU" sz="1400" b="1" dirty="0" smtClean="0">
                <a:solidFill>
                  <a:schemeClr val="accent2"/>
                </a:solidFill>
              </a:rPr>
              <a:t>Познавательные:</a:t>
            </a:r>
          </a:p>
          <a:p>
            <a:r>
              <a:rPr lang="ru-RU" sz="1400" b="1" i="1" dirty="0" smtClean="0"/>
              <a:t>Знакомство со словами  «толерантность», «декларация», «человеческое достоинство», с высказываниями великих людей по данной теме</a:t>
            </a:r>
          </a:p>
          <a:p>
            <a:pPr lvl="0"/>
            <a:r>
              <a:rPr lang="ru-RU" sz="1400" b="1" dirty="0" smtClean="0">
                <a:solidFill>
                  <a:schemeClr val="accent2"/>
                </a:solidFill>
              </a:rPr>
              <a:t>Практические:</a:t>
            </a:r>
          </a:p>
          <a:p>
            <a:r>
              <a:rPr lang="ru-RU" sz="1400" b="1" i="1" dirty="0" smtClean="0"/>
              <a:t>Обучение коллективному творческому делу, умению слушать высказывания товарищей и высказываться самому, обучение работе в коллективе</a:t>
            </a:r>
          </a:p>
          <a:p>
            <a:pPr lvl="0"/>
            <a:r>
              <a:rPr lang="ru-RU" sz="1400" b="1" dirty="0" smtClean="0">
                <a:solidFill>
                  <a:schemeClr val="accent2"/>
                </a:solidFill>
              </a:rPr>
              <a:t>Воспитывающие: </a:t>
            </a:r>
          </a:p>
          <a:p>
            <a:r>
              <a:rPr lang="ru-RU" sz="1400" b="1" i="1" dirty="0" smtClean="0"/>
              <a:t>Воспитывать нравственные качества школьников:  понимание дружбы как общечеловеческой ценности, уважение  к личности человека, с которым ты проводишь досуг, учишься, живёшь рядом и просто видишь и встречаешь в жизни;</a:t>
            </a:r>
          </a:p>
          <a:p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96136" y="530352"/>
            <a:ext cx="2891144" cy="4389120"/>
          </a:xfrm>
        </p:spPr>
        <p:txBody>
          <a:bodyPr>
            <a:normAutofit fontScale="32500" lnSpcReduction="20000"/>
          </a:bodyPr>
          <a:lstStyle/>
          <a:p>
            <a:r>
              <a:rPr lang="ru-RU" sz="4900" b="1" dirty="0" smtClean="0">
                <a:solidFill>
                  <a:schemeClr val="accent2"/>
                </a:solidFill>
              </a:rPr>
              <a:t>Задачи:</a:t>
            </a:r>
          </a:p>
          <a:p>
            <a:pPr lvl="0"/>
            <a:r>
              <a:rPr lang="ru-RU" sz="4900" b="1" i="1" dirty="0" smtClean="0"/>
              <a:t>Развивать компетентность учеников и толерантность</a:t>
            </a:r>
          </a:p>
          <a:p>
            <a:pPr lvl="0"/>
            <a:r>
              <a:rPr lang="ru-RU" sz="4900" b="1" i="1" dirty="0" smtClean="0"/>
              <a:t>Развивать память, логическое мышление, речь, способности, волю, эмоции</a:t>
            </a:r>
          </a:p>
          <a:p>
            <a:pPr lvl="0"/>
            <a:r>
              <a:rPr lang="ru-RU" sz="4900" b="1" i="1" dirty="0" smtClean="0"/>
              <a:t>Формировать умение самостоятельно пополнять знания путём чтения справочной литературы </a:t>
            </a:r>
          </a:p>
          <a:p>
            <a:endParaRPr lang="ru-RU" sz="55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533400"/>
            <a:ext cx="3722560" cy="5913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эпиграф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860032" y="1447802"/>
            <a:ext cx="3650615" cy="4206112"/>
          </a:xfrm>
        </p:spPr>
        <p:txBody>
          <a:bodyPr>
            <a:normAutofit lnSpcReduction="10000"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Я не согласен с тем,</a:t>
            </a: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 что вы говорите,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                но пожертвую своей </a:t>
            </a: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жизнью,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                защищая  ваше право 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                высказывать  </a:t>
            </a: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собственное мнение.   </a:t>
            </a:r>
          </a:p>
          <a:p>
            <a:pPr algn="r"/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Ф.Вольтер</a:t>
            </a:r>
            <a:endParaRPr lang="ru-RU" sz="1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www.e-college.ru/xbooks/xbook030/files/pic-030-03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758" y="930275"/>
            <a:ext cx="3602484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65104"/>
            <a:ext cx="8183880" cy="129614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«Мы разные, но мы вместе – и в этом наша сила»</a:t>
            </a:r>
            <a:endParaRPr lang="ru-RU" sz="3200" dirty="0"/>
          </a:p>
        </p:txBody>
      </p:sp>
      <p:pic>
        <p:nvPicPr>
          <p:cNvPr id="5" name="Содержимое 4" descr="D:\ФОТОГРАФИИ\урок толерантности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4032024" cy="31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D:\ФОТОГРАФИИ\-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908720"/>
            <a:ext cx="381642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021288"/>
            <a:ext cx="818388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толерантность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32656"/>
            <a:ext cx="8183880" cy="5472608"/>
          </a:xfrm>
        </p:spPr>
        <p:txBody>
          <a:bodyPr>
            <a:noAutofit/>
          </a:bodyPr>
          <a:lstStyle/>
          <a:p>
            <a:pPr marL="0" indent="0"/>
            <a:r>
              <a:rPr lang="ru-RU" sz="2000" b="1" i="1" dirty="0" smtClean="0">
                <a:solidFill>
                  <a:srgbClr val="C00000"/>
                </a:solidFill>
              </a:rPr>
              <a:t> в испанском – способность признавать отличные от своих собственных идеи или мнения;</a:t>
            </a:r>
          </a:p>
          <a:p>
            <a:pPr marL="0" indent="0"/>
            <a:r>
              <a:rPr lang="ru-RU" sz="2000" b="1" i="1" dirty="0" smtClean="0">
                <a:solidFill>
                  <a:srgbClr val="00B050"/>
                </a:solidFill>
              </a:rPr>
              <a:t> во французском – отношение, при котором допускается, что другие могут думать или действовать иначе, нежели ты сам;</a:t>
            </a:r>
          </a:p>
          <a:p>
            <a:pPr marL="0" indent="0"/>
            <a:r>
              <a:rPr lang="ru-RU" sz="2000" b="1" i="1" dirty="0" smtClean="0">
                <a:solidFill>
                  <a:srgbClr val="7030A0"/>
                </a:solidFill>
              </a:rPr>
              <a:t>в английском – готовность быть терпимым, снисходительным;</a:t>
            </a:r>
          </a:p>
          <a:p>
            <a:pPr marL="0" indent="0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в китайском – позволять, принимать, быть по отношению к другим великодушным;</a:t>
            </a:r>
          </a:p>
          <a:p>
            <a:pPr marL="0" indent="0"/>
            <a:r>
              <a:rPr lang="ru-RU" sz="2000" b="1" i="1" dirty="0" smtClean="0">
                <a:solidFill>
                  <a:schemeClr val="accent4"/>
                </a:solidFill>
              </a:rPr>
              <a:t> в арабском – прощение, снисходительность, мягкость, милосердие, сострадание, благосклонность, терпение, расположенность к другим;</a:t>
            </a:r>
          </a:p>
          <a:p>
            <a:pPr marL="0" indent="0"/>
            <a:r>
              <a:rPr lang="ru-RU" sz="2000" b="1" i="1" dirty="0" smtClean="0">
                <a:solidFill>
                  <a:srgbClr val="002060"/>
                </a:solidFill>
              </a:rPr>
              <a:t>в русском – способность терпеть что-то и от кого-то ( быть выдержанным, выносливым, стойким, уметь мириться с существованием чего-либо и кого-либо).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3934"/>
          </a:xfrm>
        </p:spPr>
        <p:txBody>
          <a:bodyPr/>
          <a:lstStyle/>
          <a:p>
            <a:pPr algn="ctr"/>
            <a:r>
              <a:rPr lang="ru-RU" dirty="0" smtClean="0"/>
              <a:t>СИТУАЦИИ</a:t>
            </a:r>
            <a:endParaRPr lang="ru-RU" dirty="0"/>
          </a:p>
        </p:txBody>
      </p:sp>
      <p:pic>
        <p:nvPicPr>
          <p:cNvPr id="8" name="Содержимое 7" descr="люди, улыбки, радость, смех, позитив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4104457" cy="3473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i="1" dirty="0" smtClean="0">
                <a:solidFill>
                  <a:srgbClr val="00B050"/>
                </a:solidFill>
              </a:rPr>
              <a:t>Представьте,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что на улице вы видите человека, одетого не так , как другие…</a:t>
            </a:r>
          </a:p>
          <a:p>
            <a:pPr>
              <a:buNone/>
            </a:pPr>
            <a:endParaRPr lang="ru-RU" sz="28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4479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СИТУАЦИИ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842864"/>
          </a:xfrm>
        </p:spPr>
        <p:txBody>
          <a:bodyPr>
            <a:normAutofit lnSpcReduction="10000"/>
          </a:bodyPr>
          <a:lstStyle/>
          <a:p>
            <a:r>
              <a:rPr lang="ru-RU" sz="3500" b="1" dirty="0" smtClean="0">
                <a:solidFill>
                  <a:srgbClr val="C00000"/>
                </a:solidFill>
              </a:rPr>
              <a:t>Представьте, </a:t>
            </a:r>
          </a:p>
          <a:p>
            <a:pPr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</a:t>
            </a:r>
            <a:r>
              <a:rPr lang="ru-RU" sz="3200" b="1" i="1" dirty="0" smtClean="0">
                <a:solidFill>
                  <a:srgbClr val="002060"/>
                </a:solidFill>
              </a:rPr>
              <a:t>что вы находитесь в компании, где кто-то начинает говорить на незнакомом вам языке…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1268760"/>
            <a:ext cx="4259296" cy="36507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5" name="Содержимое 4" descr="президент, политика, медведев, обама, улыбка, синий галстук, первые леди, Россия, США">
            <a:hlinkClick r:id="rId2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412776"/>
            <a:ext cx="417646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45224"/>
            <a:ext cx="8183880" cy="5919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СИТУАЦИИ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Представьте, 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b="1" i="1" dirty="0" smtClean="0">
                <a:solidFill>
                  <a:srgbClr val="00B050"/>
                </a:solidFill>
              </a:rPr>
              <a:t>что ваш одноклассник принадлежит к значительно более обеспеченной семье, чем вы или наоборот…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7708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>
                <a:solidFill>
                  <a:schemeClr val="accent3"/>
                </a:solidFill>
              </a:rPr>
              <a:t>что на улице вы видите человека, одетого не так, как другие…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 descr="президенты в понч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492896"/>
            <a:ext cx="2857500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805840"/>
          </a:xfrm>
        </p:spPr>
        <p:txBody>
          <a:bodyPr/>
          <a:lstStyle/>
          <a:p>
            <a:pPr algn="ctr"/>
            <a:r>
              <a:rPr lang="ru-RU" dirty="0" smtClean="0"/>
              <a:t>РЕЗЮМЕ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00B050"/>
                </a:solidFill>
              </a:rPr>
              <a:t>Одно из главных качеств человека – умение отличать действительные ценности от мнимых. Важно не внешнее в человеке, а его человеческие качества. </a:t>
            </a:r>
          </a:p>
          <a:p>
            <a:pPr>
              <a:buNone/>
            </a:pPr>
            <a:endParaRPr lang="ru-RU" sz="40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150</TotalTime>
  <Words>780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УРОК ТОЛЕРАНТНОСТИ</vt:lpstr>
      <vt:lpstr>    Оборудование: Оформление доски цитатами и выдержками Групповые карточки – задания  (для двух групп) Индивидуальные тесты  </vt:lpstr>
      <vt:lpstr>эпиграф</vt:lpstr>
      <vt:lpstr>«Мы разные, но мы вместе – и в этом наша сила»</vt:lpstr>
      <vt:lpstr>толерантность</vt:lpstr>
      <vt:lpstr>СИТУАЦИИ</vt:lpstr>
      <vt:lpstr>СИТУАЦИИ</vt:lpstr>
      <vt:lpstr>СИТУАЦИИ</vt:lpstr>
      <vt:lpstr>РЕЗЮМЕ</vt:lpstr>
      <vt:lpstr>Слайд 10</vt:lpstr>
      <vt:lpstr>КРОШКА ЕНОТ И ТОТ, КТО СИДИТ В ПРУДУ</vt:lpstr>
      <vt:lpstr>КРОШКА ЕНОТ И ТОТ, КТО СИДИТ В ПРУД</vt:lpstr>
      <vt:lpstr>КРОШКА ЕНОТ И ТОТ, КТО СИДИТ В ПРУД</vt:lpstr>
      <vt:lpstr>ДОБРОГО ВЗАИМОПОНИМАНИЯ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16</cp:revision>
  <dcterms:created xsi:type="dcterms:W3CDTF">2011-11-02T10:39:36Z</dcterms:created>
  <dcterms:modified xsi:type="dcterms:W3CDTF">2011-11-10T13:25:07Z</dcterms:modified>
</cp:coreProperties>
</file>