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Скругленный прямоугольник 9"/>
          <p:cNvGrpSpPr>
            <a:grpSpLocks/>
          </p:cNvGrpSpPr>
          <p:nvPr/>
        </p:nvGrpSpPr>
        <p:grpSpPr bwMode="auto">
          <a:xfrm>
            <a:off x="414338" y="427038"/>
            <a:ext cx="8315325" cy="3121025"/>
            <a:chOff x="261" y="269"/>
            <a:chExt cx="5238" cy="1966"/>
          </a:xfrm>
        </p:grpSpPr>
        <p:pic>
          <p:nvPicPr>
            <p:cNvPr id="7" name="Скругленный прямоугольник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1" y="269"/>
              <a:ext cx="5238" cy="1966"/>
            </a:xfrm>
            <a:prstGeom prst="rect">
              <a:avLst/>
            </a:prstGeom>
            <a:noFill/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90" y="300"/>
              <a:ext cx="5180" cy="1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67EA10-6207-41C1-A865-DB6B37BE943C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E6567E-270D-4617-9C7E-26D37E39B0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74F4C-975C-4E8D-BA00-733752A4DD2B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E292C-3F6D-4918-8B63-D7AFAAD9BB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A11B-5831-4DC8-9D3C-D828436D43DB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93EB2-54F4-429C-A476-5947E9D824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1098F-CD24-4F27-BBCD-B66B31A80A0D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CD65D-F973-4BB9-B640-0B71009AD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Скругленный прямоугольник 10"/>
          <p:cNvGrpSpPr>
            <a:grpSpLocks/>
          </p:cNvGrpSpPr>
          <p:nvPr/>
        </p:nvGrpSpPr>
        <p:grpSpPr bwMode="auto">
          <a:xfrm>
            <a:off x="414338" y="427038"/>
            <a:ext cx="8315325" cy="4352925"/>
            <a:chOff x="261" y="269"/>
            <a:chExt cx="5238" cy="2742"/>
          </a:xfrm>
        </p:grpSpPr>
        <p:pic>
          <p:nvPicPr>
            <p:cNvPr id="6" name="Скругленный прямоугольник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1" y="269"/>
              <a:ext cx="5238" cy="2742"/>
            </a:xfrm>
            <a:prstGeom prst="rect">
              <a:avLst/>
            </a:prstGeom>
            <a:noFill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81" y="291"/>
              <a:ext cx="5198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2276E9-8790-4791-AB1C-A688EEB70068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EFE72B-2470-4B0E-9873-3DD8371F36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C783-EFCB-499E-A1CF-051141AACC9F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4DCB3-495E-4B9A-8610-935F1CFB1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3FA945-8C2D-4BA5-A83D-DC0D30FFE6B6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768F8-E317-4AD6-A51D-18CB742F3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8D0B3-A059-45D0-88FB-2B9A5B88625E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E0BB1-D3FB-44B6-8D1D-0B4B409EE5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07C660-DF11-42C9-A257-59EEC63408B8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B518A9-7FE4-471F-86A2-C2A0ED719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BFBF8-44A5-4B68-BCAA-C485A23606B4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F561B-034B-4D31-81E9-574DFFBDD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E62B65-2931-41CC-85C7-60D770982D9E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7C0155-0305-4F1D-9A8C-550FBE302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Скругленный прямоугольник 8"/>
          <p:cNvGrpSpPr>
            <a:grpSpLocks/>
          </p:cNvGrpSpPr>
          <p:nvPr/>
        </p:nvGrpSpPr>
        <p:grpSpPr bwMode="auto">
          <a:xfrm>
            <a:off x="414338" y="427038"/>
            <a:ext cx="8315325" cy="5497512"/>
            <a:chOff x="261" y="269"/>
            <a:chExt cx="5238" cy="3463"/>
          </a:xfrm>
        </p:grpSpPr>
        <p:pic>
          <p:nvPicPr>
            <p:cNvPr id="1027" name="Скругленный прямоугольник 8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61" y="269"/>
              <a:ext cx="5238" cy="3463"/>
            </a:xfrm>
            <a:prstGeom prst="rect">
              <a:avLst/>
            </a:prstGeom>
            <a:noFill/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85" y="295"/>
              <a:ext cx="5190" cy="3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E94ADDB4-A944-4919-9698-5F7B7C4A2898}" type="datetimeFigureOut">
              <a:rPr lang="ru-RU"/>
              <a:pPr>
                <a:defRPr/>
              </a:pPr>
              <a:t>22.12.2011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92E24EF-DE9B-4E05-A4E1-A6B0240A1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79" r:id="rId8"/>
    <p:sldLayoutId id="2147483687" r:id="rId9"/>
    <p:sldLayoutId id="2147483678" r:id="rId10"/>
    <p:sldLayoutId id="214748367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775"/>
            <a:ext cx="7772400" cy="19716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dirty="0" smtClean="0"/>
              <a:t>СПОСОБЫ ПЕРЕДАЧИ ЧУЖОЙ РЕЧИ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650" y="3933825"/>
            <a:ext cx="7704138" cy="17049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Учитель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русского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языка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и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литературы</a:t>
            </a: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Калинина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Наталья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b="1" dirty="0" err="1" smtClean="0">
                <a:solidFill>
                  <a:schemeClr val="tx2">
                    <a:lumMod val="75000"/>
                  </a:schemeClr>
                </a:solidFill>
              </a:rPr>
              <a:t>Николаевна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876925"/>
            <a:ext cx="8183562" cy="5762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ПИСЬМО ПОД ДИКТОВКУ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6700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«Липа – дерево важное, - говорил Егор, шагая по заросшей лесной дороге. – Она в прежние- то  времена, сынок, пол-России обувала, с ложечки кормила да сладеньким потчевала.»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(Б. Васильев «Не стреляйте в белых лебедей»)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- О какой пользе липы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  говорит Егор Полушкин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своему сыну?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149725"/>
            <a:ext cx="1655762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5032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ПИСЬМО ПОД ДИКТОВКУ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059363"/>
          </a:xfrm>
        </p:spPr>
        <p:txBody>
          <a:bodyPr>
            <a:normAutofit fontScale="9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«Умеет ли плакать рыба? Кто ж узнает? – с горечью восклицает В.П.Астафьев в повествовании «Царь-рыба». – Она в воде ходит, и заплачет, так мокра не видать, кричать она не умеет – это точно! Если б умела, весь Енисей, да что там Енисей, все реки и моря ревмя ревели б.»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- </a:t>
            </a: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Какую проблему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затрагивает писатель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в этом предложении?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716338"/>
            <a:ext cx="20828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5032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САМОСТОЯТЕЛЬНАЯ РАБОТА ПО КАРТОЧКАМ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41972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Карточка №1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Люблю дымок спалённой жнивы,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В степи ночующий обоз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И на холме средь жёлтой нивы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Чету белеющих берёз. 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(М.Ю.Лермонтов)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573463"/>
            <a:ext cx="1741487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876925"/>
            <a:ext cx="8183562" cy="6477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САМОСТОЯТЕЛЬНАЯ РАБОТА ПО КАРТОЧКАМ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275263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Карточка №2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Росистый вечер дышал упоительной прохладой. Луна подымалась из-за тёмных вершин. Каждый шаг моей некованой лошади глухо раздавался в молчании ущелий.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(М.Ю.Лермонтов,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«Княжна Мери»)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 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05263"/>
            <a:ext cx="1460500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876925"/>
            <a:ext cx="8183562" cy="6477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САМОСТОЯТЕЛЬНАЯ РАБОТА ПО КАРТОЧКАМ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051300"/>
          </a:xfrm>
        </p:spPr>
        <p:txBody>
          <a:bodyPr>
            <a:normAutofit fontScale="925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Карточка №3.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Я нежно болен воспоминаньем детства,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Апрельских вечеров мне снится хмарь и сырь.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Как будто бы на корточки погреться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Присел наш клён перед костром зари.      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algn="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                       (С.А.Есенин)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716338"/>
            <a:ext cx="1598612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5032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САМОСТОЯТЕЛЬНАЯ РАБОТА ПО КАРТОЧКАМ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6700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Карточка №4.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Я навек за туманы и росы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Полюбил у берёзки стан,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И её золотистые косы,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И холщовый её сарафан. </a:t>
            </a:r>
            <a:r>
              <a:rPr lang="ru-RU" i="1" dirty="0" smtClean="0"/>
              <a:t> 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     </a:t>
            </a: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                                   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(С.А.Есенин)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 </a:t>
            </a: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644900"/>
            <a:ext cx="1465262" cy="1979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876925"/>
            <a:ext cx="8183562" cy="5762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САМОСТОЯТЕЛЬНАЯ РАБОТА ПО КАРТОЧКАМ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554538"/>
          </a:xfrm>
        </p:spPr>
        <p:txBody>
          <a:bodyPr>
            <a:normAutofit fontScale="92500"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Карточка №5.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Сад мой сейчас великолепен; зелень ослепительно ярка, - такая молодость, такая свежесть, такая мощь, что трудно себе представить… Весь мой сад наполнен соловьями, иволгами, дроздами – прямо благодать! 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(И.С.Тургенев о Спасском-    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Лутовинове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933825"/>
            <a:ext cx="1398588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876925"/>
            <a:ext cx="8183562" cy="5762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САМОСТОЯТЕЛЬНАЯ РАБОТА ПО КАРТОЧКАМ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476250"/>
            <a:ext cx="8183562" cy="3384550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Карточка №6.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     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Я ведь, друзья мои, пишу о природе, сам же только о людях и думаю. 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(М.М.Пришвин)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429000"/>
            <a:ext cx="1873250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5746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САМОСТОЯТЕЛЬНАЯ РАБОТА ПО КАРТОЧКАМ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354647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Карточка №7.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Как хитрая лисичка, вильнула хвостом моя тропа и затерялась в траве, а я выхожу не к молодым берёзкам, а к белым сказкам моей земли.                 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(В.Белов, «На родине»)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644900"/>
            <a:ext cx="17843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876925"/>
            <a:ext cx="8183562" cy="6477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САМОСТОЯТЕЛЬНАЯ РАБОТА ПО КАРТОЧКАМ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94175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Карточка №8.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Срединная наша Россия предстаёт у Бунина в прелести серых дней, покое полей, дождях и туманах, а порой в бледной лучезарности, в тлеющих закатах. 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(К.Г.Паустовский)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933825"/>
            <a:ext cx="20955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661025"/>
            <a:ext cx="8183562" cy="37465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Способы передачи чужой речи</a:t>
            </a:r>
            <a:endParaRPr lang="ru-RU" sz="2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059363"/>
          </a:xfrm>
        </p:spPr>
        <p:txBody>
          <a:bodyPr>
            <a:no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Класс: 9 – общеобразовательный</a:t>
            </a:r>
            <a:endParaRPr lang="ru-RU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Тип урока</a:t>
            </a:r>
            <a:r>
              <a:rPr lang="ru-RU" sz="2000" dirty="0" smtClean="0">
                <a:solidFill>
                  <a:srgbClr val="002060"/>
                </a:solidFill>
              </a:rPr>
              <a:t>: сообщение новых сведений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Тема лингвистическая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2000" dirty="0" smtClean="0">
                <a:solidFill>
                  <a:srgbClr val="002060"/>
                </a:solidFill>
              </a:rPr>
              <a:t>способы передачи чужой речи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Тема коммуникативная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2000" dirty="0" smtClean="0">
                <a:solidFill>
                  <a:srgbClr val="002060"/>
                </a:solidFill>
              </a:rPr>
              <a:t>коммуникативно-организованный дидактический материал из лирики и прозы русских поэтов и писателей о природе родного края (деревня Абрамовка Орехово-Зуевского района Московской области)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Тема по развитию речи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2000" dirty="0" smtClean="0">
                <a:solidFill>
                  <a:srgbClr val="002060"/>
                </a:solidFill>
              </a:rPr>
              <a:t>описание с элементами повествования и рассуждения на тему любви к природе родного края и родине, отношение к экологической проблеме страны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Технология урока</a:t>
            </a:r>
            <a:r>
              <a:rPr lang="ru-RU" sz="2000" dirty="0" smtClean="0">
                <a:solidFill>
                  <a:srgbClr val="002060"/>
                </a:solidFill>
              </a:rPr>
              <a:t>: комплексная: блочная подача нового материала и поэлементная отработка умений и навыков при закреплении</a:t>
            </a:r>
          </a:p>
          <a:p>
            <a:pPr marL="265176" indent="-265176" algn="ctr" fontAlgn="auto">
              <a:spcAft>
                <a:spcPts val="0"/>
              </a:spcAft>
              <a:buFont typeface="Wingdings 2"/>
              <a:buChar char=""/>
              <a:defRPr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876925"/>
            <a:ext cx="8183562" cy="6477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САМОСТОЯТЕЛЬНАЯ РАБОТА ПО КАРТОЧКАМ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051300"/>
          </a:xfrm>
        </p:spPr>
        <p:txBody>
          <a:bodyPr>
            <a:normAutofit fontScale="925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Карточка №9.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i="1" dirty="0" smtClean="0"/>
              <a:t> 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Ну, я допускаю, руби леса из нужды, но зачем истреблять их? Русские леса трещат под топором, гибнут миллиарды деревьев, опустошаются жилища зверей и птиц, мелеют и сохнут реки, исчезают безвозвратно чудесные пейзажи…        (А.П.Чехов,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     «Дядя Ваня».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Слова доктора Астрова)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716338"/>
            <a:ext cx="15113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5949950"/>
            <a:ext cx="8183563" cy="5746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САМОСТОЯТЕЛЬНАЯ РАБОТА ПО КАРТОЧКАМ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267200"/>
          </a:xfrm>
        </p:spPr>
        <p:txBody>
          <a:bodyPr>
            <a:normAutofit fontScale="925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Карточка №10.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Ещё очень любил я и люблю цветы. На заимке, бывало, заваливал избу жарками, медуницей, кукушкиными слёзками, венериными башмачками… и землю свою люблю, и не устаю удивляться красоте её, неистощимому терпению и доброте. 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 (В.П.Астафьев)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292600"/>
            <a:ext cx="2668587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661025"/>
            <a:ext cx="8183562" cy="8636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ТВОРЧЕСКОЕ ЗАДАНИЕ</a:t>
            </a:r>
            <a:br>
              <a:rPr lang="ru-RU" sz="24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sz="2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770438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   Составить текст-рассуждение с элементами повествования, описания на тему природы и экологии;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 определите  тему своей работы, цель, стиль, составьте план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    *  Работа выполняется на отдельных листках, которые сдаются после урока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373688"/>
            <a:ext cx="8183562" cy="6619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Пейзажи Подмосковья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53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981075"/>
            <a:ext cx="6413500" cy="4187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445125"/>
            <a:ext cx="8183562" cy="59055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Пейзажи Подмосковья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638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1268413"/>
            <a:ext cx="5846763" cy="38877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300663"/>
            <a:ext cx="8183562" cy="7350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Пейзажи Подмосковья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836613"/>
            <a:ext cx="5854700" cy="44640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445125"/>
            <a:ext cx="8183562" cy="10080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Пейзажи Подмосковья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125538"/>
            <a:ext cx="6191250" cy="41243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Пейзажи Подмосковья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908050"/>
            <a:ext cx="5564188" cy="41878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Успехов в творчестве!!!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13" y="4221163"/>
            <a:ext cx="7772400" cy="2016125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Урок составлен  с использованием  художественных  текстов произведений русских писателей и поэтов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221163"/>
            <a:ext cx="8183562" cy="18161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9750" y="404813"/>
            <a:ext cx="3552825" cy="3833812"/>
          </a:xfrm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Учиться хорошей интеллигентной речи надо долго и внимательно – прислушиваясь, запоминая, замечая, читая и изучая.  </a:t>
            </a:r>
          </a:p>
          <a:p>
            <a:pPr marL="0" indent="0" algn="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Д.С.Лихачёв                  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3995738" y="530225"/>
            <a:ext cx="4691062" cy="3690938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Не то, что мните вы, природа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Не слепок, не бездушный лик –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В ней есть душа, в ней есть свобода,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В ней есть любовь, в ней есть язык.</a:t>
            </a:r>
          </a:p>
          <a:p>
            <a:pPr marL="265176" indent="-265176" algn="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Ф.М.Тютче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в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4221163"/>
            <a:ext cx="1457325" cy="1584325"/>
          </a:xfr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4221163"/>
            <a:ext cx="1484312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445125"/>
            <a:ext cx="8183562" cy="59213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375" y="530225"/>
            <a:ext cx="5113338" cy="4389438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Берегите эту землю, эти воды.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Даже малую былиночку любя.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Берегите всех зверей внутри природы,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  Убивайте лишь зверей внутри себя.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algn="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Е.Евтушенко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1196975"/>
            <a:ext cx="2251075" cy="29876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16563"/>
            <a:ext cx="8183562" cy="5191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Проверь !!! 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059363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1) «Моя лирика жива одной большой любовью к родине, - писал Сергей Есенин. - Чувство родины – основное в моём творчестве.»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2) «Без Ясной Поляны, -  любил повторять Л.Н.Толстой, -   не было бы ни меня, ни моих сочинений.»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3) В.Распутин в повести «Прощание с Матёрой» писал, что «природа сама по себе всегда нравственна, безнравственной её может сделать лишь человек».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516563"/>
            <a:ext cx="8183562" cy="5191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Проверь !!! 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3475038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4) Человек,  </a:t>
            </a:r>
            <a:r>
              <a:rPr lang="ru-RU" b="1" i="1" u="sng" dirty="0" smtClean="0">
                <a:solidFill>
                  <a:schemeClr val="accent4">
                    <a:lumMod val="50000"/>
                  </a:schemeClr>
                </a:solidFill>
              </a:rPr>
              <a:t>по словам М.М.Пришвина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, – это часть природы, его нельзя разлучить с ней.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5)  Сергей Есенин с благоговением говорил </a:t>
            </a:r>
            <a:r>
              <a:rPr lang="ru-RU" b="1" i="1" u="sng" dirty="0" smtClean="0">
                <a:solidFill>
                  <a:schemeClr val="accent4">
                    <a:lumMod val="50000"/>
                  </a:schemeClr>
                </a:solidFill>
              </a:rPr>
              <a:t>о стране берёзового ситца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3500438"/>
            <a:ext cx="1346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16238" y="3500438"/>
            <a:ext cx="1252537" cy="162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364490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2588" y="3716338"/>
            <a:ext cx="1403350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6021388"/>
            <a:ext cx="8183562" cy="3603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СПОСОБЫ ПЕРЕДАЧИ ЧУЖОЙ РЕЧИ (СХЕМА)</a:t>
            </a:r>
            <a:endParaRPr lang="ru-RU" sz="1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013" y="579438"/>
            <a:ext cx="3930650" cy="54610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С сохранением формы и содержания</a:t>
            </a:r>
            <a:endParaRPr lang="ru-RU" sz="1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963" y="579438"/>
            <a:ext cx="3930650" cy="617537"/>
          </a:xfrm>
        </p:spPr>
        <p:txBody>
          <a:bodyPr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Без сохранения всех особенностей речи говорящего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8013" y="1125538"/>
            <a:ext cx="3676650" cy="44640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400" b="1" u="sng" smtClean="0"/>
              <a:t>Прямая речь</a:t>
            </a:r>
            <a:endParaRPr lang="ru-RU" sz="1400" b="1" smtClean="0"/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1)перед словами автора</a:t>
            </a:r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«П,»-а.  «П?»-а.  «П!»-а. «П…»-а.</a:t>
            </a:r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2)после слов автора</a:t>
            </a:r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А: «П.»  А: «П?»  А: «П!»  А: «П…»</a:t>
            </a:r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3)с разрывом</a:t>
            </a:r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«П, - а, - п. (?) (!) (…)»</a:t>
            </a:r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«П, - а. – П. (?) (!) (…)»</a:t>
            </a:r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«П? - а. – П. (?) (!) (…)»</a:t>
            </a:r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«П! - а. – П. (?) (!) (…)»</a:t>
            </a:r>
          </a:p>
          <a:p>
            <a:pPr>
              <a:buFont typeface="Wingdings 2" pitchFamily="18" charset="2"/>
              <a:buNone/>
            </a:pPr>
            <a:r>
              <a:rPr lang="ru-RU" sz="1400" b="1" u="sng" smtClean="0"/>
              <a:t>Диалог </a:t>
            </a:r>
            <a:endParaRPr lang="ru-RU" sz="1400" b="1" smtClean="0"/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- П? – а</a:t>
            </a:r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А:</a:t>
            </a:r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- П.П!</a:t>
            </a:r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- П?</a:t>
            </a:r>
          </a:p>
          <a:p>
            <a:pPr>
              <a:buFont typeface="Wingdings 2" pitchFamily="18" charset="2"/>
              <a:buNone/>
            </a:pPr>
            <a:r>
              <a:rPr lang="ru-RU" sz="1400" b="1" smtClean="0"/>
              <a:t>- П! П. П</a:t>
            </a:r>
            <a:r>
              <a:rPr lang="ru-RU" sz="1400" smtClean="0"/>
              <a:t>…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963" y="1341438"/>
            <a:ext cx="3930650" cy="44640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z="1400" b="1" smtClean="0"/>
              <a:t>I</a:t>
            </a:r>
            <a:r>
              <a:rPr lang="ru-RU" sz="1400" b="1" smtClean="0"/>
              <a:t>. Косвенная речь</a:t>
            </a:r>
            <a:endParaRPr lang="ru-RU" sz="1400" smtClean="0"/>
          </a:p>
          <a:p>
            <a:pPr>
              <a:buFont typeface="Wingdings 2" pitchFamily="18" charset="2"/>
              <a:buNone/>
            </a:pPr>
            <a:r>
              <a:rPr lang="ru-RU" sz="1400" smtClean="0"/>
              <a:t>[</a:t>
            </a:r>
            <a:r>
              <a:rPr lang="en-US" sz="1400" smtClean="0"/>
              <a:t>A</a:t>
            </a:r>
            <a:r>
              <a:rPr lang="ru-RU" sz="1400" smtClean="0"/>
              <a:t>], (косвенная речь)</a:t>
            </a:r>
          </a:p>
          <a:p>
            <a:pPr>
              <a:buFont typeface="Wingdings 2" pitchFamily="18" charset="2"/>
              <a:buNone/>
            </a:pPr>
            <a:r>
              <a:rPr lang="ru-RU" sz="1400" smtClean="0"/>
              <a:t>          (придаточное изъяснительное с союзами ЧТО//БУДТО (повествовательное), </a:t>
            </a:r>
          </a:p>
          <a:p>
            <a:pPr>
              <a:buFont typeface="Wingdings 2" pitchFamily="18" charset="2"/>
              <a:buNone/>
            </a:pPr>
            <a:r>
              <a:rPr lang="ru-RU" sz="1400" smtClean="0"/>
              <a:t>ЧТОБЫ (побудительное)</a:t>
            </a:r>
          </a:p>
          <a:p>
            <a:pPr>
              <a:buFont typeface="Wingdings 2" pitchFamily="18" charset="2"/>
              <a:buNone/>
            </a:pPr>
            <a:r>
              <a:rPr lang="ru-RU" sz="1400" smtClean="0"/>
              <a:t>Союзными словами</a:t>
            </a:r>
          </a:p>
          <a:p>
            <a:pPr>
              <a:buFont typeface="Wingdings 2" pitchFamily="18" charset="2"/>
              <a:buNone/>
            </a:pPr>
            <a:r>
              <a:rPr lang="ru-RU" sz="1400" smtClean="0"/>
              <a:t>ЧТО//КТО//КАКОЙ</a:t>
            </a:r>
          </a:p>
          <a:p>
            <a:pPr>
              <a:buFont typeface="Wingdings 2" pitchFamily="18" charset="2"/>
              <a:buNone/>
            </a:pPr>
            <a:r>
              <a:rPr lang="ru-RU" sz="1400" smtClean="0"/>
              <a:t>КАК//ГДЕ//ПОЧЕМУ//ЛИ (вопросительные )</a:t>
            </a:r>
          </a:p>
          <a:p>
            <a:pPr>
              <a:buFont typeface="Wingdings 2" pitchFamily="18" charset="2"/>
              <a:buNone/>
            </a:pPr>
            <a:r>
              <a:rPr lang="ru-RU" sz="1400" smtClean="0"/>
              <a:t>           </a:t>
            </a:r>
          </a:p>
          <a:p>
            <a:pPr>
              <a:buFont typeface="Wingdings 2" pitchFamily="18" charset="2"/>
              <a:buNone/>
            </a:pPr>
            <a:r>
              <a:rPr lang="en-US" sz="1400" b="1" smtClean="0"/>
              <a:t>II</a:t>
            </a:r>
            <a:r>
              <a:rPr lang="ru-RU" sz="1400" b="1" smtClean="0"/>
              <a:t>. Вводные конструкции для передачи источника сообщения</a:t>
            </a:r>
            <a:endParaRPr lang="ru-RU" sz="1400" smtClean="0"/>
          </a:p>
          <a:p>
            <a:pPr>
              <a:buFont typeface="Wingdings 2" pitchFamily="18" charset="2"/>
              <a:buNone/>
            </a:pPr>
            <a:r>
              <a:rPr lang="ru-RU" sz="1400" smtClean="0"/>
              <a:t>[+++, …].</a:t>
            </a:r>
          </a:p>
          <a:p>
            <a:pPr>
              <a:buFont typeface="Wingdings 2" pitchFamily="18" charset="2"/>
              <a:buNone/>
            </a:pPr>
            <a:r>
              <a:rPr lang="en-US" sz="1400" b="1" smtClean="0"/>
              <a:t>III</a:t>
            </a:r>
            <a:r>
              <a:rPr lang="ru-RU" sz="1400" b="1" smtClean="0"/>
              <a:t>.Простое предложение с дополнением, называющим тему чужой речи</a:t>
            </a:r>
            <a:endParaRPr lang="ru-RU" sz="1400" smtClean="0"/>
          </a:p>
          <a:p>
            <a:pPr>
              <a:buFont typeface="Wingdings 2" pitchFamily="18" charset="2"/>
              <a:buNone/>
            </a:pPr>
            <a:r>
              <a:rPr lang="en-US" sz="1400" smtClean="0"/>
              <a:t>[</a:t>
            </a:r>
            <a:r>
              <a:rPr lang="ru-RU" sz="1400" smtClean="0"/>
              <a:t>…      _ _ _ </a:t>
            </a:r>
            <a:r>
              <a:rPr lang="en-US" sz="1400" smtClean="0"/>
              <a:t>]</a:t>
            </a:r>
            <a:r>
              <a:rPr lang="ru-RU" sz="1400" smtClean="0"/>
              <a:t>.</a:t>
            </a:r>
          </a:p>
          <a:p>
            <a:pPr>
              <a:buFont typeface="Wingdings 2" pitchFamily="18" charset="2"/>
              <a:buNone/>
            </a:pPr>
            <a:r>
              <a:rPr lang="ru-RU" sz="1400" smtClean="0"/>
              <a:t> </a:t>
            </a:r>
          </a:p>
          <a:p>
            <a:pPr>
              <a:buFont typeface="Wingdings 2" pitchFamily="18" charset="2"/>
              <a:buNone/>
            </a:pPr>
            <a:endParaRPr lang="ru-RU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949950"/>
            <a:ext cx="8183562" cy="50323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СПОСОБЫ ПЕРЕДАЧИ ЧУЖОЙ РЕЧИ (ПРИМЕР)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0" y="530225"/>
            <a:ext cx="3409950" cy="5419725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u="sng" dirty="0" smtClean="0"/>
              <a:t>Примеры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Николай Рубцов проникновенно восклицал: «Русь моя, люблю твои берёзы!»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4300" y="530225"/>
            <a:ext cx="4762500" cy="5346700"/>
          </a:xfrm>
        </p:spPr>
        <p:txBody>
          <a:bodyPr>
            <a:normAutofit lnSpcReduction="1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Николай Рубцов проникновенно восклицал, что он любит берёзы Руси.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[- =]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 (что - =).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По словам Николая Рубцова, он любит берёзы Руси.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[ +++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,  -  =  …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]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Николай Рубцов проникновенно говорил </a:t>
            </a:r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о любви к берёзам Руси.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4076700"/>
            <a:ext cx="2422525" cy="183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876925"/>
            <a:ext cx="8183562" cy="6477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ПИСЬМО ПОД ДИКТОВКУ: проверь!!!</a:t>
            </a:r>
            <a:endParaRPr lang="ru-RU" sz="20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346700"/>
          </a:xfrm>
        </p:spPr>
        <p:txBody>
          <a:bodyPr>
            <a:normAutofit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«Тихая моя родина, – писал в своём очерке Василий Белов, - ты всё так же не даёшь мне стареть и врачуешь душу своей зелёной тишиной.»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- Объясните роль метафоры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                  в   данном предложении.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05263"/>
            <a:ext cx="1871662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164</TotalTime>
  <Words>878</Words>
  <Application>Microsoft Office PowerPoint</Application>
  <PresentationFormat>Экран (4:3)</PresentationFormat>
  <Paragraphs>176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28</vt:i4>
      </vt:variant>
    </vt:vector>
  </HeadingPairs>
  <TitlesOfParts>
    <vt:vector size="37" baseType="lpstr">
      <vt:lpstr>Verdana</vt:lpstr>
      <vt:lpstr>Arial</vt:lpstr>
      <vt:lpstr>Wingdings 2</vt:lpstr>
      <vt:lpstr>Calibri</vt:lpstr>
      <vt:lpstr>Аспект</vt:lpstr>
      <vt:lpstr>Аспект</vt:lpstr>
      <vt:lpstr>Аспект</vt:lpstr>
      <vt:lpstr>Аспект</vt:lpstr>
      <vt:lpstr>Аспект</vt:lpstr>
      <vt:lpstr>СПОСОБЫ ПЕРЕДАЧИ ЧУЖОЙ РЕЧИ </vt:lpstr>
      <vt:lpstr>Способы передачи чужой речи</vt:lpstr>
      <vt:lpstr>Слайд 3</vt:lpstr>
      <vt:lpstr>Слайд 4</vt:lpstr>
      <vt:lpstr>Проверь !!! </vt:lpstr>
      <vt:lpstr>Проверь !!! </vt:lpstr>
      <vt:lpstr>СПОСОБЫ ПЕРЕДАЧИ ЧУЖОЙ РЕЧИ (СХЕМА)</vt:lpstr>
      <vt:lpstr>СПОСОБЫ ПЕРЕДАЧИ ЧУЖОЙ РЕЧИ (ПРИМЕР)</vt:lpstr>
      <vt:lpstr>ПИСЬМО ПОД ДИКТОВКУ: проверь!!!</vt:lpstr>
      <vt:lpstr>ПИСЬМО ПОД ДИКТОВКУ</vt:lpstr>
      <vt:lpstr>ПИСЬМО ПОД ДИКТОВКУ</vt:lpstr>
      <vt:lpstr>САМОСТОЯТЕЛЬНАЯ РАБОТА ПО КАРТОЧКАМ</vt:lpstr>
      <vt:lpstr>САМОСТОЯТЕЛЬНАЯ РАБОТА ПО КАРТОЧКАМ</vt:lpstr>
      <vt:lpstr>САМОСТОЯТЕЛЬНАЯ РАБОТА ПО КАРТОЧКАМ</vt:lpstr>
      <vt:lpstr>САМОСТОЯТЕЛЬНАЯ РАБОТА ПО КАРТОЧКАМ</vt:lpstr>
      <vt:lpstr>САМОСТОЯТЕЛЬНАЯ РАБОТА ПО КАРТОЧКАМ</vt:lpstr>
      <vt:lpstr>САМОСТОЯТЕЛЬНАЯ РАБОТА ПО КАРТОЧКАМ</vt:lpstr>
      <vt:lpstr>САМОСТОЯТЕЛЬНАЯ РАБОТА ПО КАРТОЧКАМ</vt:lpstr>
      <vt:lpstr>САМОСТОЯТЕЛЬНАЯ РАБОТА ПО КАРТОЧКАМ</vt:lpstr>
      <vt:lpstr>САМОСТОЯТЕЛЬНАЯ РАБОТА ПО КАРТОЧКАМ</vt:lpstr>
      <vt:lpstr>САМОСТОЯТЕЛЬНАЯ РАБОТА ПО КАРТОЧКАМ</vt:lpstr>
      <vt:lpstr>ТВОРЧЕСКОЕ ЗАДАНИЕ </vt:lpstr>
      <vt:lpstr>Пейзажи Подмосковья</vt:lpstr>
      <vt:lpstr>Пейзажи Подмосковья</vt:lpstr>
      <vt:lpstr>Пейзажи Подмосковья</vt:lpstr>
      <vt:lpstr>Пейзажи Подмосковья</vt:lpstr>
      <vt:lpstr>Пейзажи Подмосковья</vt:lpstr>
      <vt:lpstr>Успехов в творчестве!!!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ПЕРЕДАЧИ ЧУЖОЙ РЕЧИ </dc:title>
  <dc:creator>Admin</dc:creator>
  <cp:lastModifiedBy>ольга</cp:lastModifiedBy>
  <cp:revision>19</cp:revision>
  <dcterms:created xsi:type="dcterms:W3CDTF">2011-11-09T17:55:03Z</dcterms:created>
  <dcterms:modified xsi:type="dcterms:W3CDTF">2011-12-22T19:17:20Z</dcterms:modified>
</cp:coreProperties>
</file>