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8" r:id="rId7"/>
    <p:sldId id="269" r:id="rId8"/>
    <p:sldId id="273" r:id="rId9"/>
    <p:sldId id="261" r:id="rId10"/>
    <p:sldId id="271" r:id="rId11"/>
    <p:sldId id="270" r:id="rId12"/>
    <p:sldId id="262" r:id="rId13"/>
    <p:sldId id="263" r:id="rId14"/>
    <p:sldId id="264" r:id="rId15"/>
    <p:sldId id="265" r:id="rId16"/>
    <p:sldId id="272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C3618-596A-4CE2-9D40-1BF3505E23FC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EFD17-1013-4138-ACB6-953435019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9726"/>
            <a:ext cx="9144000" cy="7197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928802"/>
            <a:ext cx="5469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Число 8. Письмо цифры 8.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929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863D"/>
                </a:solidFill>
                <a:latin typeface="Adventure" pitchFamily="2" charset="0"/>
              </a:rPr>
              <a:t>Урок-сказка</a:t>
            </a:r>
          </a:p>
          <a:p>
            <a:pPr algn="ctr"/>
            <a:r>
              <a:rPr lang="ru-RU" sz="5400" b="1" dirty="0" smtClean="0">
                <a:solidFill>
                  <a:srgbClr val="00863D"/>
                </a:solidFill>
                <a:latin typeface="Adventure" pitchFamily="2" charset="0"/>
              </a:rPr>
              <a:t>1 класс</a:t>
            </a:r>
            <a:endParaRPr lang="ru-RU" sz="5400" b="1" dirty="0">
              <a:solidFill>
                <a:srgbClr val="00863D"/>
              </a:solidFill>
              <a:latin typeface="Adventure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Мои рисунки\лист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303956">
            <a:off x="474579" y="1295722"/>
            <a:ext cx="955000" cy="783364"/>
          </a:xfrm>
          <a:prstGeom prst="rect">
            <a:avLst/>
          </a:prstGeom>
          <a:noFill/>
        </p:spPr>
      </p:pic>
      <p:pic>
        <p:nvPicPr>
          <p:cNvPr id="3" name="Picture 3" descr="F:\Мои рисунки\лист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9" y="1559293"/>
            <a:ext cx="820148" cy="725184"/>
          </a:xfrm>
          <a:prstGeom prst="rect">
            <a:avLst/>
          </a:prstGeom>
          <a:noFill/>
        </p:spPr>
      </p:pic>
      <p:pic>
        <p:nvPicPr>
          <p:cNvPr id="4" name="Picture 6" descr="F:\Мои рисунки\лист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417663"/>
            <a:ext cx="875205" cy="807881"/>
          </a:xfrm>
          <a:prstGeom prst="rect">
            <a:avLst/>
          </a:prstGeom>
          <a:noFill/>
        </p:spPr>
      </p:pic>
      <p:pic>
        <p:nvPicPr>
          <p:cNvPr id="5" name="Picture 8" descr="F:\Мои рисунки\лист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57298"/>
            <a:ext cx="868031" cy="876292"/>
          </a:xfrm>
          <a:prstGeom prst="rect">
            <a:avLst/>
          </a:prstGeom>
          <a:noFill/>
        </p:spPr>
      </p:pic>
      <p:pic>
        <p:nvPicPr>
          <p:cNvPr id="6" name="Picture 4" descr="F:\Мои рисунки\лист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0075" y="1418326"/>
            <a:ext cx="954455" cy="748592"/>
          </a:xfrm>
          <a:prstGeom prst="rect">
            <a:avLst/>
          </a:prstGeom>
          <a:noFill/>
        </p:spPr>
      </p:pic>
      <p:pic>
        <p:nvPicPr>
          <p:cNvPr id="7" name="Picture 7" descr="F:\Мои рисунки\лист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417967"/>
            <a:ext cx="753100" cy="744188"/>
          </a:xfrm>
          <a:prstGeom prst="rect">
            <a:avLst/>
          </a:prstGeom>
          <a:noFill/>
        </p:spPr>
      </p:pic>
      <p:pic>
        <p:nvPicPr>
          <p:cNvPr id="8" name="Picture 4" descr="F:\Мои рисунки\лист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5" y="1455886"/>
            <a:ext cx="906566" cy="7110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450057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7+1=8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450057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8+1=9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50057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6+1=7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442913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5+1=6</a:t>
            </a:r>
            <a:endParaRPr lang="ru-RU" sz="3200" b="1" dirty="0"/>
          </a:p>
        </p:txBody>
      </p:sp>
      <p:pic>
        <p:nvPicPr>
          <p:cNvPr id="22" name="Picture 5" descr="F:\Мои рисунки\лист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303956">
            <a:off x="403141" y="2761054"/>
            <a:ext cx="955000" cy="783364"/>
          </a:xfrm>
          <a:prstGeom prst="rect">
            <a:avLst/>
          </a:prstGeom>
          <a:noFill/>
        </p:spPr>
      </p:pic>
      <p:pic>
        <p:nvPicPr>
          <p:cNvPr id="23" name="Picture 3" descr="F:\Мои рисунки\лист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960903"/>
            <a:ext cx="820148" cy="725184"/>
          </a:xfrm>
          <a:prstGeom prst="rect">
            <a:avLst/>
          </a:prstGeom>
          <a:noFill/>
        </p:spPr>
      </p:pic>
      <p:pic>
        <p:nvPicPr>
          <p:cNvPr id="24" name="Picture 6" descr="F:\Мои рисунки\лист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7" y="2819273"/>
            <a:ext cx="875205" cy="807881"/>
          </a:xfrm>
          <a:prstGeom prst="rect">
            <a:avLst/>
          </a:prstGeom>
          <a:noFill/>
        </p:spPr>
      </p:pic>
      <p:pic>
        <p:nvPicPr>
          <p:cNvPr id="25" name="Picture 8" descr="F:\Мои рисунки\лист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9" y="2758908"/>
            <a:ext cx="868031" cy="876292"/>
          </a:xfrm>
          <a:prstGeom prst="rect">
            <a:avLst/>
          </a:prstGeom>
          <a:noFill/>
        </p:spPr>
      </p:pic>
      <p:pic>
        <p:nvPicPr>
          <p:cNvPr id="26" name="Picture 4" descr="F:\Мои рисунки\лист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0074" y="2819936"/>
            <a:ext cx="954455" cy="748592"/>
          </a:xfrm>
          <a:prstGeom prst="rect">
            <a:avLst/>
          </a:prstGeom>
          <a:noFill/>
        </p:spPr>
      </p:pic>
      <p:pic>
        <p:nvPicPr>
          <p:cNvPr id="27" name="Picture 7" descr="F:\Мои рисунки\лист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69" y="2819577"/>
            <a:ext cx="753100" cy="744188"/>
          </a:xfrm>
          <a:prstGeom prst="rect">
            <a:avLst/>
          </a:prstGeom>
          <a:noFill/>
        </p:spPr>
      </p:pic>
      <p:pic>
        <p:nvPicPr>
          <p:cNvPr id="28" name="Picture 4" descr="F:\Мои рисунки\лист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857496"/>
            <a:ext cx="906566" cy="711032"/>
          </a:xfrm>
          <a:prstGeom prst="rect">
            <a:avLst/>
          </a:prstGeom>
          <a:noFill/>
        </p:spPr>
      </p:pic>
      <p:pic>
        <p:nvPicPr>
          <p:cNvPr id="29" name="Picture 5" descr="F:\Мои рисунки\лист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303956">
            <a:off x="7609883" y="2752551"/>
            <a:ext cx="885906" cy="72668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285984" y="357166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ПОДУМАЙ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2.59259E-6 L 0.35608 -0.1462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1105988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rc 10"/>
          <p:cNvSpPr>
            <a:spLocks/>
          </p:cNvSpPr>
          <p:nvPr/>
        </p:nvSpPr>
        <p:spPr bwMode="auto">
          <a:xfrm rot="1133828" flipH="1" flipV="1">
            <a:off x="3757613" y="1068388"/>
            <a:ext cx="1600200" cy="21351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64 w 43200"/>
              <a:gd name="T1" fmla="*/ 296 h 43200"/>
              <a:gd name="T2" fmla="*/ 22441 w 43200"/>
              <a:gd name="T3" fmla="*/ 16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 flipV="1">
            <a:off x="4038600" y="3048000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Arc 13"/>
          <p:cNvSpPr>
            <a:spLocks/>
          </p:cNvSpPr>
          <p:nvPr/>
        </p:nvSpPr>
        <p:spPr bwMode="auto">
          <a:xfrm rot="1208915" flipH="1">
            <a:off x="2774950" y="3100388"/>
            <a:ext cx="2133600" cy="2663825"/>
          </a:xfrm>
          <a:custGeom>
            <a:avLst/>
            <a:gdLst>
              <a:gd name="G0" fmla="+- 21600 0 0"/>
              <a:gd name="G1" fmla="+- 21493 0 0"/>
              <a:gd name="G2" fmla="+- 21600 0 0"/>
              <a:gd name="T0" fmla="*/ 25396 w 43200"/>
              <a:gd name="T1" fmla="*/ 229 h 43093"/>
              <a:gd name="T2" fmla="*/ 19452 w 43200"/>
              <a:gd name="T3" fmla="*/ 0 h 43093"/>
              <a:gd name="T4" fmla="*/ 21600 w 43200"/>
              <a:gd name="T5" fmla="*/ 21493 h 4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3886200" y="1447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101975" y="174625"/>
            <a:ext cx="387350" cy="1714500"/>
          </a:xfrm>
          <a:prstGeom prst="rect">
            <a:avLst/>
          </a:prstGeom>
          <a:noFill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7315200" y="144780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5786446" y="1500174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5643570" y="3643314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7215206" y="3643314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02 C 0.01805 -0.00439 0.0276 -0.02266 0.04045 -0.03237 C 0.0533 -0.04209 0.07222 -0.05041 0.0868 -0.04926 C 0.10139 -0.0481 0.11649 -0.03792 0.12777 -0.02474 C 0.13906 -0.01156 0.1493 0.0081 0.15451 0.02961 C 0.15972 0.05111 0.15937 0.08395 0.15868 0.10454 C 0.15798 0.12512 0.15677 0.13437 0.15017 0.15333 C 0.14357 0.1723 0.13211 0.20213 0.11927 0.21901 C 0.10642 0.2359 0.08958 0.24931 0.07274 0.25463 C 0.0559 0.25995 0.03472 0.2507 0.01788 0.25093 C 0.00104 0.25116 -0.01077 0.24607 -0.02865 0.25671 C -0.04653 0.26735 -0.0724 0.28724 -0.08924 0.31476 C -0.10608 0.34228 -0.12466 0.38298 -0.13004 0.42184 C -0.13542 0.46069 -0.12969 0.51596 -0.12153 0.54741 C -0.11337 0.57887 -0.09688 0.59667 -0.08073 0.61124 C -0.06459 0.62581 -0.04584 0.63738 -0.02448 0.63553 C -0.00313 0.63368 0.02812 0.61864 0.04739 0.59991 C 0.06666 0.58118 0.08038 0.55666 0.09114 0.52313 C 0.10191 0.4896 0.11441 0.43895 0.11215 0.39917 C 0.10989 0.35939 0.09166 0.30921 0.07708 0.28469 C 0.0625 0.26018 0.03836 0.26295 0.02482 0.25278 C 0.01128 0.2426 0.00295 0.2396 -0.00469 0.22295 C -0.01233 0.20629 -0.01841 0.17369 -0.02153 0.15333 C -0.02466 0.13298 -0.02448 0.11841 -0.02292 0.10084 C -0.02136 0.08326 -0.01719 0.06337 -0.01181 0.04834 C -0.00643 0.03331 0.00069 0.02244 0.00937 0.00902 Z " pathEditMode="relative" rAng="0" ptsTypes="aaaaaaaaaaaaaaaaa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197726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2500330" cy="50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6" descr="ступ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772710"/>
            <a:ext cx="2065357" cy="248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429256" y="-500090"/>
            <a:ext cx="3889375" cy="6408738"/>
            <a:chOff x="3424" y="-380"/>
            <a:chExt cx="2450" cy="4037"/>
          </a:xfrm>
        </p:grpSpPr>
        <p:sp>
          <p:nvSpPr>
            <p:cNvPr id="4" name="Freeform 72" descr="Коричневый мрамор"/>
            <p:cNvSpPr>
              <a:spLocks/>
            </p:cNvSpPr>
            <p:nvPr/>
          </p:nvSpPr>
          <p:spPr bwMode="auto">
            <a:xfrm>
              <a:off x="3424" y="-380"/>
              <a:ext cx="2450" cy="4037"/>
            </a:xfrm>
            <a:custGeom>
              <a:avLst/>
              <a:gdLst/>
              <a:ahLst/>
              <a:cxnLst>
                <a:cxn ang="0">
                  <a:pos x="50" y="3759"/>
                </a:cxn>
                <a:cxn ang="0">
                  <a:pos x="103" y="3460"/>
                </a:cxn>
                <a:cxn ang="0">
                  <a:pos x="126" y="3268"/>
                </a:cxn>
                <a:cxn ang="0">
                  <a:pos x="134" y="3214"/>
                </a:cxn>
                <a:cxn ang="0">
                  <a:pos x="203" y="2784"/>
                </a:cxn>
                <a:cxn ang="0">
                  <a:pos x="188" y="2346"/>
                </a:cxn>
                <a:cxn ang="0">
                  <a:pos x="126" y="2154"/>
                </a:cxn>
                <a:cxn ang="0">
                  <a:pos x="34" y="1693"/>
                </a:cxn>
                <a:cxn ang="0">
                  <a:pos x="142" y="894"/>
                </a:cxn>
                <a:cxn ang="0">
                  <a:pos x="257" y="510"/>
                </a:cxn>
                <a:cxn ang="0">
                  <a:pos x="288" y="449"/>
                </a:cxn>
                <a:cxn ang="0">
                  <a:pos x="303" y="388"/>
                </a:cxn>
                <a:cxn ang="0">
                  <a:pos x="318" y="372"/>
                </a:cxn>
                <a:cxn ang="0">
                  <a:pos x="480" y="342"/>
                </a:cxn>
                <a:cxn ang="0">
                  <a:pos x="626" y="265"/>
                </a:cxn>
                <a:cxn ang="0">
                  <a:pos x="687" y="249"/>
                </a:cxn>
                <a:cxn ang="0">
                  <a:pos x="764" y="211"/>
                </a:cxn>
                <a:cxn ang="0">
                  <a:pos x="833" y="196"/>
                </a:cxn>
                <a:cxn ang="0">
                  <a:pos x="856" y="188"/>
                </a:cxn>
                <a:cxn ang="0">
                  <a:pos x="1194" y="219"/>
                </a:cxn>
                <a:cxn ang="0">
                  <a:pos x="1532" y="226"/>
                </a:cxn>
                <a:cxn ang="0">
                  <a:pos x="1739" y="234"/>
                </a:cxn>
                <a:cxn ang="0">
                  <a:pos x="1916" y="334"/>
                </a:cxn>
                <a:cxn ang="0">
                  <a:pos x="1954" y="472"/>
                </a:cxn>
                <a:cxn ang="0">
                  <a:pos x="1970" y="534"/>
                </a:cxn>
                <a:cxn ang="0">
                  <a:pos x="2000" y="580"/>
                </a:cxn>
                <a:cxn ang="0">
                  <a:pos x="1962" y="464"/>
                </a:cxn>
                <a:cxn ang="0">
                  <a:pos x="2000" y="57"/>
                </a:cxn>
                <a:cxn ang="0">
                  <a:pos x="1962" y="42"/>
                </a:cxn>
                <a:cxn ang="0">
                  <a:pos x="1963" y="3654"/>
                </a:cxn>
                <a:cxn ang="0">
                  <a:pos x="1827" y="3790"/>
                </a:cxn>
                <a:cxn ang="0">
                  <a:pos x="1785" y="3798"/>
                </a:cxn>
                <a:cxn ang="0">
                  <a:pos x="1739" y="3774"/>
                </a:cxn>
                <a:cxn ang="0">
                  <a:pos x="1632" y="3751"/>
                </a:cxn>
                <a:cxn ang="0">
                  <a:pos x="1586" y="3744"/>
                </a:cxn>
                <a:cxn ang="0">
                  <a:pos x="864" y="3767"/>
                </a:cxn>
                <a:cxn ang="0">
                  <a:pos x="58" y="3699"/>
                </a:cxn>
                <a:cxn ang="0">
                  <a:pos x="12" y="3699"/>
                </a:cxn>
                <a:cxn ang="0">
                  <a:pos x="58" y="3699"/>
                </a:cxn>
                <a:cxn ang="0">
                  <a:pos x="103" y="3699"/>
                </a:cxn>
              </a:cxnLst>
              <a:rect l="0" t="0" r="r" b="b"/>
              <a:pathLst>
                <a:path w="2003" h="3799">
                  <a:moveTo>
                    <a:pt x="50" y="3759"/>
                  </a:moveTo>
                  <a:cubicBezTo>
                    <a:pt x="65" y="3659"/>
                    <a:pt x="85" y="3560"/>
                    <a:pt x="103" y="3460"/>
                  </a:cubicBezTo>
                  <a:cubicBezTo>
                    <a:pt x="114" y="3332"/>
                    <a:pt x="106" y="3400"/>
                    <a:pt x="126" y="3268"/>
                  </a:cubicBezTo>
                  <a:cubicBezTo>
                    <a:pt x="129" y="3250"/>
                    <a:pt x="134" y="3214"/>
                    <a:pt x="134" y="3214"/>
                  </a:cubicBezTo>
                  <a:cubicBezTo>
                    <a:pt x="144" y="3068"/>
                    <a:pt x="160" y="2924"/>
                    <a:pt x="203" y="2784"/>
                  </a:cubicBezTo>
                  <a:cubicBezTo>
                    <a:pt x="198" y="2638"/>
                    <a:pt x="203" y="2491"/>
                    <a:pt x="188" y="2346"/>
                  </a:cubicBezTo>
                  <a:cubicBezTo>
                    <a:pt x="181" y="2279"/>
                    <a:pt x="142" y="2219"/>
                    <a:pt x="126" y="2154"/>
                  </a:cubicBezTo>
                  <a:cubicBezTo>
                    <a:pt x="110" y="1998"/>
                    <a:pt x="57" y="1848"/>
                    <a:pt x="34" y="1693"/>
                  </a:cubicBezTo>
                  <a:cubicBezTo>
                    <a:pt x="42" y="1431"/>
                    <a:pt x="0" y="1131"/>
                    <a:pt x="142" y="894"/>
                  </a:cubicBezTo>
                  <a:cubicBezTo>
                    <a:pt x="164" y="761"/>
                    <a:pt x="204" y="634"/>
                    <a:pt x="257" y="510"/>
                  </a:cubicBezTo>
                  <a:cubicBezTo>
                    <a:pt x="266" y="489"/>
                    <a:pt x="278" y="469"/>
                    <a:pt x="288" y="449"/>
                  </a:cubicBezTo>
                  <a:cubicBezTo>
                    <a:pt x="299" y="427"/>
                    <a:pt x="293" y="412"/>
                    <a:pt x="303" y="388"/>
                  </a:cubicBezTo>
                  <a:cubicBezTo>
                    <a:pt x="306" y="381"/>
                    <a:pt x="311" y="375"/>
                    <a:pt x="318" y="372"/>
                  </a:cubicBezTo>
                  <a:cubicBezTo>
                    <a:pt x="366" y="348"/>
                    <a:pt x="430" y="346"/>
                    <a:pt x="480" y="342"/>
                  </a:cubicBezTo>
                  <a:cubicBezTo>
                    <a:pt x="533" y="324"/>
                    <a:pt x="575" y="287"/>
                    <a:pt x="626" y="265"/>
                  </a:cubicBezTo>
                  <a:cubicBezTo>
                    <a:pt x="645" y="257"/>
                    <a:pt x="668" y="258"/>
                    <a:pt x="687" y="249"/>
                  </a:cubicBezTo>
                  <a:cubicBezTo>
                    <a:pt x="709" y="238"/>
                    <a:pt x="741" y="219"/>
                    <a:pt x="764" y="211"/>
                  </a:cubicBezTo>
                  <a:cubicBezTo>
                    <a:pt x="786" y="204"/>
                    <a:pt x="811" y="204"/>
                    <a:pt x="833" y="196"/>
                  </a:cubicBezTo>
                  <a:cubicBezTo>
                    <a:pt x="841" y="193"/>
                    <a:pt x="848" y="191"/>
                    <a:pt x="856" y="188"/>
                  </a:cubicBezTo>
                  <a:cubicBezTo>
                    <a:pt x="970" y="193"/>
                    <a:pt x="1081" y="215"/>
                    <a:pt x="1194" y="219"/>
                  </a:cubicBezTo>
                  <a:cubicBezTo>
                    <a:pt x="1307" y="223"/>
                    <a:pt x="1419" y="223"/>
                    <a:pt x="1532" y="226"/>
                  </a:cubicBezTo>
                  <a:cubicBezTo>
                    <a:pt x="1601" y="228"/>
                    <a:pt x="1670" y="231"/>
                    <a:pt x="1739" y="234"/>
                  </a:cubicBezTo>
                  <a:cubicBezTo>
                    <a:pt x="1804" y="257"/>
                    <a:pt x="1867" y="281"/>
                    <a:pt x="1916" y="334"/>
                  </a:cubicBezTo>
                  <a:cubicBezTo>
                    <a:pt x="1924" y="382"/>
                    <a:pt x="1927" y="430"/>
                    <a:pt x="1954" y="472"/>
                  </a:cubicBezTo>
                  <a:cubicBezTo>
                    <a:pt x="1956" y="483"/>
                    <a:pt x="1963" y="521"/>
                    <a:pt x="1970" y="534"/>
                  </a:cubicBezTo>
                  <a:cubicBezTo>
                    <a:pt x="1979" y="550"/>
                    <a:pt x="2000" y="580"/>
                    <a:pt x="2000" y="580"/>
                  </a:cubicBezTo>
                  <a:cubicBezTo>
                    <a:pt x="1991" y="540"/>
                    <a:pt x="1972" y="504"/>
                    <a:pt x="1962" y="464"/>
                  </a:cubicBezTo>
                  <a:cubicBezTo>
                    <a:pt x="1967" y="324"/>
                    <a:pt x="1969" y="193"/>
                    <a:pt x="2000" y="57"/>
                  </a:cubicBezTo>
                  <a:cubicBezTo>
                    <a:pt x="1987" y="0"/>
                    <a:pt x="2003" y="42"/>
                    <a:pt x="1962" y="42"/>
                  </a:cubicBezTo>
                  <a:lnTo>
                    <a:pt x="1963" y="3654"/>
                  </a:lnTo>
                  <a:cubicBezTo>
                    <a:pt x="1918" y="3699"/>
                    <a:pt x="1877" y="3750"/>
                    <a:pt x="1827" y="3790"/>
                  </a:cubicBezTo>
                  <a:cubicBezTo>
                    <a:pt x="1816" y="3799"/>
                    <a:pt x="1799" y="3798"/>
                    <a:pt x="1785" y="3798"/>
                  </a:cubicBezTo>
                  <a:cubicBezTo>
                    <a:pt x="1765" y="3798"/>
                    <a:pt x="1755" y="3782"/>
                    <a:pt x="1739" y="3774"/>
                  </a:cubicBezTo>
                  <a:cubicBezTo>
                    <a:pt x="1707" y="3758"/>
                    <a:pt x="1665" y="3755"/>
                    <a:pt x="1632" y="3751"/>
                  </a:cubicBezTo>
                  <a:cubicBezTo>
                    <a:pt x="1602" y="3742"/>
                    <a:pt x="1617" y="3744"/>
                    <a:pt x="1586" y="3744"/>
                  </a:cubicBezTo>
                  <a:cubicBezTo>
                    <a:pt x="1063" y="3772"/>
                    <a:pt x="1304" y="3767"/>
                    <a:pt x="864" y="3767"/>
                  </a:cubicBezTo>
                  <a:lnTo>
                    <a:pt x="58" y="3699"/>
                  </a:lnTo>
                  <a:lnTo>
                    <a:pt x="12" y="3699"/>
                  </a:lnTo>
                  <a:lnTo>
                    <a:pt x="58" y="3699"/>
                  </a:lnTo>
                  <a:lnTo>
                    <a:pt x="103" y="3699"/>
                  </a:ln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74"/>
            <p:cNvSpPr>
              <a:spLocks/>
            </p:cNvSpPr>
            <p:nvPr/>
          </p:nvSpPr>
          <p:spPr bwMode="auto">
            <a:xfrm>
              <a:off x="4241" y="1797"/>
              <a:ext cx="1134" cy="1815"/>
            </a:xfrm>
            <a:custGeom>
              <a:avLst/>
              <a:gdLst/>
              <a:ahLst/>
              <a:cxnLst>
                <a:cxn ang="0">
                  <a:pos x="181" y="1406"/>
                </a:cxn>
                <a:cxn ang="0">
                  <a:pos x="181" y="1497"/>
                </a:cxn>
                <a:cxn ang="0">
                  <a:pos x="45" y="1678"/>
                </a:cxn>
                <a:cxn ang="0">
                  <a:pos x="0" y="1815"/>
                </a:cxn>
                <a:cxn ang="0">
                  <a:pos x="227" y="1815"/>
                </a:cxn>
                <a:cxn ang="0">
                  <a:pos x="453" y="1815"/>
                </a:cxn>
                <a:cxn ang="0">
                  <a:pos x="589" y="1815"/>
                </a:cxn>
                <a:cxn ang="0">
                  <a:pos x="816" y="1815"/>
                </a:cxn>
                <a:cxn ang="0">
                  <a:pos x="862" y="1815"/>
                </a:cxn>
                <a:cxn ang="0">
                  <a:pos x="907" y="1815"/>
                </a:cxn>
                <a:cxn ang="0">
                  <a:pos x="998" y="1815"/>
                </a:cxn>
                <a:cxn ang="0">
                  <a:pos x="998" y="1588"/>
                </a:cxn>
                <a:cxn ang="0">
                  <a:pos x="998" y="1452"/>
                </a:cxn>
                <a:cxn ang="0">
                  <a:pos x="1043" y="1237"/>
                </a:cxn>
                <a:cxn ang="0">
                  <a:pos x="1066" y="1137"/>
                </a:cxn>
                <a:cxn ang="0">
                  <a:pos x="1043" y="998"/>
                </a:cxn>
                <a:cxn ang="0">
                  <a:pos x="1134" y="771"/>
                </a:cxn>
                <a:cxn ang="0">
                  <a:pos x="1088" y="635"/>
                </a:cxn>
                <a:cxn ang="0">
                  <a:pos x="981" y="484"/>
                </a:cxn>
                <a:cxn ang="0">
                  <a:pos x="974" y="453"/>
                </a:cxn>
                <a:cxn ang="0">
                  <a:pos x="958" y="423"/>
                </a:cxn>
                <a:cxn ang="0">
                  <a:pos x="951" y="376"/>
                </a:cxn>
                <a:cxn ang="0">
                  <a:pos x="935" y="330"/>
                </a:cxn>
                <a:cxn ang="0">
                  <a:pos x="912" y="254"/>
                </a:cxn>
                <a:cxn ang="0">
                  <a:pos x="907" y="91"/>
                </a:cxn>
                <a:cxn ang="0">
                  <a:pos x="771" y="0"/>
                </a:cxn>
                <a:cxn ang="0">
                  <a:pos x="499" y="0"/>
                </a:cxn>
                <a:cxn ang="0">
                  <a:pos x="317" y="136"/>
                </a:cxn>
                <a:cxn ang="0">
                  <a:pos x="227" y="363"/>
                </a:cxn>
                <a:cxn ang="0">
                  <a:pos x="272" y="544"/>
                </a:cxn>
                <a:cxn ang="0">
                  <a:pos x="227" y="681"/>
                </a:cxn>
                <a:cxn ang="0">
                  <a:pos x="114" y="814"/>
                </a:cxn>
                <a:cxn ang="0">
                  <a:pos x="144" y="922"/>
                </a:cxn>
                <a:cxn ang="0">
                  <a:pos x="236" y="1060"/>
                </a:cxn>
                <a:cxn ang="0">
                  <a:pos x="181" y="1179"/>
                </a:cxn>
                <a:cxn ang="0">
                  <a:pos x="181" y="1316"/>
                </a:cxn>
                <a:cxn ang="0">
                  <a:pos x="181" y="1406"/>
                </a:cxn>
              </a:cxnLst>
              <a:rect l="0" t="0" r="r" b="b"/>
              <a:pathLst>
                <a:path w="1134" h="1815">
                  <a:moveTo>
                    <a:pt x="181" y="1406"/>
                  </a:moveTo>
                  <a:lnTo>
                    <a:pt x="181" y="1497"/>
                  </a:lnTo>
                  <a:lnTo>
                    <a:pt x="45" y="1678"/>
                  </a:lnTo>
                  <a:lnTo>
                    <a:pt x="0" y="1815"/>
                  </a:lnTo>
                  <a:lnTo>
                    <a:pt x="227" y="1815"/>
                  </a:lnTo>
                  <a:lnTo>
                    <a:pt x="453" y="1815"/>
                  </a:lnTo>
                  <a:lnTo>
                    <a:pt x="589" y="1815"/>
                  </a:lnTo>
                  <a:lnTo>
                    <a:pt x="816" y="1815"/>
                  </a:lnTo>
                  <a:lnTo>
                    <a:pt x="862" y="1815"/>
                  </a:lnTo>
                  <a:lnTo>
                    <a:pt x="907" y="1815"/>
                  </a:lnTo>
                  <a:lnTo>
                    <a:pt x="998" y="1815"/>
                  </a:lnTo>
                  <a:lnTo>
                    <a:pt x="998" y="1588"/>
                  </a:lnTo>
                  <a:lnTo>
                    <a:pt x="998" y="1452"/>
                  </a:lnTo>
                  <a:cubicBezTo>
                    <a:pt x="1003" y="1407"/>
                    <a:pt x="999" y="1278"/>
                    <a:pt x="1043" y="1237"/>
                  </a:cubicBezTo>
                  <a:cubicBezTo>
                    <a:pt x="1064" y="1177"/>
                    <a:pt x="1066" y="1226"/>
                    <a:pt x="1066" y="1137"/>
                  </a:cubicBezTo>
                  <a:lnTo>
                    <a:pt x="1043" y="998"/>
                  </a:lnTo>
                  <a:lnTo>
                    <a:pt x="1134" y="771"/>
                  </a:lnTo>
                  <a:lnTo>
                    <a:pt x="1088" y="635"/>
                  </a:lnTo>
                  <a:cubicBezTo>
                    <a:pt x="945" y="490"/>
                    <a:pt x="1036" y="590"/>
                    <a:pt x="981" y="484"/>
                  </a:cubicBezTo>
                  <a:cubicBezTo>
                    <a:pt x="979" y="474"/>
                    <a:pt x="978" y="463"/>
                    <a:pt x="974" y="453"/>
                  </a:cubicBezTo>
                  <a:cubicBezTo>
                    <a:pt x="970" y="442"/>
                    <a:pt x="961" y="434"/>
                    <a:pt x="958" y="423"/>
                  </a:cubicBezTo>
                  <a:cubicBezTo>
                    <a:pt x="953" y="408"/>
                    <a:pt x="955" y="391"/>
                    <a:pt x="951" y="376"/>
                  </a:cubicBezTo>
                  <a:cubicBezTo>
                    <a:pt x="947" y="360"/>
                    <a:pt x="940" y="345"/>
                    <a:pt x="935" y="330"/>
                  </a:cubicBezTo>
                  <a:cubicBezTo>
                    <a:pt x="909" y="255"/>
                    <a:pt x="912" y="302"/>
                    <a:pt x="912" y="254"/>
                  </a:cubicBezTo>
                  <a:lnTo>
                    <a:pt x="907" y="91"/>
                  </a:lnTo>
                  <a:lnTo>
                    <a:pt x="771" y="0"/>
                  </a:lnTo>
                  <a:lnTo>
                    <a:pt x="499" y="0"/>
                  </a:lnTo>
                  <a:lnTo>
                    <a:pt x="317" y="136"/>
                  </a:lnTo>
                  <a:lnTo>
                    <a:pt x="227" y="363"/>
                  </a:lnTo>
                  <a:lnTo>
                    <a:pt x="272" y="544"/>
                  </a:lnTo>
                  <a:lnTo>
                    <a:pt x="227" y="681"/>
                  </a:lnTo>
                  <a:cubicBezTo>
                    <a:pt x="182" y="726"/>
                    <a:pt x="132" y="755"/>
                    <a:pt x="114" y="814"/>
                  </a:cubicBezTo>
                  <a:cubicBezTo>
                    <a:pt x="119" y="848"/>
                    <a:pt x="123" y="894"/>
                    <a:pt x="144" y="922"/>
                  </a:cubicBezTo>
                  <a:cubicBezTo>
                    <a:pt x="166" y="952"/>
                    <a:pt x="236" y="1020"/>
                    <a:pt x="236" y="1060"/>
                  </a:cubicBezTo>
                  <a:lnTo>
                    <a:pt x="181" y="1179"/>
                  </a:lnTo>
                  <a:lnTo>
                    <a:pt x="181" y="1316"/>
                  </a:lnTo>
                  <a:lnTo>
                    <a:pt x="181" y="140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-642974" y="357166"/>
            <a:ext cx="6954838" cy="5386388"/>
            <a:chOff x="-250" y="164"/>
            <a:chExt cx="4381" cy="3393"/>
          </a:xfrm>
        </p:grpSpPr>
        <p:grpSp>
          <p:nvGrpSpPr>
            <p:cNvPr id="7" name="Group 78"/>
            <p:cNvGrpSpPr>
              <a:grpSpLocks/>
            </p:cNvGrpSpPr>
            <p:nvPr/>
          </p:nvGrpSpPr>
          <p:grpSpPr bwMode="auto">
            <a:xfrm>
              <a:off x="-250" y="164"/>
              <a:ext cx="3800" cy="3393"/>
              <a:chOff x="-249" y="46"/>
              <a:chExt cx="3800" cy="3393"/>
            </a:xfrm>
          </p:grpSpPr>
          <p:sp>
            <p:nvSpPr>
              <p:cNvPr id="9" name="Tree"/>
              <p:cNvSpPr>
                <a:spLocks noEditPoints="1" noChangeArrowheads="1"/>
              </p:cNvSpPr>
              <p:nvPr/>
            </p:nvSpPr>
            <p:spPr bwMode="auto">
              <a:xfrm>
                <a:off x="567" y="709"/>
                <a:ext cx="1795" cy="2730"/>
              </a:xfrm>
              <a:custGeom>
                <a:avLst/>
                <a:gdLst>
                  <a:gd name="G0" fmla="+- 0 0 0"/>
                  <a:gd name="G1" fmla="*/ 18900 1 3"/>
                  <a:gd name="G2" fmla="*/ 18900 2 3"/>
                  <a:gd name="G3" fmla="+- 18900 0 0"/>
                  <a:gd name="T0" fmla="*/ 10800 w 21600"/>
                  <a:gd name="T1" fmla="*/ 0 h 21600"/>
                  <a:gd name="T2" fmla="*/ 6171 w 21600"/>
                  <a:gd name="T3" fmla="*/ 6300 h 21600"/>
                  <a:gd name="T4" fmla="*/ 3086 w 21600"/>
                  <a:gd name="T5" fmla="*/ 12600 h 21600"/>
                  <a:gd name="T6" fmla="*/ 0 w 21600"/>
                  <a:gd name="T7" fmla="*/ 18900 h 21600"/>
                  <a:gd name="T8" fmla="*/ 15429 w 21600"/>
                  <a:gd name="T9" fmla="*/ 6300 h 21600"/>
                  <a:gd name="T10" fmla="*/ 18514 w 21600"/>
                  <a:gd name="T11" fmla="*/ 12600 h 21600"/>
                  <a:gd name="T12" fmla="*/ 21600 w 21600"/>
                  <a:gd name="T13" fmla="*/ 18900 h 21600"/>
                  <a:gd name="T14" fmla="*/ 17694720 60000 65536"/>
                  <a:gd name="T15" fmla="*/ 11796480 60000 65536"/>
                  <a:gd name="T16" fmla="*/ 1179648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761 w 21600"/>
                  <a:gd name="T22" fmla="*/ 22454 h 21600"/>
                  <a:gd name="T23" fmla="*/ 21069 w 21600"/>
                  <a:gd name="T24" fmla="*/ 28282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Tree"/>
              <p:cNvSpPr>
                <a:spLocks noEditPoints="1" noChangeArrowheads="1"/>
              </p:cNvSpPr>
              <p:nvPr/>
            </p:nvSpPr>
            <p:spPr bwMode="auto">
              <a:xfrm>
                <a:off x="1756" y="197"/>
                <a:ext cx="1795" cy="2730"/>
              </a:xfrm>
              <a:custGeom>
                <a:avLst/>
                <a:gdLst>
                  <a:gd name="G0" fmla="+- 0 0 0"/>
                  <a:gd name="G1" fmla="*/ 18900 1 3"/>
                  <a:gd name="G2" fmla="*/ 18900 2 3"/>
                  <a:gd name="G3" fmla="+- 18900 0 0"/>
                  <a:gd name="T0" fmla="*/ 10800 w 21600"/>
                  <a:gd name="T1" fmla="*/ 0 h 21600"/>
                  <a:gd name="T2" fmla="*/ 6171 w 21600"/>
                  <a:gd name="T3" fmla="*/ 6300 h 21600"/>
                  <a:gd name="T4" fmla="*/ 3086 w 21600"/>
                  <a:gd name="T5" fmla="*/ 12600 h 21600"/>
                  <a:gd name="T6" fmla="*/ 0 w 21600"/>
                  <a:gd name="T7" fmla="*/ 18900 h 21600"/>
                  <a:gd name="T8" fmla="*/ 15429 w 21600"/>
                  <a:gd name="T9" fmla="*/ 6300 h 21600"/>
                  <a:gd name="T10" fmla="*/ 18514 w 21600"/>
                  <a:gd name="T11" fmla="*/ 12600 h 21600"/>
                  <a:gd name="T12" fmla="*/ 21600 w 21600"/>
                  <a:gd name="T13" fmla="*/ 18900 h 21600"/>
                  <a:gd name="T14" fmla="*/ 17694720 60000 65536"/>
                  <a:gd name="T15" fmla="*/ 11796480 60000 65536"/>
                  <a:gd name="T16" fmla="*/ 1179648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761 w 21600"/>
                  <a:gd name="T22" fmla="*/ 22454 h 21600"/>
                  <a:gd name="T23" fmla="*/ 21069 w 21600"/>
                  <a:gd name="T24" fmla="*/ 28282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Tree"/>
              <p:cNvSpPr>
                <a:spLocks noEditPoints="1" noChangeArrowheads="1"/>
              </p:cNvSpPr>
              <p:nvPr/>
            </p:nvSpPr>
            <p:spPr bwMode="auto">
              <a:xfrm>
                <a:off x="748" y="46"/>
                <a:ext cx="1795" cy="2730"/>
              </a:xfrm>
              <a:custGeom>
                <a:avLst/>
                <a:gdLst>
                  <a:gd name="G0" fmla="+- 0 0 0"/>
                  <a:gd name="G1" fmla="*/ 18900 1 3"/>
                  <a:gd name="G2" fmla="*/ 18900 2 3"/>
                  <a:gd name="G3" fmla="+- 18900 0 0"/>
                  <a:gd name="T0" fmla="*/ 10800 w 21600"/>
                  <a:gd name="T1" fmla="*/ 0 h 21600"/>
                  <a:gd name="T2" fmla="*/ 6171 w 21600"/>
                  <a:gd name="T3" fmla="*/ 6300 h 21600"/>
                  <a:gd name="T4" fmla="*/ 3086 w 21600"/>
                  <a:gd name="T5" fmla="*/ 12600 h 21600"/>
                  <a:gd name="T6" fmla="*/ 0 w 21600"/>
                  <a:gd name="T7" fmla="*/ 18900 h 21600"/>
                  <a:gd name="T8" fmla="*/ 15429 w 21600"/>
                  <a:gd name="T9" fmla="*/ 6300 h 21600"/>
                  <a:gd name="T10" fmla="*/ 18514 w 21600"/>
                  <a:gd name="T11" fmla="*/ 12600 h 21600"/>
                  <a:gd name="T12" fmla="*/ 21600 w 21600"/>
                  <a:gd name="T13" fmla="*/ 18900 h 21600"/>
                  <a:gd name="T14" fmla="*/ 17694720 60000 65536"/>
                  <a:gd name="T15" fmla="*/ 11796480 60000 65536"/>
                  <a:gd name="T16" fmla="*/ 1179648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761 w 21600"/>
                  <a:gd name="T22" fmla="*/ 22454 h 21600"/>
                  <a:gd name="T23" fmla="*/ 21069 w 21600"/>
                  <a:gd name="T24" fmla="*/ 28282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ree"/>
              <p:cNvSpPr>
                <a:spLocks noEditPoints="1" noChangeArrowheads="1"/>
              </p:cNvSpPr>
              <p:nvPr/>
            </p:nvSpPr>
            <p:spPr bwMode="auto">
              <a:xfrm>
                <a:off x="1384" y="1117"/>
                <a:ext cx="1795" cy="2294"/>
              </a:xfrm>
              <a:custGeom>
                <a:avLst/>
                <a:gdLst>
                  <a:gd name="G0" fmla="+- 0 0 0"/>
                  <a:gd name="G1" fmla="*/ 18900 1 3"/>
                  <a:gd name="G2" fmla="*/ 18900 2 3"/>
                  <a:gd name="G3" fmla="+- 18900 0 0"/>
                  <a:gd name="T0" fmla="*/ 10800 w 21600"/>
                  <a:gd name="T1" fmla="*/ 0 h 21600"/>
                  <a:gd name="T2" fmla="*/ 6171 w 21600"/>
                  <a:gd name="T3" fmla="*/ 6300 h 21600"/>
                  <a:gd name="T4" fmla="*/ 3086 w 21600"/>
                  <a:gd name="T5" fmla="*/ 12600 h 21600"/>
                  <a:gd name="T6" fmla="*/ 0 w 21600"/>
                  <a:gd name="T7" fmla="*/ 18900 h 21600"/>
                  <a:gd name="T8" fmla="*/ 15429 w 21600"/>
                  <a:gd name="T9" fmla="*/ 6300 h 21600"/>
                  <a:gd name="T10" fmla="*/ 18514 w 21600"/>
                  <a:gd name="T11" fmla="*/ 12600 h 21600"/>
                  <a:gd name="T12" fmla="*/ 21600 w 21600"/>
                  <a:gd name="T13" fmla="*/ 18900 h 21600"/>
                  <a:gd name="T14" fmla="*/ 17694720 60000 65536"/>
                  <a:gd name="T15" fmla="*/ 11796480 60000 65536"/>
                  <a:gd name="T16" fmla="*/ 1179648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761 w 21600"/>
                  <a:gd name="T22" fmla="*/ 22454 h 21600"/>
                  <a:gd name="T23" fmla="*/ 21069 w 21600"/>
                  <a:gd name="T24" fmla="*/ 28282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Tree"/>
              <p:cNvSpPr>
                <a:spLocks noEditPoints="1" noChangeArrowheads="1"/>
              </p:cNvSpPr>
              <p:nvPr/>
            </p:nvSpPr>
            <p:spPr bwMode="auto">
              <a:xfrm>
                <a:off x="-249" y="891"/>
                <a:ext cx="1795" cy="2067"/>
              </a:xfrm>
              <a:custGeom>
                <a:avLst/>
                <a:gdLst>
                  <a:gd name="G0" fmla="+- 0 0 0"/>
                  <a:gd name="G1" fmla="*/ 18900 1 3"/>
                  <a:gd name="G2" fmla="*/ 18900 2 3"/>
                  <a:gd name="G3" fmla="+- 18900 0 0"/>
                  <a:gd name="T0" fmla="*/ 10800 w 21600"/>
                  <a:gd name="T1" fmla="*/ 0 h 21600"/>
                  <a:gd name="T2" fmla="*/ 6171 w 21600"/>
                  <a:gd name="T3" fmla="*/ 6300 h 21600"/>
                  <a:gd name="T4" fmla="*/ 3086 w 21600"/>
                  <a:gd name="T5" fmla="*/ 12600 h 21600"/>
                  <a:gd name="T6" fmla="*/ 0 w 21600"/>
                  <a:gd name="T7" fmla="*/ 18900 h 21600"/>
                  <a:gd name="T8" fmla="*/ 15429 w 21600"/>
                  <a:gd name="T9" fmla="*/ 6300 h 21600"/>
                  <a:gd name="T10" fmla="*/ 18514 w 21600"/>
                  <a:gd name="T11" fmla="*/ 12600 h 21600"/>
                  <a:gd name="T12" fmla="*/ 21600 w 21600"/>
                  <a:gd name="T13" fmla="*/ 18900 h 21600"/>
                  <a:gd name="T14" fmla="*/ 17694720 60000 65536"/>
                  <a:gd name="T15" fmla="*/ 11796480 60000 65536"/>
                  <a:gd name="T16" fmla="*/ 1179648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761 w 21600"/>
                  <a:gd name="T22" fmla="*/ 22454 h 21600"/>
                  <a:gd name="T23" fmla="*/ 21069 w 21600"/>
                  <a:gd name="T24" fmla="*/ 28282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8900"/>
                    </a:moveTo>
                    <a:lnTo>
                      <a:pt x="9257" y="189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2343" y="18900"/>
                    </a:lnTo>
                    <a:lnTo>
                      <a:pt x="21600" y="18900"/>
                    </a:lnTo>
                    <a:lnTo>
                      <a:pt x="12343" y="12600"/>
                    </a:lnTo>
                    <a:lnTo>
                      <a:pt x="18514" y="12600"/>
                    </a:lnTo>
                    <a:lnTo>
                      <a:pt x="12343" y="6300"/>
                    </a:lnTo>
                    <a:lnTo>
                      <a:pt x="15429" y="6300"/>
                    </a:lnTo>
                    <a:lnTo>
                      <a:pt x="10800" y="0"/>
                    </a:lnTo>
                    <a:lnTo>
                      <a:pt x="6171" y="6300"/>
                    </a:lnTo>
                    <a:lnTo>
                      <a:pt x="9257" y="6300"/>
                    </a:lnTo>
                    <a:lnTo>
                      <a:pt x="3086" y="12600"/>
                    </a:lnTo>
                    <a:lnTo>
                      <a:pt x="9257" y="12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" name="Tree"/>
            <p:cNvSpPr>
              <a:spLocks noEditPoints="1" noChangeArrowheads="1"/>
            </p:cNvSpPr>
            <p:nvPr/>
          </p:nvSpPr>
          <p:spPr bwMode="auto">
            <a:xfrm>
              <a:off x="2336" y="709"/>
              <a:ext cx="1795" cy="2730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1333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09900"/>
            <a:ext cx="1571636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9726"/>
            <a:ext cx="9144000" cy="7197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1071546"/>
            <a:ext cx="35004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Буратино потянулся.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Раз – нагнулся.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Два – прогнулся.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Руки в стороны развёл.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Видно, ключик не нашёл.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Улыбнулся – и пошёл</a:t>
            </a:r>
            <a:r>
              <a:rPr lang="ru-RU" sz="2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ru-RU" sz="2000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9" descr="art_3_5_clip_image0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928670"/>
            <a:ext cx="285750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1042988" y="188913"/>
            <a:ext cx="8101012" cy="6669087"/>
          </a:xfrm>
          <a:prstGeom prst="irregularSeal2">
            <a:avLst/>
          </a:prstGeom>
          <a:gradFill rotWithShape="1">
            <a:gsLst>
              <a:gs pos="0">
                <a:srgbClr val="FF3300"/>
              </a:gs>
              <a:gs pos="50000">
                <a:srgbClr val="FFFF99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6" descr="sp_sunduk_1_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214554"/>
            <a:ext cx="4425950" cy="3009900"/>
          </a:xfrm>
          <a:prstGeom prst="rect">
            <a:avLst/>
          </a:prstGeom>
          <a:noFill/>
          <a:ln/>
          <a:effectLst/>
        </p:spPr>
      </p:pic>
      <p:sp>
        <p:nvSpPr>
          <p:cNvPr id="5" name="TextBox 4"/>
          <p:cNvSpPr txBox="1"/>
          <p:nvPr/>
        </p:nvSpPr>
        <p:spPr>
          <a:xfrm>
            <a:off x="3428992" y="2786058"/>
            <a:ext cx="2710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учебнике с. 52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2153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57422" y="571480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Проверь себя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392906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392906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29520" y="392906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392906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392906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7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392906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392906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392906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9726"/>
            <a:ext cx="9144000" cy="7197726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14422"/>
            <a:ext cx="2143140" cy="48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00174"/>
            <a:ext cx="29289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0"/>
          <p:cNvSpPr>
            <a:spLocks noChangeArrowheads="1"/>
          </p:cNvSpPr>
          <p:nvPr/>
        </p:nvSpPr>
        <p:spPr bwMode="auto">
          <a:xfrm rot="1040927">
            <a:off x="3789215" y="543467"/>
            <a:ext cx="1922761" cy="127198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>
              <a:alpha val="5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dirty="0" smtClean="0"/>
              <a:t>СПАСИБО,</a:t>
            </a:r>
          </a:p>
          <a:p>
            <a:pPr algn="ctr"/>
            <a:r>
              <a:rPr lang="ru-RU" dirty="0" smtClean="0"/>
              <a:t>РЕБЯТА!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242886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42" y="2143092"/>
            <a:ext cx="29289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714481" y="-27"/>
            <a:ext cx="5645150" cy="7029450"/>
            <a:chOff x="1071" y="162"/>
            <a:chExt cx="3556" cy="4428"/>
          </a:xfrm>
        </p:grpSpPr>
        <p:sp>
          <p:nvSpPr>
            <p:cNvPr id="4" name="Oval 52"/>
            <p:cNvSpPr>
              <a:spLocks noChangeArrowheads="1"/>
            </p:cNvSpPr>
            <p:nvPr/>
          </p:nvSpPr>
          <p:spPr bwMode="auto">
            <a:xfrm rot="-1296237">
              <a:off x="1353" y="2647"/>
              <a:ext cx="498" cy="72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" name="Picture 51" descr="n_1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" y="162"/>
              <a:ext cx="3556" cy="442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500430" y="0"/>
            <a:ext cx="6215314" cy="6540521"/>
            <a:chOff x="386" y="309"/>
            <a:chExt cx="3642" cy="3895"/>
          </a:xfrm>
        </p:grpSpPr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86" y="309"/>
              <a:ext cx="3642" cy="3895"/>
              <a:chOff x="386" y="309"/>
              <a:chExt cx="3642" cy="3895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386" y="309"/>
                <a:ext cx="3642" cy="3895"/>
                <a:chOff x="386" y="309"/>
                <a:chExt cx="3642" cy="3895"/>
              </a:xfrm>
            </p:grpSpPr>
            <p:pic>
              <p:nvPicPr>
                <p:cNvPr id="8" name="Picture 5" descr="яга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6" y="309"/>
                  <a:ext cx="3642" cy="3895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Oval 6"/>
                <p:cNvSpPr>
                  <a:spLocks noChangeArrowheads="1"/>
                </p:cNvSpPr>
                <p:nvPr/>
              </p:nvSpPr>
              <p:spPr bwMode="auto">
                <a:xfrm>
                  <a:off x="2395" y="630"/>
                  <a:ext cx="1633" cy="135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800" b="1" dirty="0" smtClean="0">
                      <a:solidFill>
                        <a:srgbClr val="990033"/>
                      </a:solidFill>
                      <a:latin typeface="Comic Sans MS" pitchFamily="66" charset="0"/>
                    </a:rPr>
                    <a:t>НЕ ПУЩУ!</a:t>
                  </a:r>
                  <a:endParaRPr lang="ru-RU" sz="2800" b="1" dirty="0">
                    <a:solidFill>
                      <a:srgbClr val="990033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1977" y="1694"/>
                <a:ext cx="90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3600" baseline="30000" dirty="0"/>
              </a:p>
            </p:txBody>
          </p:sp>
        </p:grp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2144" y="1566"/>
              <a:ext cx="227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242886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Сравни количество предметов на картинках. Подбери правильный знак.</a:t>
            </a:r>
            <a:endParaRPr lang="ru-RU" sz="24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0" descr="AN01968_">
            <a:hlinkClick r:id="" action="ppaction://noaction">
              <a:snd r:embed="rId2" name="ПИНГВИНЫ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 l="24136" r="24910"/>
          <a:stretch>
            <a:fillRect/>
          </a:stretch>
        </p:blipFill>
        <p:spPr bwMode="auto">
          <a:xfrm>
            <a:off x="500034" y="2786058"/>
            <a:ext cx="207814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0" descr="AN01968_">
            <a:hlinkClick r:id="" action="ppaction://noaction">
              <a:snd r:embed="rId2" name="ПИНГВИНЫ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425" y="2786058"/>
            <a:ext cx="425584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388" y="4786322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4786322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1 -0.05255 L -0.44288 -0.3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357158" y="2214554"/>
            <a:ext cx="3286148" cy="2500330"/>
          </a:xfrm>
          <a:prstGeom prst="cube">
            <a:avLst>
              <a:gd name="adj" fmla="val 12475"/>
            </a:avLst>
          </a:prstGeom>
          <a:blipFill>
            <a:blip r:embed="rId2"/>
            <a:tile tx="0" ty="0" sx="100000" sy="100000" flip="none" algn="tl"/>
          </a:blipFill>
          <a:ln w="9525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 rot="19143366">
            <a:off x="770041" y="2702466"/>
            <a:ext cx="378537" cy="5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 rot="4434470" flipH="1">
            <a:off x="679097" y="3414766"/>
            <a:ext cx="320023" cy="4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5" cstate="print">
            <a:lum bright="-14000"/>
          </a:blip>
          <a:srcRect/>
          <a:stretch>
            <a:fillRect/>
          </a:stretch>
        </p:blipFill>
        <p:spPr bwMode="auto">
          <a:xfrm rot="19143366">
            <a:off x="2115809" y="3340020"/>
            <a:ext cx="344141" cy="48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6" cstate="print">
            <a:lum bright="-14000"/>
          </a:blip>
          <a:srcRect/>
          <a:stretch>
            <a:fillRect/>
          </a:stretch>
        </p:blipFill>
        <p:spPr bwMode="auto">
          <a:xfrm rot="16632828">
            <a:off x="2237230" y="3886735"/>
            <a:ext cx="367084" cy="5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6" cstate="print">
            <a:lum bright="-14000"/>
          </a:blip>
          <a:srcRect/>
          <a:stretch>
            <a:fillRect/>
          </a:stretch>
        </p:blipFill>
        <p:spPr bwMode="auto">
          <a:xfrm rot="19143366">
            <a:off x="2480705" y="2843548"/>
            <a:ext cx="367084" cy="5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5" cstate="print">
            <a:lum bright="-14000"/>
          </a:blip>
          <a:srcRect/>
          <a:stretch>
            <a:fillRect/>
          </a:stretch>
        </p:blipFill>
        <p:spPr bwMode="auto">
          <a:xfrm rot="19143366">
            <a:off x="1615744" y="2768517"/>
            <a:ext cx="344141" cy="48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4" cstate="print">
            <a:lum bright="-14000"/>
          </a:blip>
          <a:srcRect/>
          <a:stretch>
            <a:fillRect/>
          </a:stretch>
        </p:blipFill>
        <p:spPr bwMode="auto">
          <a:xfrm rot="4434470" flipH="1">
            <a:off x="964849" y="3986270"/>
            <a:ext cx="320023" cy="4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Куб 11"/>
          <p:cNvSpPr/>
          <p:nvPr/>
        </p:nvSpPr>
        <p:spPr>
          <a:xfrm flipH="1">
            <a:off x="5286380" y="2285992"/>
            <a:ext cx="3286148" cy="2500330"/>
          </a:xfrm>
          <a:prstGeom prst="cube">
            <a:avLst>
              <a:gd name="adj" fmla="val 12475"/>
            </a:avLst>
          </a:prstGeom>
          <a:blipFill>
            <a:blip r:embed="rId2"/>
            <a:tile tx="0" ty="0" sx="100000" sy="100000" flip="none" algn="tl"/>
          </a:blipFill>
          <a:ln w="952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 rot="19143366">
            <a:off x="6056452" y="2916780"/>
            <a:ext cx="378537" cy="52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7" cstate="print">
            <a:lum bright="-14000"/>
          </a:blip>
          <a:srcRect/>
          <a:stretch>
            <a:fillRect/>
          </a:stretch>
        </p:blipFill>
        <p:spPr bwMode="auto">
          <a:xfrm rot="19143366">
            <a:off x="6986554" y="3917569"/>
            <a:ext cx="382730" cy="53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6" cstate="print">
            <a:lum bright="-14000"/>
          </a:blip>
          <a:srcRect/>
          <a:stretch>
            <a:fillRect/>
          </a:stretch>
        </p:blipFill>
        <p:spPr bwMode="auto">
          <a:xfrm rot="16632828">
            <a:off x="7880832" y="2958040"/>
            <a:ext cx="367084" cy="51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F:\Мои рисунки\дильфин.gif"/>
          <p:cNvPicPr>
            <a:picLocks noChangeAspect="1" noChangeArrowheads="1"/>
          </p:cNvPicPr>
          <p:nvPr/>
        </p:nvPicPr>
        <p:blipFill>
          <a:blip r:embed="rId6" cstate="print">
            <a:lum bright="-14000"/>
          </a:blip>
          <a:srcRect/>
          <a:stretch>
            <a:fillRect/>
          </a:stretch>
        </p:blipFill>
        <p:spPr bwMode="auto">
          <a:xfrm rot="17566341">
            <a:off x="7019735" y="3015911"/>
            <a:ext cx="478193" cy="66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500826" y="5072074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9520" y="5072074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8507 -0.3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Мои рисунки\ключ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1935476" cy="19288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4" descr="F:\Мои рисунки\ключ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357562"/>
            <a:ext cx="2437266" cy="24288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4" descr="F:\Мои рисунки\ключ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2437266" cy="24288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 descr="F:\Мои рисунки\ключ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071678"/>
            <a:ext cx="2150529" cy="214314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286512" y="4786322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4786322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25469 -0.3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2214546" y="1571612"/>
            <a:ext cx="2071702" cy="207170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74 -0.12291 C -0.27274 -0.23842 -0.18316 -0.33148 -0.07239 -0.33148 L 0.39184 -0.33148 C 0.50261 -0.33148 0.59358 -0.23842 0.59358 -0.12291 L 0.59358 0.35324 C 0.59358 0.46898 0.50261 0.56667 0.39184 0.56667 L -0.07239 0.56667 C -0.18316 0.56667 -0.27274 0.46898 -0.27274 0.35324 Z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79 0.06736 C -0.24948 0.07801 -0.2835 0.08866 -0.29878 0.10209 C -0.31337 0.11667 -0.32118 0.13403 -0.32847 0.15139 C -0.33576 0.16875 -0.32847 0.18334 -0.32118 0.19931 C -0.31337 0.21412 -0.30243 0.2301 -0.27604 0.24329 C -0.25364 0.25672 -0.21614 0.26736 -0.175 0.27547 C -0.13715 0.28334 -0.09236 0.28866 -0.04705 0.29144 C -0.00225 0.29398 0.04236 0.29398 0.08403 0.29144 C 0.12882 0.28866 0.16997 0.28195 0.204 0.2713 C 0.23768 0.26204 0.26754 0.25 0.28299 0.23542 C 0.30156 0.22199 0.30851 0.20347 0.30851 0.18866 C 0.3125 0.17408 0.30851 0.15672 0.28976 0.14213 C 0.27153 0.12871 0.23768 0.11806 0.19271 0.11273 C 0.14722 0.1088 0.10226 0.11412 0.07257 0.12338 C 0.04618 0.13264 0.02761 0.14746 0.02361 0.16459 C 0.02361 0.18195 0.02761 0.19792 0.04618 0.21135 C 0.06511 0.22477 0.06129 0.22732 0.13629 0.24468 C 0.204 0.26343 0.27153 0.2581 0.3125 0.25926 C 0.35365 0.25926 0.38733 0.25394 0.42847 0.24861 C 0.47379 0.24213 0.51111 0.2301 0.53768 0.21945 C 0.56389 0.2088 0.57483 0.19537 0.58976 0.17408 C 0.60139 0.15278 0.60139 0.14213 0.60139 0.12593 C 0.60139 0.10996 0.60139 0.09398 0.60139 0.07801 " pathEditMode="relative" rAng="0" ptsTypes="fffffffffffffffffffffff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28347" y="318205"/>
            <a:ext cx="6215314" cy="6540521"/>
            <a:chOff x="386" y="309"/>
            <a:chExt cx="3642" cy="3895"/>
          </a:xfrm>
        </p:grpSpPr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86" y="309"/>
              <a:ext cx="3642" cy="3895"/>
              <a:chOff x="386" y="309"/>
              <a:chExt cx="3642" cy="3895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386" y="309"/>
                <a:ext cx="3642" cy="3895"/>
                <a:chOff x="386" y="309"/>
                <a:chExt cx="3642" cy="3895"/>
              </a:xfrm>
            </p:grpSpPr>
            <p:pic>
              <p:nvPicPr>
                <p:cNvPr id="8" name="Picture 5" descr="яга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6" y="309"/>
                  <a:ext cx="3642" cy="3895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Oval 6"/>
                <p:cNvSpPr>
                  <a:spLocks noChangeArrowheads="1"/>
                </p:cNvSpPr>
                <p:nvPr/>
              </p:nvSpPr>
              <p:spPr bwMode="auto">
                <a:xfrm>
                  <a:off x="2395" y="630"/>
                  <a:ext cx="1633" cy="135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800" b="1" dirty="0" smtClean="0">
                      <a:solidFill>
                        <a:srgbClr val="990033"/>
                      </a:solidFill>
                      <a:latin typeface="Comic Sans MS" pitchFamily="66" charset="0"/>
                    </a:rPr>
                    <a:t>ПОДУМАЙТЕ!</a:t>
                  </a:r>
                  <a:endParaRPr lang="ru-RU" sz="2800" b="1" dirty="0">
                    <a:solidFill>
                      <a:srgbClr val="990033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1977" y="1694"/>
                <a:ext cx="90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3600" baseline="30000" dirty="0"/>
              </a:p>
            </p:txBody>
          </p:sp>
        </p:grp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2144" y="1566"/>
              <a:ext cx="227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434</TotalTime>
  <Words>83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ййй</dc:creator>
  <cp:lastModifiedBy>ййй</cp:lastModifiedBy>
  <cp:revision>54</cp:revision>
  <dcterms:created xsi:type="dcterms:W3CDTF">2010-10-18T15:52:50Z</dcterms:created>
  <dcterms:modified xsi:type="dcterms:W3CDTF">2010-10-21T14:43:22Z</dcterms:modified>
</cp:coreProperties>
</file>