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32" r:id="rId4"/>
    <p:sldMasterId id="2147483744" r:id="rId5"/>
    <p:sldMasterId id="2147483756" r:id="rId6"/>
  </p:sldMasterIdLst>
  <p:notesMasterIdLst>
    <p:notesMasterId r:id="rId19"/>
  </p:notesMasterIdLst>
  <p:sldIdLst>
    <p:sldId id="256" r:id="rId7"/>
    <p:sldId id="261" r:id="rId8"/>
    <p:sldId id="269" r:id="rId9"/>
    <p:sldId id="264" r:id="rId10"/>
    <p:sldId id="265" r:id="rId11"/>
    <p:sldId id="257" r:id="rId12"/>
    <p:sldId id="258" r:id="rId13"/>
    <p:sldId id="259" r:id="rId14"/>
    <p:sldId id="267" r:id="rId15"/>
    <p:sldId id="260" r:id="rId16"/>
    <p:sldId id="268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FF"/>
    <a:srgbClr val="FFCC00"/>
    <a:srgbClr val="FF9900"/>
    <a:srgbClr val="CC0066"/>
    <a:srgbClr val="FF0066"/>
    <a:srgbClr val="990000"/>
    <a:srgbClr val="FF0000"/>
    <a:srgbClr val="00CCFF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190" autoAdjust="0"/>
  </p:normalViewPr>
  <p:slideViewPr>
    <p:cSldViewPr>
      <p:cViewPr>
        <p:scale>
          <a:sx n="61" d="100"/>
          <a:sy n="61" d="100"/>
        </p:scale>
        <p:origin x="-1594" y="-4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03669-9CB9-4DDD-9AC9-936AF24BF887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AA4CC-1AAF-4926-8244-7BD485810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cs typeface="Aharoni" pitchFamily="2" charset="-79"/>
              </a:rPr>
              <a:t>Европа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A4CC-1AAF-4926-8244-7BD485810E0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Германия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A4CC-1AAF-4926-8244-7BD485810E0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A4CC-1AAF-4926-8244-7BD485810E0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1B95E3-0CB5-4E00-9819-18CF7FDFE53B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9DE112-62BD-49A9-8074-7DB4C40AE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Новая папка\карта европа в конце 19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057400"/>
            <a:ext cx="5400675" cy="45863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42852"/>
            <a:ext cx="7772400" cy="1470025"/>
          </a:xfrm>
          <a:solidFill>
            <a:srgbClr val="3399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  <a:cs typeface="Aharoni" pitchFamily="2" charset="-79"/>
              </a:rPr>
              <a:t>Нарастание</a:t>
            </a:r>
            <a:r>
              <a:rPr lang="ru-RU" sz="3600" dirty="0" smtClean="0"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3600" dirty="0" smtClean="0">
                <a:latin typeface="Arial Black" pitchFamily="34" charset="0"/>
                <a:cs typeface="Aharoni" pitchFamily="2" charset="-79"/>
              </a:rPr>
              <a:t>международных</a:t>
            </a:r>
            <a:br>
              <a:rPr lang="ru-RU" sz="3600" dirty="0" smtClean="0">
                <a:latin typeface="Arial Black" pitchFamily="34" charset="0"/>
                <a:cs typeface="Aharoni" pitchFamily="2" charset="-79"/>
              </a:rPr>
            </a:br>
            <a:r>
              <a:rPr lang="ru-RU" sz="3600" dirty="0" smtClean="0">
                <a:latin typeface="Arial Black" pitchFamily="34" charset="0"/>
                <a:cs typeface="Aharoni" pitchFamily="2" charset="-79"/>
              </a:rPr>
              <a:t>         </a:t>
            </a:r>
            <a:r>
              <a:rPr lang="ru-RU" sz="3600" dirty="0" smtClean="0">
                <a:latin typeface="Times New Roman" pitchFamily="18" charset="0"/>
                <a:cs typeface="Aharoni" pitchFamily="2" charset="-79"/>
              </a:rPr>
              <a:t>  </a:t>
            </a:r>
            <a:r>
              <a:rPr lang="ru-RU" sz="3600" dirty="0" smtClean="0">
                <a:latin typeface="Arial Black" pitchFamily="34" charset="0"/>
                <a:cs typeface="Aharoni" pitchFamily="2" charset="-79"/>
              </a:rPr>
              <a:t>противоречий</a:t>
            </a:r>
            <a:endParaRPr lang="ru-RU" sz="3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1643050"/>
            <a:ext cx="6400800" cy="1071570"/>
          </a:xfr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Балканы  - «</a:t>
            </a:r>
            <a:r>
              <a:rPr lang="ru-RU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пороховая бочка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Европы»</a:t>
            </a:r>
          </a:p>
          <a:p>
            <a:endParaRPr lang="ru-RU" dirty="0"/>
          </a:p>
        </p:txBody>
      </p:sp>
      <p:pic>
        <p:nvPicPr>
          <p:cNvPr id="1026" name="Picture 2" descr="C:\Users\Женя\Documents\ЦЛПДО\Бочонок Европ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214818"/>
            <a:ext cx="2286000" cy="214314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1027" name="Picture 3" descr="C:\Users\Женя\Documents\ЦЛПДО\Пламя Европ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57562"/>
            <a:ext cx="1905966" cy="164307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softEdge rad="317500"/>
          </a:effectLst>
          <a:scene3d>
            <a:camera prst="perspectiveBelow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2786050" y="6072206"/>
            <a:ext cx="3643338" cy="400110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ndara" pitchFamily="34" charset="0"/>
                <a:ea typeface="Arial Unicode MS" pitchFamily="34" charset="-128"/>
                <a:cs typeface="Kalinga" pitchFamily="2" charset="0"/>
              </a:rPr>
              <a:t>    </a:t>
            </a:r>
          </a:p>
        </p:txBody>
      </p:sp>
      <p:sp>
        <p:nvSpPr>
          <p:cNvPr id="1028" name="WordArt 4" descr="Ев    ропа"/>
          <p:cNvSpPr>
            <a:spLocks noChangeArrowheads="1" noChangeShapeType="1" noTextEdit="1"/>
          </p:cNvSpPr>
          <p:nvPr/>
        </p:nvSpPr>
        <p:spPr bwMode="auto">
          <a:xfrm>
            <a:off x="4714876" y="5500702"/>
            <a:ext cx="2571768" cy="78581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Ев    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ропа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algun Gothic" pitchFamily="34" charset="-127"/>
                <a:cs typeface="Arial" pitchFamily="34" charset="0"/>
              </a:rPr>
              <a:t>Сосновских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algun Gothic" pitchFamily="34" charset="-127"/>
                <a:cs typeface="Arial" pitchFamily="34" charset="0"/>
              </a:rPr>
              <a:t> Е.В., учитель истории ГОУ  ЦЛПДО     232-490-544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Malgun Gothic" pitchFamily="34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Антанта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85776"/>
            <a:ext cx="8858280" cy="7143776"/>
          </a:xfrm>
        </p:spPr>
        <p:txBody>
          <a:bodyPr>
            <a:no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Ответом на возникновение Тройственного союза было образование Антанты Договор о Тройственном союзе был заключён на 5 лет.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начала первой мировой войны союзники Италии потребовали от нее выполнения условий договора. Но Италия отказалась от вступления в войну на стороне Тройственного союза, аргументировав это тем, что Австро-Венгрия послужила агрессором в развязывании этой войны. По сути так и произошло: после убийства эрцгерцога Франц-Фердинанда, Австро-Венгрия начала войну с Сербией.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чего следовало, что эту войну нельзя считать оборонительной. После выхода Италии из Тройственного союза, Тройственный союз фактически распался и стал существовать в другом виде: место Италии заняли Болгария и Османская Империя, и союз стал именоваться Четверным союзом. </a:t>
            </a:r>
          </a:p>
          <a:p>
            <a:endParaRPr lang="ru-RU" sz="2200" dirty="0"/>
          </a:p>
        </p:txBody>
      </p:sp>
      <p:pic>
        <p:nvPicPr>
          <p:cNvPr id="6" name="Picture 1" descr="C:\Users\Public\Pictures\Sample Pictures\Схема_Тройственный_Союз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4164" y="3000372"/>
            <a:ext cx="5857916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/>
          <p:cNvSpPr/>
          <p:nvPr/>
        </p:nvSpPr>
        <p:spPr>
          <a:xfrm rot="10800000">
            <a:off x="5929322" y="3429000"/>
            <a:ext cx="3000396" cy="1700218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492919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3857628"/>
            <a:ext cx="91440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4929198"/>
            <a:ext cx="1357322" cy="714380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" descr="C:\Users\Public\Pictures\Sample Pictures\Схема_Тройственный_Союз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3999" cy="5786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291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2571744"/>
            <a:ext cx="1714512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4214818"/>
            <a:ext cx="1214446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Антанта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572008"/>
            <a:ext cx="1143008" cy="707886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Англи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4429132"/>
            <a:ext cx="1357322" cy="707886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Франция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2398" y="2357430"/>
            <a:ext cx="1071602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Герма-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2428868"/>
            <a:ext cx="135732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Австро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Венгрия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5140" y="4500570"/>
            <a:ext cx="1500198" cy="707886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Италия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58412" y="4071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Блок-схема: объединение 23"/>
          <p:cNvSpPr/>
          <p:nvPr/>
        </p:nvSpPr>
        <p:spPr>
          <a:xfrm>
            <a:off x="6572264" y="2928934"/>
            <a:ext cx="1643074" cy="1571636"/>
          </a:xfrm>
          <a:prstGeom prst="flowChartMer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643702" y="2928934"/>
            <a:ext cx="1584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Тройствен-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</a:t>
            </a:r>
            <a:r>
              <a:rPr lang="ru-RU" b="1" dirty="0" err="1" smtClean="0">
                <a:solidFill>
                  <a:schemeClr val="bg1"/>
                </a:solidFill>
              </a:rPr>
              <a:t>ный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союз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71802" y="785794"/>
            <a:ext cx="928694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Бель-гия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000496" y="785794"/>
            <a:ext cx="928694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Япо-ния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929190" y="785794"/>
            <a:ext cx="928694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Румы-ния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143108" y="785794"/>
            <a:ext cx="928694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США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318728" cy="53046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400" b="1" i="1" dirty="0" smtClean="0">
                <a:latin typeface="Times New Roman" pitchFamily="18" charset="0"/>
                <a:cs typeface="Times New Roman" pitchFamily="18" charset="0"/>
              </a:rPr>
              <a:t>Почему борьба за передел колоний и сфер влияния усилились  в конце </a:t>
            </a:r>
            <a:r>
              <a:rPr lang="en-US" sz="12400" b="1" i="1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fr-FR" sz="1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400" b="1" i="1" dirty="0" smtClean="0">
                <a:latin typeface="Times New Roman" pitchFamily="18" charset="0"/>
                <a:cs typeface="Times New Roman" pitchFamily="18" charset="0"/>
              </a:rPr>
              <a:t>в?</a:t>
            </a:r>
          </a:p>
          <a:p>
            <a:pPr>
              <a:buNone/>
            </a:pPr>
            <a:r>
              <a:rPr lang="ru-RU" sz="1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12400" b="1" i="1" dirty="0" smtClean="0">
                <a:latin typeface="Times New Roman" pitchFamily="18" charset="0"/>
                <a:cs typeface="Times New Roman" pitchFamily="18" charset="0"/>
              </a:rPr>
              <a:t>Какие международные противоречия      кажутся вам наиболее опасные и почему?</a:t>
            </a:r>
          </a:p>
          <a:p>
            <a:pPr>
              <a:buNone/>
            </a:pPr>
            <a:r>
              <a:rPr lang="ru-RU" sz="1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400" b="1" i="1" dirty="0" smtClean="0">
                <a:latin typeface="Times New Roman" pitchFamily="18" charset="0"/>
                <a:cs typeface="Times New Roman" pitchFamily="18" charset="0"/>
              </a:rPr>
              <a:t>Видите ли вы пути мирного урегулирования</a:t>
            </a:r>
          </a:p>
          <a:p>
            <a:pPr>
              <a:buNone/>
            </a:pPr>
            <a:r>
              <a:rPr lang="ru-RU" sz="12400" b="1" i="1" dirty="0" smtClean="0">
                <a:latin typeface="Times New Roman" pitchFamily="18" charset="0"/>
                <a:cs typeface="Times New Roman" pitchFamily="18" charset="0"/>
              </a:rPr>
              <a:t>   международных  противоречий  возникших   в начале </a:t>
            </a:r>
            <a:r>
              <a:rPr lang="en-US" sz="12400" b="1" i="1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2400" b="1" i="1" dirty="0" smtClean="0">
                <a:latin typeface="Times New Roman" pitchFamily="18" charset="0"/>
                <a:cs typeface="Times New Roman" pitchFamily="18" charset="0"/>
              </a:rPr>
              <a:t>века?</a:t>
            </a:r>
            <a:endParaRPr lang="en-US" sz="1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400" b="1" i="1" dirty="0" smtClean="0">
                <a:latin typeface="Times New Roman" pitchFamily="18" charset="0"/>
                <a:cs typeface="Times New Roman" pitchFamily="18" charset="0"/>
              </a:rPr>
              <a:t>Можно ли было избежать первой мировой войны?</a:t>
            </a:r>
          </a:p>
          <a:p>
            <a:pPr>
              <a:buNone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654032"/>
          </a:xfrm>
        </p:spPr>
        <p:txBody>
          <a:bodyPr>
            <a:noAutofit/>
          </a:bodyPr>
          <a:lstStyle/>
          <a:p>
            <a:r>
              <a:rPr lang="ru-RU" sz="6000" b="1" u="sng" dirty="0" smtClean="0">
                <a:solidFill>
                  <a:schemeClr val="accent2">
                    <a:lumMod val="75000"/>
                  </a:schemeClr>
                </a:solidFill>
              </a:rPr>
              <a:t>Вопросы</a:t>
            </a:r>
            <a:endParaRPr lang="ru-RU" sz="60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6058"/>
            <a:ext cx="45719" cy="1143008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Public\Pictures\Sample Pictures\Балк полу-в в14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5715040" cy="3929090"/>
          </a:xfrm>
          <a:prstGeom prst="rect">
            <a:avLst/>
          </a:prstGeom>
          <a:noFill/>
        </p:spPr>
      </p:pic>
      <p:pic>
        <p:nvPicPr>
          <p:cNvPr id="21507" name="Picture 3" descr="C:\Users\Public\Pictures\Sample Pictures\Britain 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1714512" cy="1357322"/>
          </a:xfrm>
          <a:prstGeom prst="rect">
            <a:avLst/>
          </a:prstGeom>
          <a:noFill/>
        </p:spPr>
      </p:pic>
      <p:pic>
        <p:nvPicPr>
          <p:cNvPr id="21508" name="Picture 4" descr="C:\Users\Public\Pictures\Sample Pictures\France ger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28"/>
            <a:ext cx="1643074" cy="1214446"/>
          </a:xfrm>
          <a:prstGeom prst="rect">
            <a:avLst/>
          </a:prstGeom>
          <a:noFill/>
        </p:spPr>
      </p:pic>
      <p:pic>
        <p:nvPicPr>
          <p:cNvPr id="21509" name="Picture 5" descr="C:\Users\Public\Pictures\Sample Pictures\Italy ger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14884"/>
            <a:ext cx="1571604" cy="1643074"/>
          </a:xfrm>
          <a:prstGeom prst="rect">
            <a:avLst/>
          </a:prstGeom>
          <a:noFill/>
        </p:spPr>
      </p:pic>
      <p:pic>
        <p:nvPicPr>
          <p:cNvPr id="21511" name="Picture 7" descr="C:\Users\Public\Pictures\Sample Pictures\Russia герб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85728"/>
            <a:ext cx="1571636" cy="1500174"/>
          </a:xfrm>
          <a:prstGeom prst="rect">
            <a:avLst/>
          </a:prstGeom>
          <a:noFill/>
        </p:spPr>
      </p:pic>
      <p:pic>
        <p:nvPicPr>
          <p:cNvPr id="21512" name="Picture 8" descr="C:\Users\Женя\Pictures\Germany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714884"/>
            <a:ext cx="1428760" cy="1714536"/>
          </a:xfrm>
          <a:prstGeom prst="rect">
            <a:avLst/>
          </a:prstGeom>
          <a:noFill/>
        </p:spPr>
      </p:pic>
      <p:pic>
        <p:nvPicPr>
          <p:cNvPr id="21513" name="Picture 9" descr="C:\Users\Женя\Pictures\Germany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929198"/>
            <a:ext cx="2071703" cy="1571636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1714480" y="3000372"/>
            <a:ext cx="2643206" cy="20717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1513" idx="0"/>
          </p:cNvCxnSpPr>
          <p:nvPr/>
        </p:nvCxnSpPr>
        <p:spPr>
          <a:xfrm rot="16200000" flipV="1">
            <a:off x="3554021" y="3875499"/>
            <a:ext cx="2071678" cy="3572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14480" y="1285860"/>
            <a:ext cx="2643206" cy="15716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965571" y="1963727"/>
            <a:ext cx="150019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4929190" y="1357298"/>
            <a:ext cx="1928826" cy="1500198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4929190" y="3143248"/>
            <a:ext cx="2786082" cy="228601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55341" y="2071678"/>
            <a:ext cx="18886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Балканский </a:t>
            </a:r>
          </a:p>
          <a:p>
            <a:r>
              <a:rPr lang="ru-RU" sz="2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полуостров </a:t>
            </a:r>
          </a:p>
          <a:p>
            <a:r>
              <a:rPr lang="ru-RU" sz="2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привлекал</a:t>
            </a:r>
          </a:p>
          <a:p>
            <a:r>
              <a:rPr lang="ru-RU" sz="2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ведущие евро-</a:t>
            </a:r>
          </a:p>
          <a:p>
            <a:r>
              <a:rPr lang="ru-RU" sz="2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пейские страны?</a:t>
            </a:r>
            <a:endParaRPr lang="ru-RU" sz="20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10" y="1500174"/>
            <a:ext cx="110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Франция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14810" y="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Россия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84132" y="1571612"/>
            <a:ext cx="191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Великобритания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7158" y="435769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Италия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00496" y="6488668"/>
            <a:ext cx="116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Германия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72396" y="435769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Австрия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1435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Европа в конце </a:t>
            </a:r>
            <a:r>
              <a:rPr lang="en-US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Новая папка\карта европа в конце 19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8143901" cy="6143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Умножение 4"/>
          <p:cNvSpPr/>
          <p:nvPr/>
        </p:nvSpPr>
        <p:spPr>
          <a:xfrm>
            <a:off x="7358082" y="4714884"/>
            <a:ext cx="500066" cy="571504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22672" cy="57148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Мир в конце </a:t>
            </a:r>
            <a:r>
              <a:rPr lang="en-US" sz="48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XIX-</a:t>
            </a:r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начале</a:t>
            </a:r>
            <a:r>
              <a:rPr lang="en-US" sz="48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XX</a:t>
            </a:r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вв.</a:t>
            </a:r>
            <a:endParaRPr lang="ru-RU" sz="4800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E:\Новая папка\карта европа в конце 19в-нач 20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8143900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-214338"/>
            <a:ext cx="7498080" cy="11430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66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Колониальный мир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6600" b="1" i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Почему обостряется борьба за</a:t>
            </a:r>
            <a:r>
              <a:rPr lang="en-US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колонии в конце</a:t>
            </a:r>
            <a:r>
              <a:rPr lang="en-US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XIX</a:t>
            </a:r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начале</a:t>
            </a:r>
            <a:r>
              <a:rPr lang="en-US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XX </a:t>
            </a:r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вв.?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1887                        1900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382" y="2571744"/>
          <a:ext cx="7929618" cy="328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500198"/>
                <a:gridCol w="1500198"/>
                <a:gridCol w="1668388"/>
                <a:gridCol w="1403446"/>
              </a:tblGrid>
              <a:tr h="7176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Государства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(млн. кв.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Население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(млн. чел.)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(млн. кв.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Население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(млн. чел.)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4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Великобритания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203, 9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27, 8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253, 5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4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6, 0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44, 3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4422">
                <a:tc>
                  <a:txBody>
                    <a:bodyPr/>
                    <a:lstStyle/>
                    <a:p>
                      <a:r>
                        <a:rPr lang="ru-RU" dirty="0" smtClean="0"/>
                        <a:t>Нидерланды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24, 5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35, 2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4422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__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__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2, 7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6314">
                <a:tc>
                  <a:txBody>
                    <a:bodyPr/>
                    <a:lstStyle/>
                    <a:p>
                      <a:r>
                        <a:rPr lang="ru-RU" dirty="0" smtClean="0"/>
                        <a:t>Италия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__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__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0, 3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6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Португалия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3, 3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2, 1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8, 5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0100" y="6000768"/>
            <a:ext cx="7840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дает европейским странам колония?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Тройственный союз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тРОЙ СОЮЗ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86974" y="500042"/>
            <a:ext cx="3929090" cy="3357586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2000240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Австро-Венгрия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99547" y="2071678"/>
            <a:ext cx="1132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Италия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4214818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Германия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72008"/>
            <a:ext cx="85725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чем цель создания </a:t>
            </a:r>
          </a:p>
          <a:p>
            <a:pPr algn="ctr"/>
            <a:r>
              <a:rPr lang="ru-RU" sz="4400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Тройственного союза?</a:t>
            </a:r>
            <a:endParaRPr lang="ru-RU" sz="4400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C:\Users\Женя\Downloads\20080731084235!Franz_josep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000108"/>
            <a:ext cx="1928826" cy="3214710"/>
          </a:xfrm>
          <a:prstGeom prst="rect">
            <a:avLst/>
          </a:prstGeom>
          <a:noFill/>
        </p:spPr>
      </p:pic>
      <p:pic>
        <p:nvPicPr>
          <p:cNvPr id="2051" name="Picture 3" descr="C:\Users\Женя\Downloads\Umberto_I_di_Savo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980728"/>
            <a:ext cx="1785950" cy="3090074"/>
          </a:xfrm>
          <a:prstGeom prst="rect">
            <a:avLst/>
          </a:prstGeom>
          <a:noFill/>
        </p:spPr>
      </p:pic>
      <p:pic>
        <p:nvPicPr>
          <p:cNvPr id="2052" name="Picture 4" descr="C:\Users\Женя\Downloads\Wilhelm_I_Friedrich_Ludw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000108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Тройственный союз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chemeClr val="bg2"/>
                </a:solidFill>
              </a:rPr>
              <a:t>Антанта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Окончательное формирование противоборствующих блоков.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571742"/>
            <a:ext cx="73581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Тройственный союз 1882 года - военно-политический блок Германии, Австро-Венгрии и Италии, сложившийся с 1879 по 1882 годы, когда шел раздел Европы на два враждебных лагеря. Последней в союз вступила Италия. Тройственный союз был направлен против России и Франции.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7467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642894"/>
            <a:ext cx="8586790" cy="6215106"/>
          </a:xfr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pPr algn="just"/>
            <a:endParaRPr lang="ru-RU" sz="8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Участники договора обязались не принимать участия в союзах, направленных друг против друга. </a:t>
            </a:r>
          </a:p>
          <a:p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Участники обязывались оказывать военную помощь друг другу в случае нападения двух или более великих держав. </a:t>
            </a:r>
          </a:p>
          <a:p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Тройственный союз положил начало созданию крупных военных блоков в Европе, усиливших опасность европейской войны.</a:t>
            </a:r>
          </a:p>
          <a:p>
            <a:pPr algn="just">
              <a:buNone/>
            </a:pPr>
            <a:endParaRPr lang="ru-RU" sz="6200" b="1" dirty="0" smtClean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A5002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pPr>
              <a:buNone/>
            </a:pPr>
            <a:r>
              <a:rPr lang="ru-RU" sz="6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A5002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Антанта 1904 – 1907 годы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20080205183514!Emile_Loub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2786082" cy="3286148"/>
          </a:xfrm>
        </p:spPr>
      </p:pic>
      <p:pic>
        <p:nvPicPr>
          <p:cNvPr id="1026" name="Picture 2" descr="C:\Users\Женя\Downloads\20080706004531!Nicholas_II_of_Russi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643050"/>
            <a:ext cx="2643206" cy="3286148"/>
          </a:xfrm>
          <a:prstGeom prst="rect">
            <a:avLst/>
          </a:prstGeom>
          <a:noFill/>
        </p:spPr>
      </p:pic>
      <p:pic>
        <p:nvPicPr>
          <p:cNvPr id="1027" name="Picture 3" descr="C:\Users\Женя\Downloads\Edward_vii_eng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643050"/>
            <a:ext cx="2357454" cy="32861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85852" y="4929198"/>
            <a:ext cx="1475084" cy="4616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Франция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4929198"/>
            <a:ext cx="1135567" cy="46166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Россия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9454" y="4929198"/>
            <a:ext cx="1227003" cy="46166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Англия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5445225"/>
            <a:ext cx="7776864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FF0000"/>
              </a:extrusionClr>
            </a:sp3d>
          </a:bodyPr>
          <a:lstStyle/>
          <a:p>
            <a:pPr algn="ctr">
              <a:buNone/>
            </a:pPr>
            <a:r>
              <a:rPr lang="ru-RU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К чему привело создание двух </a:t>
            </a:r>
          </a:p>
          <a:p>
            <a:pPr algn="ctr">
              <a:buNone/>
            </a:pPr>
            <a:r>
              <a:rPr lang="ru-RU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   противоборствующих лагерей?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2351</TotalTime>
  <Words>478</Words>
  <Application>Microsoft Office PowerPoint</Application>
  <PresentationFormat>Экран (4:3)</PresentationFormat>
  <Paragraphs>121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Солнцестояние</vt:lpstr>
      <vt:lpstr>Метро</vt:lpstr>
      <vt:lpstr>Бумажная</vt:lpstr>
      <vt:lpstr>Городская</vt:lpstr>
      <vt:lpstr>Эркер</vt:lpstr>
      <vt:lpstr>Апекс</vt:lpstr>
      <vt:lpstr>Нарастание международных            противоречий</vt:lpstr>
      <vt:lpstr>Слайд 2</vt:lpstr>
      <vt:lpstr>Европа в конце XIX века</vt:lpstr>
      <vt:lpstr>Мир в конце XIX-началеXX вв.</vt:lpstr>
      <vt:lpstr> Колониальный мир </vt:lpstr>
      <vt:lpstr>Тройственный союз </vt:lpstr>
      <vt:lpstr>Тройственный союз и Антанта</vt:lpstr>
      <vt:lpstr>Слайд 8</vt:lpstr>
      <vt:lpstr>Антанта 1904 – 1907 годы</vt:lpstr>
      <vt:lpstr>           Антанта </vt:lpstr>
      <vt:lpstr>Слайд 11</vt:lpstr>
      <vt:lpstr>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Нарастание международных противоречий</dc:title>
  <dc:creator>Женя</dc:creator>
  <cp:lastModifiedBy>Евгений</cp:lastModifiedBy>
  <cp:revision>271</cp:revision>
  <dcterms:created xsi:type="dcterms:W3CDTF">2008-11-23T13:22:10Z</dcterms:created>
  <dcterms:modified xsi:type="dcterms:W3CDTF">2011-11-07T16:46:18Z</dcterms:modified>
</cp:coreProperties>
</file>